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drawings/drawing2.xml" ContentType="application/vnd.openxmlformats-officedocument.drawingml.chartshapes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drawings/drawing3.xml" ContentType="application/vnd.openxmlformats-officedocument.drawingml.chartshapes+xml"/>
  <Override PartName="/ppt/charts/chart12.xml" ContentType="application/vnd.openxmlformats-officedocument.drawingml.chart+xml"/>
  <Override PartName="/ppt/drawings/drawing4.xml" ContentType="application/vnd.openxmlformats-officedocument.drawingml.chartshapes+xml"/>
  <Override PartName="/ppt/charts/chart13.xml" ContentType="application/vnd.openxmlformats-officedocument.drawingml.chart+xml"/>
  <Override PartName="/ppt/notesSlides/notesSlide3.xml" ContentType="application/vnd.openxmlformats-officedocument.presentationml.notesSlide+xml"/>
  <Override PartName="/ppt/charts/chart14.xml" ContentType="application/vnd.openxmlformats-officedocument.drawingml.chart+xml"/>
  <Override PartName="/ppt/theme/themeOverride1.xml" ContentType="application/vnd.openxmlformats-officedocument.themeOverride+xml"/>
  <Override PartName="/ppt/drawings/drawing5.xml" ContentType="application/vnd.openxmlformats-officedocument.drawingml.chartshapes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theme/themeOverride2.xml" ContentType="application/vnd.openxmlformats-officedocument.themeOverride+xml"/>
  <Override PartName="/ppt/charts/chart17.xml" ContentType="application/vnd.openxmlformats-officedocument.drawingml.chart+xml"/>
  <Override PartName="/ppt/theme/themeOverride3.xml" ContentType="application/vnd.openxmlformats-officedocument.themeOverride+xml"/>
  <Override PartName="/ppt/drawings/drawing6.xml" ContentType="application/vnd.openxmlformats-officedocument.drawingml.chartshapes+xml"/>
  <Override PartName="/ppt/charts/chart18.xml" ContentType="application/vnd.openxmlformats-officedocument.drawingml.chart+xml"/>
  <Override PartName="/ppt/theme/themeOverride4.xml" ContentType="application/vnd.openxmlformats-officedocument.themeOverride+xml"/>
  <Override PartName="/ppt/charts/chart19.xml" ContentType="application/vnd.openxmlformats-officedocument.drawingml.chart+xml"/>
  <Override PartName="/ppt/theme/themeOverride5.xml" ContentType="application/vnd.openxmlformats-officedocument.themeOverride+xml"/>
  <Override PartName="/ppt/drawings/drawing7.xml" ContentType="application/vnd.openxmlformats-officedocument.drawingml.chartshapes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drawings/drawing8.xml" ContentType="application/vnd.openxmlformats-officedocument.drawingml.chartshapes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drawings/drawing9.xml" ContentType="application/vnd.openxmlformats-officedocument.drawingml.chartshapes+xml"/>
  <Override PartName="/ppt/charts/chart24.xml" ContentType="application/vnd.openxmlformats-officedocument.drawingml.chart+xml"/>
  <Override PartName="/ppt/drawings/drawing10.xml" ContentType="application/vnd.openxmlformats-officedocument.drawingml.chartshapes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notesSlides/notesSlide4.xml" ContentType="application/vnd.openxmlformats-officedocument.presentationml.notesSlide+xml"/>
  <Override PartName="/ppt/charts/chart28.xml" ContentType="application/vnd.openxmlformats-officedocument.drawingml.chart+xml"/>
  <Override PartName="/ppt/notesSlides/notesSlide5.xml" ContentType="application/vnd.openxmlformats-officedocument.presentationml.notesSlide+xml"/>
  <Override PartName="/ppt/charts/chart29.xml" ContentType="application/vnd.openxmlformats-officedocument.drawingml.chart+xml"/>
  <Override PartName="/ppt/drawings/drawing11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30.xml" ContentType="application/vnd.openxmlformats-officedocument.drawingml.chart+xml"/>
  <Override PartName="/ppt/drawings/drawing12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31.xml" ContentType="application/vnd.openxmlformats-officedocument.drawingml.chart+xml"/>
  <Override PartName="/ppt/drawings/drawing13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32.xml" ContentType="application/vnd.openxmlformats-officedocument.drawingml.chart+xml"/>
  <Override PartName="/ppt/drawings/drawing14.xml" ContentType="application/vnd.openxmlformats-officedocument.drawingml.chartshapes+xml"/>
  <Override PartName="/ppt/charts/chart33.xml" ContentType="application/vnd.openxmlformats-officedocument.drawingml.chart+xml"/>
  <Override PartName="/ppt/theme/themeOverride6.xml" ContentType="application/vnd.openxmlformats-officedocument.themeOverride+xml"/>
  <Override PartName="/ppt/charts/chart34.xml" ContentType="application/vnd.openxmlformats-officedocument.drawingml.chart+xml"/>
  <Override PartName="/ppt/theme/themeOverride7.xml" ContentType="application/vnd.openxmlformats-officedocument.themeOverride+xml"/>
  <Override PartName="/ppt/drawings/drawing15.xml" ContentType="application/vnd.openxmlformats-officedocument.drawingml.chartshapes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theme/themeOverride8.xml" ContentType="application/vnd.openxmlformats-officedocument.themeOverride+xml"/>
  <Override PartName="/ppt/drawings/drawing16.xml" ContentType="application/vnd.openxmlformats-officedocument.drawingml.chartshapes+xml"/>
  <Override PartName="/ppt/charts/chart39.xml" ContentType="application/vnd.openxmlformats-officedocument.drawingml.chart+xml"/>
  <Override PartName="/ppt/charts/chart40.xml" ContentType="application/vnd.openxmlformats-officedocument.drawingml.chart+xml"/>
  <Override PartName="/ppt/theme/themeOverride9.xml" ContentType="application/vnd.openxmlformats-officedocument.themeOverride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theme/themeOverride10.xml" ContentType="application/vnd.openxmlformats-officedocument.themeOverride+xml"/>
  <Override PartName="/ppt/charts/chart44.xml" ContentType="application/vnd.openxmlformats-officedocument.drawingml.chart+xml"/>
  <Override PartName="/ppt/theme/themeOverride1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sldIdLst>
    <p:sldId id="289" r:id="rId2"/>
    <p:sldId id="333" r:id="rId3"/>
    <p:sldId id="291" r:id="rId4"/>
    <p:sldId id="292" r:id="rId5"/>
    <p:sldId id="350" r:id="rId6"/>
    <p:sldId id="351" r:id="rId7"/>
    <p:sldId id="352" r:id="rId8"/>
    <p:sldId id="353" r:id="rId9"/>
    <p:sldId id="355" r:id="rId10"/>
    <p:sldId id="293" r:id="rId11"/>
    <p:sldId id="364" r:id="rId12"/>
    <p:sldId id="365" r:id="rId13"/>
    <p:sldId id="297" r:id="rId14"/>
    <p:sldId id="298" r:id="rId15"/>
    <p:sldId id="257" r:id="rId16"/>
    <p:sldId id="264" r:id="rId17"/>
    <p:sldId id="302" r:id="rId18"/>
    <p:sldId id="301" r:id="rId19"/>
    <p:sldId id="299" r:id="rId20"/>
    <p:sldId id="303" r:id="rId21"/>
    <p:sldId id="300" r:id="rId22"/>
    <p:sldId id="357" r:id="rId23"/>
    <p:sldId id="356" r:id="rId24"/>
    <p:sldId id="359" r:id="rId25"/>
    <p:sldId id="360" r:id="rId26"/>
    <p:sldId id="363" r:id="rId27"/>
    <p:sldId id="306" r:id="rId28"/>
    <p:sldId id="307" r:id="rId29"/>
    <p:sldId id="308" r:id="rId30"/>
    <p:sldId id="309" r:id="rId31"/>
    <p:sldId id="310" r:id="rId32"/>
    <p:sldId id="311" r:id="rId33"/>
    <p:sldId id="312" r:id="rId34"/>
    <p:sldId id="313" r:id="rId35"/>
    <p:sldId id="314" r:id="rId36"/>
    <p:sldId id="315" r:id="rId37"/>
    <p:sldId id="316" r:id="rId38"/>
    <p:sldId id="400" r:id="rId39"/>
    <p:sldId id="395" r:id="rId40"/>
    <p:sldId id="320" r:id="rId41"/>
    <p:sldId id="324" r:id="rId42"/>
    <p:sldId id="379" r:id="rId43"/>
    <p:sldId id="392" r:id="rId44"/>
    <p:sldId id="380" r:id="rId45"/>
    <p:sldId id="369" r:id="rId46"/>
    <p:sldId id="323" r:id="rId47"/>
    <p:sldId id="261" r:id="rId48"/>
    <p:sldId id="370" r:id="rId49"/>
    <p:sldId id="273" r:id="rId50"/>
    <p:sldId id="274" r:id="rId51"/>
    <p:sldId id="275" r:id="rId52"/>
    <p:sldId id="402" r:id="rId53"/>
    <p:sldId id="281" r:id="rId54"/>
    <p:sldId id="398" r:id="rId55"/>
    <p:sldId id="280" r:id="rId56"/>
    <p:sldId id="282" r:id="rId57"/>
    <p:sldId id="391" r:id="rId58"/>
    <p:sldId id="284" r:id="rId59"/>
    <p:sldId id="388" r:id="rId60"/>
    <p:sldId id="389" r:id="rId61"/>
    <p:sldId id="390" r:id="rId62"/>
    <p:sldId id="325" r:id="rId63"/>
    <p:sldId id="381" r:id="rId64"/>
    <p:sldId id="326" r:id="rId65"/>
    <p:sldId id="382" r:id="rId66"/>
    <p:sldId id="372" r:id="rId67"/>
    <p:sldId id="286" r:id="rId68"/>
    <p:sldId id="327" r:id="rId69"/>
    <p:sldId id="383" r:id="rId70"/>
    <p:sldId id="384" r:id="rId71"/>
    <p:sldId id="385" r:id="rId72"/>
    <p:sldId id="386" r:id="rId73"/>
    <p:sldId id="328" r:id="rId74"/>
    <p:sldId id="377" r:id="rId75"/>
    <p:sldId id="378" r:id="rId76"/>
    <p:sldId id="396" r:id="rId77"/>
    <p:sldId id="361" r:id="rId78"/>
    <p:sldId id="330" r:id="rId79"/>
    <p:sldId id="331" r:id="rId80"/>
    <p:sldId id="374" r:id="rId81"/>
    <p:sldId id="371" r:id="rId82"/>
    <p:sldId id="387" r:id="rId83"/>
    <p:sldId id="397" r:id="rId84"/>
  </p:sldIdLst>
  <p:sldSz cx="9144000" cy="6858000" type="screen4x3"/>
  <p:notesSz cx="6858000" cy="9144000"/>
  <p:defaultTextStyle>
    <a:defPPr>
      <a:defRPr lang="es-G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C1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8"/>
    <p:restoredTop sz="94674"/>
  </p:normalViewPr>
  <p:slideViewPr>
    <p:cSldViewPr>
      <p:cViewPr>
        <p:scale>
          <a:sx n="102" d="100"/>
          <a:sy n="102" d="100"/>
        </p:scale>
        <p:origin x="-7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salazam\Documents\Factura%20Electr&#243;nica%20FEL\graficas%20FEL\datos%20graficos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srv-cpfile-01\Negociaci&#243;n%20y%20Colocaci&#243;n%20de%20Bonos\Informes\2020\Gr&#225;ficas%20bonos%20del%20tesoro%202019.xlsx" TargetMode="Externa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C:\Users\lalvarado\AppData\Local\Microsoft\Windows\INetCache\Content.Outlook\2Q15MXUN\Gr&#225;ficas%20bonos%20del%20tesoro%202019.xlsx" TargetMode="Externa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../embeddings/oleObject1.bin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5.xml"/><Relationship Id="rId2" Type="http://schemas.openxmlformats.org/officeDocument/2006/relationships/oleObject" Target="file:///C:\Users\larevalo\Desktop\01-07-20%20Gr&#225;ficas%20ministro\01-07-2020%20Exceles%20ejes%20de%20gasto.xlsx" TargetMode="External"/><Relationship Id="rId1" Type="http://schemas.openxmlformats.org/officeDocument/2006/relationships/themeOverride" Target="../theme/themeOverride1.xm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2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6.xml"/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3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4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7.xml"/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5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salazam\Documents\Factura%20Electr&#243;nica%20FEL\graficas%20FEL\datos%20graficos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10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blas\AppData\Local\Microsoft\Windows\Temporary%20Internet%20Files\Content.Outlook\NXSTUVLO\2016-2019.xlsx" TargetMode="Externa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oleObject" Target="file:///C:\Users\lalvarado\Downloads\Saldos%20de%20Caja%20Disponibles%202008-2019%2003-01-2019.xlsx" TargetMode="External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Microsoft_Excel_Worksheet11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oleObject" Target="file:///C:\Users\gblas\Documents\PRESENTACIONES\Cuadros_y_graficas_IMAE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salazam\Documents\Factura%20Electr&#243;nica%20FEL\graficas%20FEL\datos%20graficos.xlsx" TargetMode="External"/></Relationships>
</file>

<file path=ppt/charts/_rels/chart3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2.xml"/><Relationship Id="rId1" Type="http://schemas.openxmlformats.org/officeDocument/2006/relationships/package" Target="../embeddings/Microsoft_Excel_Worksheet16.xlsx"/></Relationships>
</file>

<file path=ppt/charts/_rels/chart3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3.xml"/><Relationship Id="rId1" Type="http://schemas.openxmlformats.org/officeDocument/2006/relationships/oleObject" Target="file:///C:\Users\lalvarado\AppData\Local\Microsoft\Windows\INetCache\Content.Outlook\2Q15MXUN\Saldos%20de%20Caja%20Disponibles%202008-2019%2003-01-2019.xlsx" TargetMode="External"/></Relationships>
</file>

<file path=ppt/charts/_rels/chart3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4.xml"/><Relationship Id="rId1" Type="http://schemas.openxmlformats.org/officeDocument/2006/relationships/oleObject" Target="file:///C:\Users\lalvarado\AppData\Local\Microsoft\Windows\INetCache\Content.Outlook\2Q15MXUN\Saldos%20de%20Caja%20Disponibles%202008-2019%2003-01-2019.xlsx" TargetMode="External"/></Relationships>
</file>

<file path=ppt/charts/_rels/chart3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7.xlsx"/><Relationship Id="rId1" Type="http://schemas.openxmlformats.org/officeDocument/2006/relationships/themeOverride" Target="../theme/themeOverride6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5.xml"/><Relationship Id="rId2" Type="http://schemas.openxmlformats.org/officeDocument/2006/relationships/package" Target="../embeddings/Microsoft_Excel_Worksheet18.xlsx"/><Relationship Id="rId1" Type="http://schemas.openxmlformats.org/officeDocument/2006/relationships/themeOverride" Target="../theme/themeOverride7.xml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gperez\AppData\Local\Microsoft\Windows\Temporary%20Internet%20Files\Content.Outlook\DACCZOXR\Gr&#225;fico%20en%20Microsoft%20PowerPoint.xlsx" TargetMode="Externa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6.xml"/><Relationship Id="rId2" Type="http://schemas.openxmlformats.org/officeDocument/2006/relationships/package" Target="../embeddings/Microsoft_Excel_Worksheet21.xlsx"/><Relationship Id="rId1" Type="http://schemas.openxmlformats.org/officeDocument/2006/relationships/themeOverride" Target="../theme/themeOverride8.xml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molina\AppData\Local\Microsoft\Windows\Temporary%20Internet%20Files\Content.Outlook\3I18LN3Y\grafica%20de%20dias%20efectivos%20de%20clases%20uv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salazam\Documents\Factura%20Electr&#243;nica%20FEL\graficas%20FEL\datos%20graficos.xlsx" TargetMode="External"/></Relationships>
</file>

<file path=ppt/charts/_rels/chart4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2.xlsx"/><Relationship Id="rId1" Type="http://schemas.openxmlformats.org/officeDocument/2006/relationships/themeOverride" Target="../theme/themeOverride9.xml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oleObject" Target="file:///\\172.17.17.169\Salud\Rosa%20Cristina\Rosa%20Cristina%202020\Informe\Datos%20rengl&#243;n%20266%20salud.xlsx" TargetMode="External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_rels/chart4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3.xlsx"/><Relationship Id="rId1" Type="http://schemas.openxmlformats.org/officeDocument/2006/relationships/themeOverride" Target="../theme/themeOverride10.xml"/></Relationships>
</file>

<file path=ppt/charts/_rels/chart4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4.xlsx"/><Relationship Id="rId1" Type="http://schemas.openxmlformats.org/officeDocument/2006/relationships/themeOverride" Target="../theme/themeOverride11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srv-cpfile-01\Negociaci&#243;n%20y%20Colocaci&#243;n%20de%20Bonos\Informes\2020\Gr&#225;ficas%20bonos%20del%20tesoro%202019.xlsx" TargetMode="Externa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\\srv-cpfile-01\Negociaci&#243;n%20y%20Colocaci&#243;n%20de%20Bonos\Informes\2020\Gr&#225;ficas%20bonos%20del%20tesoro%202019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b="1" dirty="0" err="1"/>
              <a:t>Cantidad</a:t>
            </a:r>
            <a:r>
              <a:rPr lang="en-US" b="1" dirty="0"/>
              <a:t> </a:t>
            </a:r>
            <a:r>
              <a:rPr lang="en-US" b="1" dirty="0" err="1"/>
              <a:t>emisores</a:t>
            </a:r>
            <a:endParaRPr lang="en-US" b="1" dirty="0"/>
          </a:p>
          <a:p>
            <a:pPr>
              <a:defRPr sz="22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b="1" dirty="0"/>
              <a:t>(</a:t>
            </a:r>
            <a:r>
              <a:rPr lang="en-US" b="1" dirty="0" err="1"/>
              <a:t>valores</a:t>
            </a:r>
            <a:r>
              <a:rPr lang="en-US" b="1" baseline="0" dirty="0"/>
              <a:t> </a:t>
            </a:r>
            <a:r>
              <a:rPr lang="en-US" b="1" baseline="0" dirty="0" err="1"/>
              <a:t>acumulados</a:t>
            </a:r>
            <a:r>
              <a:rPr lang="en-US" b="1" baseline="0" dirty="0"/>
              <a:t> </a:t>
            </a:r>
            <a:r>
              <a:rPr lang="en-US" b="1" baseline="0" dirty="0" err="1"/>
              <a:t>en</a:t>
            </a:r>
            <a:r>
              <a:rPr lang="en-US" b="1" baseline="0" dirty="0"/>
              <a:t> </a:t>
            </a:r>
            <a:r>
              <a:rPr lang="en-US" b="1" baseline="0" dirty="0" err="1"/>
              <a:t>unidades</a:t>
            </a:r>
            <a:r>
              <a:rPr lang="en-US" b="1" dirty="0"/>
              <a:t>)</a:t>
            </a:r>
          </a:p>
        </c:rich>
      </c:tx>
      <c:layout>
        <c:manualLayout>
          <c:xMode val="edge"/>
          <c:yMode val="edge"/>
          <c:x val="0.25079797378229535"/>
          <c:y val="0.1014008175939938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datos!$C$234</c:f>
              <c:strCache>
                <c:ptCount val="1"/>
                <c:pt idx="0">
                  <c:v>Cantidad emisores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1.1803246022770784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1,397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0BC-43EB-BD8A-AA595B9E2DBE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/>
                      <a:t>2,035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0BC-43EB-BD8A-AA595B9E2DBE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/>
                      <a:t>3,396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0BC-43EB-BD8A-AA595B9E2DBE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dirty="0"/>
                      <a:t>4,610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0BC-43EB-BD8A-AA595B9E2DBE}"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dirty="0"/>
                      <a:t>5,923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0BC-43EB-BD8A-AA595B9E2DBE}"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dirty="0"/>
                      <a:t>6,984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0BC-43EB-BD8A-AA595B9E2DBE}"/>
                </c:ext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 dirty="0"/>
                      <a:t>8,298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0BC-43EB-BD8A-AA595B9E2DBE}"/>
                </c:ext>
              </c:extLst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 dirty="0"/>
                      <a:t>9,747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0BC-43EB-BD8A-AA595B9E2DBE}"/>
                </c:ext>
              </c:extLst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 dirty="0"/>
                      <a:t>17,726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0BC-43EB-BD8A-AA595B9E2DBE}"/>
                </c:ext>
              </c:extLst>
            </c:dLbl>
            <c:dLbl>
              <c:idx val="11"/>
              <c:layout/>
              <c:tx>
                <c:rich>
                  <a:bodyPr/>
                  <a:lstStyle/>
                  <a:p>
                    <a:r>
                      <a:rPr lang="en-US" dirty="0"/>
                      <a:t>27,154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0BC-43EB-BD8A-AA595B9E2DBE}"/>
                </c:ext>
              </c:extLst>
            </c:dLbl>
            <c:dLbl>
              <c:idx val="12"/>
              <c:layout/>
              <c:tx>
                <c:rich>
                  <a:bodyPr/>
                  <a:lstStyle/>
                  <a:p>
                    <a:r>
                      <a:rPr lang="en-US" dirty="0"/>
                      <a:t>31,617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0BC-43EB-BD8A-AA595B9E2DBE}"/>
                </c:ext>
              </c:extLst>
            </c:dLbl>
            <c:dLbl>
              <c:idx val="13"/>
              <c:layout/>
              <c:tx>
                <c:rich>
                  <a:bodyPr/>
                  <a:lstStyle/>
                  <a:p>
                    <a:r>
                      <a:rPr lang="en-US" dirty="0"/>
                      <a:t>36,021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0BC-43EB-BD8A-AA595B9E2D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datos!$A$235:$A$248</c:f>
              <c:strCache>
                <c:ptCount val="14"/>
                <c:pt idx="0">
                  <c:v>Nov 18</c:v>
                </c:pt>
                <c:pt idx="1">
                  <c:v>Dic 18</c:v>
                </c:pt>
                <c:pt idx="2">
                  <c:v>Ene 19</c:v>
                </c:pt>
                <c:pt idx="3">
                  <c:v>Feb 19</c:v>
                </c:pt>
                <c:pt idx="4">
                  <c:v>Mar 19</c:v>
                </c:pt>
                <c:pt idx="5">
                  <c:v>Abr 19</c:v>
                </c:pt>
                <c:pt idx="6">
                  <c:v>May 19</c:v>
                </c:pt>
                <c:pt idx="7">
                  <c:v>Jun 19</c:v>
                </c:pt>
                <c:pt idx="8">
                  <c:v>Jul 19</c:v>
                </c:pt>
                <c:pt idx="9">
                  <c:v>Ago 19</c:v>
                </c:pt>
                <c:pt idx="10">
                  <c:v>Sep 19</c:v>
                </c:pt>
                <c:pt idx="11">
                  <c:v>Oct 19</c:v>
                </c:pt>
                <c:pt idx="12">
                  <c:v>Nov 19</c:v>
                </c:pt>
                <c:pt idx="13">
                  <c:v>Dic 19</c:v>
                </c:pt>
              </c:strCache>
            </c:strRef>
          </c:cat>
          <c:val>
            <c:numRef>
              <c:f>datos!$C$235:$C$248</c:f>
              <c:numCache>
                <c:formatCode>#,##0</c:formatCode>
                <c:ptCount val="14"/>
                <c:pt idx="0">
                  <c:v>280</c:v>
                </c:pt>
                <c:pt idx="1">
                  <c:v>826</c:v>
                </c:pt>
                <c:pt idx="2">
                  <c:v>1397</c:v>
                </c:pt>
                <c:pt idx="3">
                  <c:v>2035</c:v>
                </c:pt>
                <c:pt idx="4">
                  <c:v>3396</c:v>
                </c:pt>
                <c:pt idx="5">
                  <c:v>4610</c:v>
                </c:pt>
                <c:pt idx="6">
                  <c:v>5923</c:v>
                </c:pt>
                <c:pt idx="7">
                  <c:v>6984</c:v>
                </c:pt>
                <c:pt idx="8">
                  <c:v>8298</c:v>
                </c:pt>
                <c:pt idx="9">
                  <c:v>9747</c:v>
                </c:pt>
                <c:pt idx="10">
                  <c:v>17726</c:v>
                </c:pt>
                <c:pt idx="11">
                  <c:v>27154</c:v>
                </c:pt>
                <c:pt idx="12">
                  <c:v>31617</c:v>
                </c:pt>
                <c:pt idx="13">
                  <c:v>36021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DBA-40B7-BD94-5E000B4D5A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137489792"/>
        <c:axId val="138257536"/>
      </c:barChart>
      <c:catAx>
        <c:axId val="137489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38257536"/>
        <c:crosses val="autoZero"/>
        <c:auto val="1"/>
        <c:lblAlgn val="ctr"/>
        <c:lblOffset val="100"/>
        <c:noMultiLvlLbl val="0"/>
      </c:catAx>
      <c:valAx>
        <c:axId val="138257536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37489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/>
          <a:lstStyle/>
          <a:p>
            <a:pPr>
              <a:defRPr sz="1400">
                <a:latin typeface="+mn-lt"/>
              </a:defRPr>
            </a:pPr>
            <a:r>
              <a:rPr lang="en-US" sz="1400" dirty="0" err="1">
                <a:latin typeface="+mn-lt"/>
                <a:cs typeface="Times New Roman" pitchFamily="18" charset="0"/>
              </a:rPr>
              <a:t>Avanza</a:t>
            </a:r>
            <a:r>
              <a:rPr lang="en-US" sz="1400" dirty="0">
                <a:latin typeface="+mn-lt"/>
                <a:cs typeface="Times New Roman" pitchFamily="18" charset="0"/>
              </a:rPr>
              <a:t> la </a:t>
            </a:r>
            <a:r>
              <a:rPr lang="en-US" sz="1400" dirty="0" err="1">
                <a:latin typeface="+mn-lt"/>
                <a:cs typeface="Times New Roman" pitchFamily="18" charset="0"/>
              </a:rPr>
              <a:t>Colocación</a:t>
            </a:r>
            <a:r>
              <a:rPr lang="en-US" sz="1400" dirty="0">
                <a:latin typeface="+mn-lt"/>
                <a:cs typeface="Times New Roman" pitchFamily="18" charset="0"/>
              </a:rPr>
              <a:t> de </a:t>
            </a:r>
            <a:r>
              <a:rPr lang="en-US" sz="1400" dirty="0" err="1">
                <a:latin typeface="+mn-lt"/>
                <a:cs typeface="Times New Roman" pitchFamily="18" charset="0"/>
              </a:rPr>
              <a:t>Bonos</a:t>
            </a:r>
            <a:r>
              <a:rPr lang="en-US" sz="1400" dirty="0">
                <a:latin typeface="+mn-lt"/>
                <a:cs typeface="Times New Roman" pitchFamily="18" charset="0"/>
              </a:rPr>
              <a:t> del Tesoro </a:t>
            </a:r>
            <a:r>
              <a:rPr lang="en-US" sz="1400" dirty="0" err="1">
                <a:latin typeface="+mn-lt"/>
                <a:cs typeface="Times New Roman" pitchFamily="18" charset="0"/>
              </a:rPr>
              <a:t>para</a:t>
            </a:r>
            <a:r>
              <a:rPr lang="en-US" sz="1400" dirty="0">
                <a:latin typeface="+mn-lt"/>
                <a:cs typeface="Times New Roman" pitchFamily="18" charset="0"/>
              </a:rPr>
              <a:t> </a:t>
            </a:r>
            <a:r>
              <a:rPr lang="en-US" sz="1400" dirty="0" err="1">
                <a:latin typeface="+mn-lt"/>
                <a:cs typeface="Times New Roman" pitchFamily="18" charset="0"/>
              </a:rPr>
              <a:t>Pequeños</a:t>
            </a:r>
            <a:r>
              <a:rPr lang="en-US" sz="1400" dirty="0">
                <a:latin typeface="+mn-lt"/>
                <a:cs typeface="Times New Roman" pitchFamily="18" charset="0"/>
              </a:rPr>
              <a:t> </a:t>
            </a:r>
            <a:r>
              <a:rPr lang="en-US" sz="1400" dirty="0" err="1">
                <a:latin typeface="+mn-lt"/>
                <a:cs typeface="Times New Roman" pitchFamily="18" charset="0"/>
              </a:rPr>
              <a:t>Inversionsitas</a:t>
            </a:r>
            <a:r>
              <a:rPr lang="en-US" sz="1400" dirty="0">
                <a:latin typeface="+mn-lt"/>
                <a:cs typeface="Times New Roman" pitchFamily="18" charset="0"/>
              </a:rPr>
              <a:t>. </a:t>
            </a:r>
            <a:r>
              <a:rPr lang="en-US" sz="1400" dirty="0" err="1">
                <a:latin typeface="+mn-lt"/>
                <a:cs typeface="Times New Roman" pitchFamily="18" charset="0"/>
              </a:rPr>
              <a:t>Período</a:t>
            </a:r>
            <a:r>
              <a:rPr lang="en-US" sz="1400" dirty="0">
                <a:latin typeface="+mn-lt"/>
                <a:cs typeface="Times New Roman" pitchFamily="18" charset="0"/>
              </a:rPr>
              <a:t> 2017-2019. </a:t>
            </a:r>
          </a:p>
          <a:p>
            <a:pPr>
              <a:defRPr sz="1400">
                <a:latin typeface="+mn-lt"/>
              </a:defRPr>
            </a:pPr>
            <a:r>
              <a:rPr lang="en-US" sz="1400" dirty="0" err="1">
                <a:latin typeface="+mn-lt"/>
                <a:cs typeface="Times New Roman" pitchFamily="18" charset="0"/>
              </a:rPr>
              <a:t>Millones</a:t>
            </a:r>
            <a:r>
              <a:rPr lang="en-US" sz="1400" dirty="0">
                <a:latin typeface="+mn-lt"/>
                <a:cs typeface="Times New Roman" pitchFamily="18" charset="0"/>
              </a:rPr>
              <a:t> de Q</a:t>
            </a:r>
          </a:p>
        </c:rich>
      </c:tx>
      <c:layout>
        <c:manualLayout>
          <c:xMode val="edge"/>
          <c:yMode val="edge"/>
          <c:x val="0.18146445496498001"/>
          <c:y val="6.695524869702686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762021374122496"/>
          <c:y val="0.20197597064658626"/>
          <c:w val="0.78157170545069421"/>
          <c:h val="0.6377568337348285"/>
        </c:manualLayout>
      </c:layout>
      <c:barChart>
        <c:barDir val="col"/>
        <c:grouping val="clustered"/>
        <c:varyColors val="0"/>
        <c:ser>
          <c:idx val="0"/>
          <c:order val="0"/>
          <c:tx>
            <c:v>Total</c:v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+mn-lt"/>
                    <a:cs typeface="Times New Roman" pitchFamily="18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'Col. Pequeños'!$B$3:$B$5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'Col. Pequeños'!$C$3:$C$5</c:f>
              <c:numCache>
                <c:formatCode>0.0</c:formatCode>
                <c:ptCount val="3"/>
                <c:pt idx="0">
                  <c:v>8.4</c:v>
                </c:pt>
                <c:pt idx="1">
                  <c:v>17.82</c:v>
                </c:pt>
                <c:pt idx="2">
                  <c:v>25.771999999999998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335-ED4A-972C-7985102BA8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-30"/>
        <c:axId val="138945664"/>
        <c:axId val="138947200"/>
      </c:barChart>
      <c:catAx>
        <c:axId val="138945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1">
                <a:latin typeface="+mn-lt"/>
                <a:cs typeface="Times New Roman" pitchFamily="18" charset="0"/>
              </a:defRPr>
            </a:pPr>
            <a:endParaRPr lang="es-ES"/>
          </a:p>
        </c:txPr>
        <c:crossAx val="138947200"/>
        <c:crosses val="autoZero"/>
        <c:auto val="1"/>
        <c:lblAlgn val="ctr"/>
        <c:lblOffset val="100"/>
        <c:noMultiLvlLbl val="0"/>
      </c:catAx>
      <c:valAx>
        <c:axId val="138947200"/>
        <c:scaling>
          <c:orientation val="minMax"/>
          <c:max val="30"/>
          <c:min val="0"/>
        </c:scaling>
        <c:delete val="1"/>
        <c:axPos val="l"/>
        <c:majorGridlines>
          <c:spPr>
            <a:ln>
              <a:noFill/>
            </a:ln>
          </c:spPr>
        </c:majorGridlines>
        <c:numFmt formatCode="0.0" sourceLinked="1"/>
        <c:majorTickMark val="none"/>
        <c:minorTickMark val="none"/>
        <c:tickLblPos val="nextTo"/>
        <c:crossAx val="138945664"/>
        <c:crosses val="autoZero"/>
        <c:crossBetween val="between"/>
      </c:valAx>
      <c:spPr>
        <a:noFill/>
        <a:ln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Se reduce tasa de colocaciones en moneda extranjera de Bonos del Tesoro y en 2019 se realiza colocación a 30 años plazo en el mercado internacional  </a:t>
            </a:r>
            <a:endParaRPr lang="es-GT" sz="1400"/>
          </a:p>
          <a:p>
            <a:pPr>
              <a:defRPr sz="1400"/>
            </a:pPr>
            <a:r>
              <a:rPr lang="en-US" sz="1400"/>
              <a:t>Tasa de rendimiento Promedio</a:t>
            </a:r>
            <a:endParaRPr lang="es-GT" sz="1400"/>
          </a:p>
          <a:p>
            <a:pPr>
              <a:defRPr sz="1400"/>
            </a:pPr>
            <a:r>
              <a:rPr lang="en-US" sz="1400"/>
              <a:t> Ponderada Anual (%)</a:t>
            </a:r>
            <a:endParaRPr lang="es-GT" sz="1400"/>
          </a:p>
        </c:rich>
      </c:tx>
      <c:layout>
        <c:manualLayout>
          <c:xMode val="edge"/>
          <c:yMode val="edge"/>
          <c:x val="0.12465617046338125"/>
          <c:y val="2.155306030533165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424418670762364"/>
          <c:y val="0.20820295392070073"/>
          <c:w val="0.79852892912612106"/>
          <c:h val="0.56295247594838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Tasas!$A$4</c:f>
              <c:strCache>
                <c:ptCount val="1"/>
                <c:pt idx="0">
                  <c:v>Tasa de rendimiento Promedio Ponderada Anual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 w="19050">
              <a:solidFill>
                <a:schemeClr val="bg1">
                  <a:alpha val="9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1"/>
              <c:layout>
                <c:manualLayout>
                  <c:x val="0"/>
                  <c:y val="-2.52366014180188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7B2-DA4D-9D18-B8A0EECDE57C}"/>
                </c:ext>
              </c:extLst>
            </c:dLbl>
            <c:dLbl>
              <c:idx val="2"/>
              <c:layout>
                <c:manualLayout>
                  <c:x val="4.9797691975003913E-3"/>
                  <c:y val="-4.33925049309664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7B2-DA4D-9D18-B8A0EECDE57C}"/>
                </c:ext>
              </c:extLst>
            </c:dLbl>
            <c:dLbl>
              <c:idx val="4"/>
              <c:layout>
                <c:manualLayout>
                  <c:x val="2.4898845987501956E-3"/>
                  <c:y val="-5.52268244575936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7B2-DA4D-9D18-B8A0EECDE57C}"/>
                </c:ext>
              </c:extLst>
            </c:dLbl>
            <c:dLbl>
              <c:idx val="5"/>
              <c:layout>
                <c:manualLayout>
                  <c:x val="2.4898845987501956E-3"/>
                  <c:y val="-5.52268244575936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7B2-DA4D-9D18-B8A0EECDE57C}"/>
                </c:ext>
              </c:extLst>
            </c:dLbl>
            <c:dLbl>
              <c:idx val="6"/>
              <c:layout>
                <c:manualLayout>
                  <c:x val="-1.9605390541340122E-7"/>
                  <c:y val="-9.07297830374753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7B2-DA4D-9D18-B8A0EECDE5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trendlineType val="linear"/>
            <c:dispRSqr val="0"/>
            <c:dispEq val="0"/>
          </c:trendline>
          <c:trendline>
            <c:spPr>
              <a:ln w="25400" cap="flat" cmpd="sng" algn="ctr">
                <a:solidFill>
                  <a:schemeClr val="tx1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trendlineType val="linear"/>
            <c:dispRSqr val="0"/>
            <c:dispEq val="0"/>
          </c:trendline>
          <c:cat>
            <c:numRef>
              <c:f>Tasas!$A$7:$A$14</c:f>
              <c:numCache>
                <c:formatCode>General</c:formatCode>
                <c:ptCount val="8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</c:numCache>
            </c:numRef>
          </c:cat>
          <c:val>
            <c:numRef>
              <c:f>Tasas!$E$7:$E$14</c:f>
              <c:numCache>
                <c:formatCode>0.0</c:formatCode>
                <c:ptCount val="8"/>
                <c:pt idx="0">
                  <c:v>5.9</c:v>
                </c:pt>
                <c:pt idx="1">
                  <c:v>5</c:v>
                </c:pt>
                <c:pt idx="2">
                  <c:v>4.88</c:v>
                </c:pt>
                <c:pt idx="4">
                  <c:v>4.5999999999999996</c:v>
                </c:pt>
                <c:pt idx="5">
                  <c:v>4.5</c:v>
                </c:pt>
                <c:pt idx="6">
                  <c:v>4.25</c:v>
                </c:pt>
                <c:pt idx="7">
                  <c:v>5.78125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6A4-C543-BCD0-0FD63F2EA9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9"/>
        <c:overlap val="52"/>
        <c:axId val="139277824"/>
        <c:axId val="139279360"/>
      </c:barChart>
      <c:catAx>
        <c:axId val="1392778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s-ES"/>
          </a:p>
        </c:txPr>
        <c:crossAx val="139279360"/>
        <c:crosses val="autoZero"/>
        <c:auto val="1"/>
        <c:lblAlgn val="ctr"/>
        <c:lblOffset val="100"/>
        <c:noMultiLvlLbl val="0"/>
      </c:catAx>
      <c:valAx>
        <c:axId val="139279360"/>
        <c:scaling>
          <c:orientation val="minMax"/>
          <c:max val="6.5"/>
          <c:min val="3"/>
        </c:scaling>
        <c:delete val="1"/>
        <c:axPos val="l"/>
        <c:majorGridlines>
          <c:spPr>
            <a:ln>
              <a:noFill/>
            </a:ln>
          </c:spPr>
        </c:majorGridlines>
        <c:numFmt formatCode="0.0" sourceLinked="1"/>
        <c:majorTickMark val="out"/>
        <c:minorTickMark val="none"/>
        <c:tickLblPos val="nextTo"/>
        <c:crossAx val="139277824"/>
        <c:crosses val="autoZero"/>
        <c:crossBetween val="between"/>
        <c:majorUnit val="0.5"/>
        <c:minorUnit val="0.1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+mn-lt"/>
        </a:defRPr>
      </a:pPr>
      <a:endParaRPr lang="es-ES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 rtl="0">
              <a:defRPr lang="es-GT" sz="1600" b="1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0" u="none" strike="noStrike" kern="1200" baseline="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Comparación</a:t>
            </a:r>
            <a:r>
              <a:rPr lang="en-US" sz="1600" b="1" i="0" u="none" strike="noStrike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de la </a:t>
            </a:r>
            <a:r>
              <a:rPr lang="en-US" sz="1600" b="1" i="0" u="none" strike="noStrike" kern="1200" baseline="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Tasa</a:t>
            </a:r>
            <a:r>
              <a:rPr lang="en-US" sz="1600" b="1" i="0" u="none" strike="noStrike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600" b="1" i="0" u="none" strike="noStrike" kern="1200" baseline="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Rendimiento</a:t>
            </a:r>
            <a:r>
              <a:rPr lang="en-US" sz="1600" b="1" i="0" u="none" strike="noStrike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Mercado </a:t>
            </a:r>
            <a:r>
              <a:rPr lang="en-US" sz="1600" b="1" i="0" u="none" strike="noStrike" kern="1200" baseline="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Primario</a:t>
            </a:r>
            <a:r>
              <a:rPr lang="en-US" sz="1600" b="1" i="0" u="none" strike="noStrike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. Eurobono 2004  y 2019  </a:t>
            </a:r>
            <a:endParaRPr lang="es-GT" sz="1600" b="1" i="0" u="none" strike="noStrike" kern="1200" baseline="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algn="ctr" rtl="0">
              <a:defRPr lang="es-GT" sz="1600" b="1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0" u="none" strike="noStrike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En (%)</a:t>
            </a:r>
            <a:endParaRPr lang="es-GT" sz="1600" b="1" i="0" u="none" strike="noStrike" kern="1200" baseline="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c:rich>
      </c:tx>
      <c:layout>
        <c:manualLayout>
          <c:xMode val="edge"/>
          <c:yMode val="edge"/>
          <c:x val="0.124656143260006"/>
          <c:y val="2.19174802901308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9304879115122"/>
          <c:y val="0.23541378756226899"/>
          <c:w val="0.79852892912612095"/>
          <c:h val="0.600367454068240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'[Informe de costo de colocaciones.xlsx]Tasas 34'!$A$1</c:f>
              <c:strCache>
                <c:ptCount val="1"/>
                <c:pt idx="0">
                  <c:v>Tasa de rendimiento Promedio Ponderada Anual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 w="19050">
              <a:solidFill>
                <a:schemeClr val="bg1">
                  <a:alpha val="9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/>
                      <a:t>8,1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F45-E141-B30E-8AFC5E6D1C3E}"/>
                </c:ext>
              </c:extLst>
            </c:dLbl>
            <c:dLbl>
              <c:idx val="1"/>
              <c:layout>
                <c:manualLayout>
                  <c:x val="0"/>
                  <c:y val="-2.523660141801880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6,2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D3B-ED44-8138-BFF0A3C555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200" b="1" i="0">
                    <a:solidFill>
                      <a:schemeClr val="bg1">
                        <a:lumMod val="50000"/>
                      </a:schemeClr>
                    </a:solidFill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'[Informe de costo de colocaciones.xlsx]Tasas 34'!$A$4:$A$11</c:f>
              <c:strCache>
                <c:ptCount val="2"/>
                <c:pt idx="0">
                  <c:v>2004</c:v>
                </c:pt>
                <c:pt idx="1">
                  <c:v>2019/ Mayo</c:v>
                </c:pt>
              </c:strCache>
            </c:strRef>
          </c:cat>
          <c:val>
            <c:numRef>
              <c:f>'[Informe de costo de colocaciones.xlsx]Tasas 34'!$E$4:$E$11</c:f>
              <c:numCache>
                <c:formatCode>_(* #,##0.00_);_(* \(#,##0.00\);_(* "-"??_);_(@_)</c:formatCode>
                <c:ptCount val="2"/>
                <c:pt idx="0" formatCode="General">
                  <c:v>8.125</c:v>
                </c:pt>
                <c:pt idx="1">
                  <c:v>6.25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9F9-6B4B-8A91-9F41A31729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9"/>
        <c:overlap val="52"/>
        <c:axId val="135107712"/>
        <c:axId val="135492352"/>
      </c:barChart>
      <c:catAx>
        <c:axId val="135107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chemeClr val="bg1">
                    <a:lumMod val="50000"/>
                  </a:schemeClr>
                </a:solidFill>
              </a:defRPr>
            </a:pPr>
            <a:endParaRPr lang="es-ES"/>
          </a:p>
        </c:txPr>
        <c:crossAx val="135492352"/>
        <c:crosses val="autoZero"/>
        <c:auto val="1"/>
        <c:lblAlgn val="ctr"/>
        <c:lblOffset val="100"/>
        <c:noMultiLvlLbl val="0"/>
      </c:catAx>
      <c:valAx>
        <c:axId val="135492352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13510771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370937451506599E-2"/>
          <c:y val="0.103882738630898"/>
          <c:w val="0.96662903574873504"/>
          <c:h val="0.6399328510048050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'[graficas ingresos 1-9-2019.xlsx]Hoja1'!$B$50</c:f>
              <c:strCache>
                <c:ptCount val="1"/>
                <c:pt idx="0">
                  <c:v>Ingresos Tributarios</c:v>
                </c:pt>
              </c:strCache>
            </c:strRef>
          </c:tx>
          <c:invertIfNegative val="0"/>
          <c:val>
            <c:numRef>
              <c:f>'[graficas ingresos 1-9-2019.xlsx]Hoja1'!$D$50</c:f>
              <c:numCache>
                <c:formatCode>0.0%</c:formatCode>
                <c:ptCount val="1"/>
                <c:pt idx="0">
                  <c:v>0.729151251360174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B34-C743-A032-CB88CFE5C1DE}"/>
            </c:ext>
          </c:extLst>
        </c:ser>
        <c:ser>
          <c:idx val="1"/>
          <c:order val="1"/>
          <c:tx>
            <c:strRef>
              <c:f>'[graficas ingresos 1-9-2019.xlsx]Hoja1'!$B$51</c:f>
              <c:strCache>
                <c:ptCount val="1"/>
                <c:pt idx="0">
                  <c:v>Financiamiento (Bonos, Préstamos y Saldos de ejercicios anteriores)</c:v>
                </c:pt>
              </c:strCache>
            </c:strRef>
          </c:tx>
          <c:invertIfNegative val="0"/>
          <c:val>
            <c:numRef>
              <c:f>'[graficas ingresos 1-9-2019.xlsx]Hoja1'!$D$51</c:f>
              <c:numCache>
                <c:formatCode>0.0%</c:formatCode>
                <c:ptCount val="1"/>
                <c:pt idx="0">
                  <c:v>0.223958094668118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B34-C743-A032-CB88CFE5C1DE}"/>
            </c:ext>
          </c:extLst>
        </c:ser>
        <c:ser>
          <c:idx val="2"/>
          <c:order val="2"/>
          <c:tx>
            <c:strRef>
              <c:f>'[graficas ingresos 1-9-2019.xlsx]Hoja1'!$B$52</c:f>
              <c:strCache>
                <c:ptCount val="1"/>
                <c:pt idx="0">
                  <c:v>Contribuciones a la Seguridad Social </c:v>
                </c:pt>
              </c:strCache>
            </c:strRef>
          </c:tx>
          <c:invertIfNegative val="0"/>
          <c:val>
            <c:numRef>
              <c:f>'[graficas ingresos 1-9-2019.xlsx]Hoja1'!$D$52</c:f>
              <c:numCache>
                <c:formatCode>0.0%</c:formatCode>
                <c:ptCount val="1"/>
                <c:pt idx="0">
                  <c:v>2.83770739934712E-2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B34-C743-A032-CB88CFE5C1DE}"/>
            </c:ext>
          </c:extLst>
        </c:ser>
        <c:ser>
          <c:idx val="3"/>
          <c:order val="3"/>
          <c:tx>
            <c:strRef>
              <c:f>'[graficas ingresos 1-9-2019.xlsx]Hoja1'!$B$53</c:f>
              <c:strCache>
                <c:ptCount val="1"/>
                <c:pt idx="0">
                  <c:v>Donaciones y Otros ingresos no Tributarios</c:v>
                </c:pt>
              </c:strCache>
            </c:strRef>
          </c:tx>
          <c:invertIfNegative val="0"/>
          <c:val>
            <c:numRef>
              <c:f>'[graficas ingresos 1-9-2019.xlsx]Hoja1'!$D$53</c:f>
              <c:numCache>
                <c:formatCode>0.0%</c:formatCode>
                <c:ptCount val="1"/>
                <c:pt idx="0">
                  <c:v>1.8513579978237198E-2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6B34-C743-A032-CB88CFE5C1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0"/>
        <c:overlap val="2"/>
        <c:serLines/>
        <c:axId val="242851840"/>
        <c:axId val="242853376"/>
      </c:barChart>
      <c:catAx>
        <c:axId val="242851840"/>
        <c:scaling>
          <c:orientation val="minMax"/>
        </c:scaling>
        <c:delete val="1"/>
        <c:axPos val="b"/>
        <c:majorTickMark val="none"/>
        <c:minorTickMark val="none"/>
        <c:tickLblPos val="nextTo"/>
        <c:crossAx val="242853376"/>
        <c:crosses val="autoZero"/>
        <c:auto val="1"/>
        <c:lblAlgn val="ctr"/>
        <c:lblOffset val="100"/>
        <c:noMultiLvlLbl val="0"/>
      </c:catAx>
      <c:valAx>
        <c:axId val="242853376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24285184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57714247359136495"/>
          <c:y val="0.38958556313466097"/>
          <c:w val="0.41527322387402299"/>
          <c:h val="0.54454366505677199"/>
        </c:manualLayout>
      </c:layout>
      <c:overlay val="0"/>
      <c:txPr>
        <a:bodyPr/>
        <a:lstStyle/>
        <a:p>
          <a:pPr>
            <a:defRPr sz="1200" b="0"/>
          </a:pPr>
          <a:endParaRPr lang="es-E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latin typeface="+mn-lt"/>
                <a:cs typeface="Times New Roman" panose="02020603050405020304" pitchFamily="18" charset="0"/>
              </a:defRPr>
            </a:pPr>
            <a:r>
              <a:rPr lang="en-US" sz="1200">
                <a:latin typeface="+mn-lt"/>
              </a:rPr>
              <a:t>Déficit Fiscal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0689752843394575"/>
          <c:y val="0.13523163567746757"/>
          <c:w val="0.84368219597550309"/>
          <c:h val="0.637793291219454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'Dipositiva 10 Déficit'!$B$3</c:f>
              <c:strCache>
                <c:ptCount val="1"/>
                <c:pt idx="0">
                  <c:v>Déficit Fiscal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13"/>
              <c:layout>
                <c:manualLayout>
                  <c:x val="0"/>
                  <c:y val="-1.53401910832179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D96-5744-A002-6D657EB19C72}"/>
                </c:ext>
              </c:extLst>
            </c:dLbl>
            <c:dLbl>
              <c:idx val="14"/>
              <c:layout>
                <c:manualLayout>
                  <c:x val="0"/>
                  <c:y val="-2.14762675165052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D96-5744-A002-6D657EB19C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+mn-lt"/>
                    <a:ea typeface="Tahoma" panose="020B0604030504040204" pitchFamily="34" charset="0"/>
                    <a:cs typeface="Times New Roman" panose="02020603050405020304" pitchFamily="18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'Dipositiva 10 Déficit'!$C$2:$S$2</c:f>
              <c:strCache>
                <c:ptCount val="1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2019*</c:v>
                </c:pt>
                <c:pt idx="12">
                  <c:v>Apertura 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</c:strCache>
            </c:strRef>
          </c:cat>
          <c:val>
            <c:numRef>
              <c:f>'Dipositiva 10 Déficit'!$C$3:$S$3</c:f>
              <c:numCache>
                <c:formatCode>General</c:formatCode>
                <c:ptCount val="17"/>
                <c:pt idx="0">
                  <c:v>1.6</c:v>
                </c:pt>
                <c:pt idx="1">
                  <c:v>3.1</c:v>
                </c:pt>
                <c:pt idx="2">
                  <c:v>3.3</c:v>
                </c:pt>
                <c:pt idx="3">
                  <c:v>2.8</c:v>
                </c:pt>
                <c:pt idx="4">
                  <c:v>2.4</c:v>
                </c:pt>
                <c:pt idx="5">
                  <c:v>2.1</c:v>
                </c:pt>
                <c:pt idx="6">
                  <c:v>1.9</c:v>
                </c:pt>
                <c:pt idx="7">
                  <c:v>1.4</c:v>
                </c:pt>
                <c:pt idx="8">
                  <c:v>1.1000000000000001</c:v>
                </c:pt>
                <c:pt idx="9">
                  <c:v>1.3</c:v>
                </c:pt>
                <c:pt idx="10">
                  <c:v>1.8</c:v>
                </c:pt>
                <c:pt idx="11">
                  <c:v>2.2000000000000002</c:v>
                </c:pt>
                <c:pt idx="12" formatCode="0.0">
                  <c:v>2.4168588528447663</c:v>
                </c:pt>
                <c:pt idx="13" formatCode="0.0">
                  <c:v>2.0508632390373558</c:v>
                </c:pt>
                <c:pt idx="14" formatCode="0.0">
                  <c:v>1.9523804189693676</c:v>
                </c:pt>
                <c:pt idx="15" formatCode="0.0">
                  <c:v>1.7859226581539125</c:v>
                </c:pt>
                <c:pt idx="16" formatCode="0.0">
                  <c:v>1.6271371457839714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D96-5744-A002-6D657EB19C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7"/>
        <c:axId val="139357184"/>
        <c:axId val="139375360"/>
      </c:barChart>
      <c:catAx>
        <c:axId val="139357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+mn-lt"/>
                <a:cs typeface="Times New Roman" panose="02020603050405020304" pitchFamily="18" charset="0"/>
              </a:defRPr>
            </a:pPr>
            <a:endParaRPr lang="es-ES"/>
          </a:p>
        </c:txPr>
        <c:crossAx val="139375360"/>
        <c:crosses val="autoZero"/>
        <c:auto val="1"/>
        <c:lblAlgn val="ctr"/>
        <c:lblOffset val="100"/>
        <c:noMultiLvlLbl val="0"/>
      </c:catAx>
      <c:valAx>
        <c:axId val="139375360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139357184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</c:spPr>
  <c:externalData r:id="rId2">
    <c:autoUpdate val="0"/>
  </c:externalData>
  <c:userShapes r:id="rId3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GT" sz="1400" dirty="0">
                <a:solidFill>
                  <a:schemeClr val="accent1">
                    <a:lumMod val="50000"/>
                  </a:schemeClr>
                </a:solidFill>
              </a:rPr>
              <a:t>Millones de quetzales</a:t>
            </a:r>
          </a:p>
        </c:rich>
      </c:tx>
      <c:layout>
        <c:manualLayout>
          <c:xMode val="edge"/>
          <c:yMode val="edge"/>
          <c:x val="0.35458115819954"/>
          <c:y val="2.8193827904874499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6.3549142899899796E-2"/>
          <c:y val="7.0687591459842797E-2"/>
          <c:w val="0.91975278243472502"/>
          <c:h val="0.77490468774369103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2014</c:v>
                </c:pt>
              </c:strCache>
            </c:strRef>
          </c:tx>
          <c:spPr>
            <a:ln w="28575" cap="rnd">
              <a:solidFill>
                <a:schemeClr val="accent2">
                  <a:lumMod val="75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Hoja1!$A$2:$A$13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Hoja1!$B$2:$B$13</c:f>
              <c:numCache>
                <c:formatCode>General</c:formatCode>
                <c:ptCount val="12"/>
                <c:pt idx="0">
                  <c:v>25</c:v>
                </c:pt>
                <c:pt idx="1">
                  <c:v>4</c:v>
                </c:pt>
                <c:pt idx="2">
                  <c:v>13</c:v>
                </c:pt>
                <c:pt idx="3">
                  <c:v>81</c:v>
                </c:pt>
                <c:pt idx="4">
                  <c:v>67</c:v>
                </c:pt>
                <c:pt idx="5">
                  <c:v>106</c:v>
                </c:pt>
                <c:pt idx="6">
                  <c:v>420</c:v>
                </c:pt>
                <c:pt idx="7">
                  <c:v>502</c:v>
                </c:pt>
                <c:pt idx="8">
                  <c:v>925</c:v>
                </c:pt>
                <c:pt idx="9">
                  <c:v>965</c:v>
                </c:pt>
                <c:pt idx="10">
                  <c:v>874</c:v>
                </c:pt>
                <c:pt idx="11" formatCode="#,##0">
                  <c:v>2213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7DD1-40A6-8A41-20B84CFA3C90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2015</c:v>
                </c:pt>
              </c:strCache>
            </c:strRef>
          </c:tx>
          <c:spPr>
            <a:ln w="28575" cap="rnd">
              <a:solidFill>
                <a:schemeClr val="tx2"/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Hoja1!$A$2:$A$13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Hoja1!$C$2:$C$13</c:f>
              <c:numCache>
                <c:formatCode>General</c:formatCode>
                <c:ptCount val="12"/>
                <c:pt idx="0">
                  <c:v>55</c:v>
                </c:pt>
                <c:pt idx="1">
                  <c:v>402</c:v>
                </c:pt>
                <c:pt idx="2">
                  <c:v>250</c:v>
                </c:pt>
                <c:pt idx="3">
                  <c:v>645</c:v>
                </c:pt>
                <c:pt idx="4">
                  <c:v>222</c:v>
                </c:pt>
                <c:pt idx="5">
                  <c:v>604</c:v>
                </c:pt>
                <c:pt idx="6">
                  <c:v>937</c:v>
                </c:pt>
                <c:pt idx="7">
                  <c:v>949</c:v>
                </c:pt>
                <c:pt idx="8" formatCode="#,##0">
                  <c:v>1295</c:v>
                </c:pt>
                <c:pt idx="9" formatCode="#,##0">
                  <c:v>1769</c:v>
                </c:pt>
                <c:pt idx="10" formatCode="#,##0">
                  <c:v>1515</c:v>
                </c:pt>
                <c:pt idx="11" formatCode="#,##0">
                  <c:v>1008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7DD1-40A6-8A41-20B84CFA3C90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2016</c:v>
                </c:pt>
              </c:strCache>
            </c:strRef>
          </c:tx>
          <c:spPr>
            <a:ln w="28575" cap="rnd">
              <a:solidFill>
                <a:schemeClr val="accent3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Hoja1!$A$2:$A$13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Hoja1!$D$2:$D$13</c:f>
              <c:numCache>
                <c:formatCode>General</c:formatCode>
                <c:ptCount val="12"/>
                <c:pt idx="0">
                  <c:v>233</c:v>
                </c:pt>
                <c:pt idx="1">
                  <c:v>149</c:v>
                </c:pt>
                <c:pt idx="2">
                  <c:v>256</c:v>
                </c:pt>
                <c:pt idx="3">
                  <c:v>50</c:v>
                </c:pt>
                <c:pt idx="4">
                  <c:v>55</c:v>
                </c:pt>
                <c:pt idx="5">
                  <c:v>251</c:v>
                </c:pt>
                <c:pt idx="6">
                  <c:v>92</c:v>
                </c:pt>
                <c:pt idx="7">
                  <c:v>60</c:v>
                </c:pt>
                <c:pt idx="8">
                  <c:v>40</c:v>
                </c:pt>
                <c:pt idx="9">
                  <c:v>179</c:v>
                </c:pt>
                <c:pt idx="10">
                  <c:v>95</c:v>
                </c:pt>
                <c:pt idx="11">
                  <c:v>303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7DD1-40A6-8A41-20B84CFA3C90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2017</c:v>
                </c:pt>
              </c:strCache>
            </c:strRef>
          </c:tx>
          <c:spPr>
            <a:ln w="28575" cap="rnd">
              <a:solidFill>
                <a:schemeClr val="accent4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Hoja1!$A$2:$A$13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Hoja1!$E$2:$E$13</c:f>
              <c:numCache>
                <c:formatCode>General</c:formatCode>
                <c:ptCount val="12"/>
                <c:pt idx="0">
                  <c:v>128</c:v>
                </c:pt>
                <c:pt idx="1">
                  <c:v>106</c:v>
                </c:pt>
                <c:pt idx="2">
                  <c:v>175</c:v>
                </c:pt>
                <c:pt idx="3">
                  <c:v>148</c:v>
                </c:pt>
                <c:pt idx="4">
                  <c:v>360</c:v>
                </c:pt>
                <c:pt idx="5">
                  <c:v>354</c:v>
                </c:pt>
                <c:pt idx="6">
                  <c:v>387</c:v>
                </c:pt>
                <c:pt idx="7">
                  <c:v>388</c:v>
                </c:pt>
                <c:pt idx="8">
                  <c:v>400</c:v>
                </c:pt>
                <c:pt idx="9">
                  <c:v>132</c:v>
                </c:pt>
                <c:pt idx="10">
                  <c:v>134</c:v>
                </c:pt>
                <c:pt idx="11">
                  <c:v>493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7DD1-40A6-8A41-20B84CFA3C90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2018</c:v>
                </c:pt>
              </c:strCache>
            </c:strRef>
          </c:tx>
          <c:spPr>
            <a:ln w="28575" cap="rnd">
              <a:solidFill>
                <a:schemeClr val="accent5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Hoja1!$A$2:$A$13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Hoja1!$F$2:$F$13</c:f>
              <c:numCache>
                <c:formatCode>General</c:formatCode>
                <c:ptCount val="12"/>
                <c:pt idx="0">
                  <c:v>56</c:v>
                </c:pt>
                <c:pt idx="1">
                  <c:v>99</c:v>
                </c:pt>
                <c:pt idx="2">
                  <c:v>106</c:v>
                </c:pt>
                <c:pt idx="3">
                  <c:v>424</c:v>
                </c:pt>
                <c:pt idx="4">
                  <c:v>109</c:v>
                </c:pt>
                <c:pt idx="5">
                  <c:v>344</c:v>
                </c:pt>
                <c:pt idx="6">
                  <c:v>392</c:v>
                </c:pt>
                <c:pt idx="7">
                  <c:v>128</c:v>
                </c:pt>
                <c:pt idx="8">
                  <c:v>384</c:v>
                </c:pt>
                <c:pt idx="9">
                  <c:v>468</c:v>
                </c:pt>
                <c:pt idx="10">
                  <c:v>277</c:v>
                </c:pt>
                <c:pt idx="11">
                  <c:v>390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7DD1-40A6-8A41-20B84CFA3C90}"/>
            </c:ext>
          </c:extLst>
        </c:ser>
        <c:ser>
          <c:idx val="5"/>
          <c:order val="5"/>
          <c:tx>
            <c:strRef>
              <c:f>Hoja1!$G$1</c:f>
              <c:strCache>
                <c:ptCount val="1"/>
                <c:pt idx="0">
                  <c:v>2019</c:v>
                </c:pt>
              </c:strCache>
            </c:strRef>
          </c:tx>
          <c:spPr>
            <a:ln w="381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strRef>
              <c:f>Hoja1!$A$2:$A$13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Hoja1!$G$2:$G$13</c:f>
              <c:numCache>
                <c:formatCode>General</c:formatCode>
                <c:ptCount val="12"/>
                <c:pt idx="0">
                  <c:v>304</c:v>
                </c:pt>
                <c:pt idx="1">
                  <c:v>268</c:v>
                </c:pt>
                <c:pt idx="2">
                  <c:v>347</c:v>
                </c:pt>
                <c:pt idx="3">
                  <c:v>300</c:v>
                </c:pt>
                <c:pt idx="4">
                  <c:v>239</c:v>
                </c:pt>
                <c:pt idx="5">
                  <c:v>451</c:v>
                </c:pt>
                <c:pt idx="6">
                  <c:v>317</c:v>
                </c:pt>
                <c:pt idx="7">
                  <c:v>30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7DD1-40A6-8A41-20B84CFA3C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8944000"/>
        <c:axId val="258953984"/>
      </c:lineChart>
      <c:catAx>
        <c:axId val="258944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58953984"/>
        <c:crosses val="autoZero"/>
        <c:auto val="1"/>
        <c:lblAlgn val="ctr"/>
        <c:lblOffset val="100"/>
        <c:noMultiLvlLbl val="0"/>
      </c:catAx>
      <c:valAx>
        <c:axId val="258953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58944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518635266477101"/>
          <c:y val="0.93729949726469297"/>
          <c:w val="0.68078516570299097"/>
          <c:h val="4.84848168265962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'Diapositiva 22 Ejecución '!$A$7</c:f>
              <c:strCache>
                <c:ptCount val="1"/>
                <c:pt idx="0">
                  <c:v>Ejecución Presupuestaria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50000"/>
                    <a:satMod val="300000"/>
                  </a:schemeClr>
                </a:gs>
                <a:gs pos="35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050" b="1"/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'Diapositiva 22 Ejecución '!$B$6:$G$6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'Diapositiva 22 Ejecución '!$B$7:$G$7</c:f>
              <c:numCache>
                <c:formatCode>#,##0.0</c:formatCode>
                <c:ptCount val="6"/>
                <c:pt idx="0">
                  <c:v>63162.599777090007</c:v>
                </c:pt>
                <c:pt idx="1">
                  <c:v>62500.309041419991</c:v>
                </c:pt>
                <c:pt idx="2">
                  <c:v>65696.004430540008</c:v>
                </c:pt>
                <c:pt idx="3">
                  <c:v>71217.591480730014</c:v>
                </c:pt>
                <c:pt idx="4">
                  <c:v>75277.024406830009</c:v>
                </c:pt>
                <c:pt idx="5">
                  <c:v>82595.873373249997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4A9-1943-A237-045625EBB7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5608064"/>
        <c:axId val="165630336"/>
      </c:barChart>
      <c:catAx>
        <c:axId val="1656080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s-ES"/>
          </a:p>
        </c:txPr>
        <c:crossAx val="165630336"/>
        <c:crosses val="autoZero"/>
        <c:auto val="1"/>
        <c:lblAlgn val="ctr"/>
        <c:lblOffset val="100"/>
        <c:noMultiLvlLbl val="0"/>
      </c:catAx>
      <c:valAx>
        <c:axId val="16563033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6560806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Arial" pitchFamily="34" charset="0"/>
          <a:cs typeface="Arial" pitchFamily="34" charset="0"/>
        </a:defRPr>
      </a:pPr>
      <a:endParaRPr lang="es-ES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7270115590851998E-2"/>
          <c:y val="0.128493574666803"/>
          <c:w val="0.84330257428423161"/>
          <c:h val="0.64968251695810753"/>
        </c:manualLayout>
      </c:layout>
      <c:lineChart>
        <c:grouping val="standard"/>
        <c:varyColors val="0"/>
        <c:ser>
          <c:idx val="0"/>
          <c:order val="0"/>
          <c:tx>
            <c:strRef>
              <c:f>Hoja2!$A$9</c:f>
              <c:strCache>
                <c:ptCount val="1"/>
                <c:pt idx="0">
                  <c:v>Mineduc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Hoja2!$B$8:$G$8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Hoja2!$B$9:$G$9</c:f>
              <c:numCache>
                <c:formatCode>#,##0.0</c:formatCode>
                <c:ptCount val="6"/>
                <c:pt idx="0">
                  <c:v>11302.08368432</c:v>
                </c:pt>
                <c:pt idx="1">
                  <c:v>12084.37460123</c:v>
                </c:pt>
                <c:pt idx="2">
                  <c:v>12148.74849204</c:v>
                </c:pt>
                <c:pt idx="3">
                  <c:v>12818.905874599999</c:v>
                </c:pt>
                <c:pt idx="4">
                  <c:v>13990.269968500001</c:v>
                </c:pt>
                <c:pt idx="5" formatCode="_-* #,##0.0_-;\-* #,##0.0_-;_-* &quot;-&quot;??_-;_-@_-">
                  <c:v>15814.82320011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E304-B44C-9E1F-F40F9748016A}"/>
            </c:ext>
          </c:extLst>
        </c:ser>
        <c:ser>
          <c:idx val="1"/>
          <c:order val="1"/>
          <c:tx>
            <c:strRef>
              <c:f>Hoja2!$A$10</c:f>
              <c:strCache>
                <c:ptCount val="1"/>
                <c:pt idx="0">
                  <c:v>MSPAS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Hoja2!$B$8:$G$8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Hoja2!$B$10:$G$10</c:f>
              <c:numCache>
                <c:formatCode>#,##0.0</c:formatCode>
                <c:ptCount val="6"/>
                <c:pt idx="0">
                  <c:v>5065.6223525699997</c:v>
                </c:pt>
                <c:pt idx="1">
                  <c:v>5511.7223786000004</c:v>
                </c:pt>
                <c:pt idx="2">
                  <c:v>5930.77435616</c:v>
                </c:pt>
                <c:pt idx="3">
                  <c:v>5940.1570031299998</c:v>
                </c:pt>
                <c:pt idx="4">
                  <c:v>6428.5806336799997</c:v>
                </c:pt>
                <c:pt idx="5" formatCode="_-* #,##0.0_-;\-* #,##0.0_-;_-* &quot;-&quot;??_-;_-@_-">
                  <c:v>7895.6035987599998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E304-B44C-9E1F-F40F9748016A}"/>
            </c:ext>
          </c:extLst>
        </c:ser>
        <c:ser>
          <c:idx val="2"/>
          <c:order val="2"/>
          <c:tx>
            <c:strRef>
              <c:f>Hoja2!$A$11</c:f>
              <c:strCache>
                <c:ptCount val="1"/>
                <c:pt idx="0">
                  <c:v>CIV</c:v>
                </c:pt>
              </c:strCache>
            </c:strRef>
          </c:tx>
          <c:dLbls>
            <c:dLbl>
              <c:idx val="0"/>
              <c:layout>
                <c:manualLayout>
                  <c:x val="-2.865329512893983E-2"/>
                  <c:y val="4.50216450216450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304-B44C-9E1F-F40F9748016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Hoja2!$B$8:$G$8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Hoja2!$B$11:$G$11</c:f>
              <c:numCache>
                <c:formatCode>#,##0.0</c:formatCode>
                <c:ptCount val="6"/>
                <c:pt idx="0">
                  <c:v>5234.8919707100004</c:v>
                </c:pt>
                <c:pt idx="1">
                  <c:v>3580.2002377700001</c:v>
                </c:pt>
                <c:pt idx="2">
                  <c:v>2199.52578103</c:v>
                </c:pt>
                <c:pt idx="3">
                  <c:v>2885.4890447500002</c:v>
                </c:pt>
                <c:pt idx="4">
                  <c:v>4782.5352295399998</c:v>
                </c:pt>
                <c:pt idx="5" formatCode="_-* #,##0.0_-;\-* #,##0.0_-;_-* &quot;-&quot;??_-;_-@_-">
                  <c:v>5858.7402728699999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E304-B44C-9E1F-F40F9748016A}"/>
            </c:ext>
          </c:extLst>
        </c:ser>
        <c:ser>
          <c:idx val="3"/>
          <c:order val="3"/>
          <c:tx>
            <c:strRef>
              <c:f>Hoja2!$A$12</c:f>
              <c:strCache>
                <c:ptCount val="1"/>
                <c:pt idx="0">
                  <c:v>Mides</c:v>
                </c:pt>
              </c:strCache>
            </c:strRef>
          </c:tx>
          <c:dLbls>
            <c:dLbl>
              <c:idx val="0"/>
              <c:layout>
                <c:manualLayout>
                  <c:x val="-3.4383954154727794E-2"/>
                  <c:y val="-1.0389610389610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304-B44C-9E1F-F40F9748016A}"/>
                </c:ext>
              </c:extLst>
            </c:dLbl>
            <c:dLbl>
              <c:idx val="1"/>
              <c:layout>
                <c:manualLayout>
                  <c:x val="-3.5020289489109436E-17"/>
                  <c:y val="-3.11688311688311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304-B44C-9E1F-F40F9748016A}"/>
                </c:ext>
              </c:extLst>
            </c:dLbl>
            <c:dLbl>
              <c:idx val="3"/>
              <c:layout>
                <c:manualLayout>
                  <c:x val="7.0040578978218872E-17"/>
                  <c:y val="-2.07792207792207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304-B44C-9E1F-F40F9748016A}"/>
                </c:ext>
              </c:extLst>
            </c:dLbl>
            <c:dLbl>
              <c:idx val="4"/>
              <c:layout>
                <c:manualLayout>
                  <c:x val="0"/>
                  <c:y val="-2.77056277056277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304-B44C-9E1F-F40F9748016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Hoja2!$B$8:$G$8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Hoja2!$B$12:$G$12</c:f>
              <c:numCache>
                <c:formatCode>#,##0.0</c:formatCode>
                <c:ptCount val="6"/>
                <c:pt idx="0">
                  <c:v>1586.08114325</c:v>
                </c:pt>
                <c:pt idx="1">
                  <c:v>710.59072133999996</c:v>
                </c:pt>
                <c:pt idx="2">
                  <c:v>844.37728231000006</c:v>
                </c:pt>
                <c:pt idx="3">
                  <c:v>537.66228095999998</c:v>
                </c:pt>
                <c:pt idx="4">
                  <c:v>866.76664925</c:v>
                </c:pt>
                <c:pt idx="5" formatCode="_-* #,##0.0_-;\-* #,##0.0_-;_-* &quot;-&quot;??_-;_-@_-">
                  <c:v>966.05347105999999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8-E304-B44C-9E1F-F40F974801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6108544"/>
        <c:axId val="166114432"/>
      </c:lineChart>
      <c:catAx>
        <c:axId val="166108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6114432"/>
        <c:crosses val="autoZero"/>
        <c:auto val="1"/>
        <c:lblAlgn val="ctr"/>
        <c:lblOffset val="100"/>
        <c:noMultiLvlLbl val="0"/>
      </c:catAx>
      <c:valAx>
        <c:axId val="16611443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661085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2356218366686972"/>
          <c:y val="0.8457459181238709"/>
          <c:w val="0.70069760620896604"/>
          <c:h val="0.13621351876469986"/>
        </c:manualLayout>
      </c:layout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b="1"/>
      </a:pPr>
      <a:endParaRPr lang="es-ES"/>
    </a:p>
  </c:txPr>
  <c:externalData r:id="rId2">
    <c:autoUpdate val="0"/>
  </c:externalData>
  <c:userShapes r:id="rId3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0" vertOverflow="ellipsis" vert="horz" wrap="square" anchor="ctr" anchorCtr="1"/>
          <a:lstStyle/>
          <a:p>
            <a:pPr algn="ctr">
              <a:defRPr lang="es-MX"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 P</a:t>
            </a:r>
            <a:r>
              <a:rPr lang="en-US" baseline="0"/>
              <a:t>orcentaje de Inversión Pública</a:t>
            </a:r>
          </a:p>
          <a:p>
            <a:pPr algn="ctr">
              <a:defRPr lang="es-MX"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0" baseline="0"/>
              <a:t>Gasto de capital / Presupuesto</a:t>
            </a:r>
            <a:endParaRPr lang="en-US" b="0"/>
          </a:p>
        </c:rich>
      </c:tx>
      <c:layout>
        <c:manualLayout>
          <c:xMode val="edge"/>
          <c:yMode val="edge"/>
          <c:x val="0.36350277074091369"/>
          <c:y val="5.134363144693929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1.5534786412254978E-2"/>
          <c:y val="0.30158351036225334"/>
          <c:w val="0.96893042717549005"/>
          <c:h val="0.56394088558136846"/>
        </c:manualLayout>
      </c:layout>
      <c:lineChart>
        <c:grouping val="standard"/>
        <c:varyColors val="0"/>
        <c:ser>
          <c:idx val="0"/>
          <c:order val="0"/>
          <c:tx>
            <c:strRef>
              <c:f>'Diapo 23 y 24 Inversión'!$A$2</c:f>
              <c:strCache>
                <c:ptCount val="1"/>
                <c:pt idx="0">
                  <c:v>Gasto de Capital / Presupuesto Total</c:v>
                </c:pt>
              </c:strCache>
            </c:strRef>
          </c:tx>
          <c:marker>
            <c:symbol val="diamond"/>
            <c:size val="7"/>
          </c:marker>
          <c:dLbls>
            <c:dLbl>
              <c:idx val="0"/>
              <c:layout>
                <c:manualLayout>
                  <c:x val="-4.0617465189732603E-2"/>
                  <c:y val="-7.58437229478794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21B-DD4C-91CA-459B379FACB0}"/>
                </c:ext>
              </c:extLst>
            </c:dLbl>
            <c:dLbl>
              <c:idx val="1"/>
              <c:layout>
                <c:manualLayout>
                  <c:x val="-4.9604511920247098E-2"/>
                  <c:y val="-7.44780093581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21B-DD4C-91CA-459B379FACB0}"/>
                </c:ext>
              </c:extLst>
            </c:dLbl>
            <c:dLbl>
              <c:idx val="2"/>
              <c:layout>
                <c:manualLayout>
                  <c:x val="-4.4143605630632902E-2"/>
                  <c:y val="-7.03323548035470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21B-DD4C-91CA-459B379FACB0}"/>
                </c:ext>
              </c:extLst>
            </c:dLbl>
            <c:dLbl>
              <c:idx val="3"/>
              <c:layout>
                <c:manualLayout>
                  <c:x val="-4.17179189297429E-2"/>
                  <c:y val="-7.36876389401961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21B-DD4C-91CA-459B379FACB0}"/>
                </c:ext>
              </c:extLst>
            </c:dLbl>
            <c:dLbl>
              <c:idx val="4"/>
              <c:layout>
                <c:manualLayout>
                  <c:x val="-4.4939281707062802E-2"/>
                  <c:y val="-7.03080979109256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21B-DD4C-91CA-459B379FACB0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s-MX"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'Diapo 23 y 24 Inversión'!$I$1:$N$1</c:f>
              <c:strCach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 Preliminar
al 07/01/2020</c:v>
                </c:pt>
                <c:pt idx="5">
                  <c:v>Apertura 2020 </c:v>
                </c:pt>
              </c:strCache>
            </c:strRef>
          </c:cat>
          <c:val>
            <c:numRef>
              <c:f>'Diapo 23 y 24 Inversión'!$I$2:$N$2</c:f>
              <c:numCache>
                <c:formatCode>#,##0.0</c:formatCode>
                <c:ptCount val="6"/>
                <c:pt idx="0">
                  <c:v>17</c:v>
                </c:pt>
                <c:pt idx="1">
                  <c:v>16.8</c:v>
                </c:pt>
                <c:pt idx="2">
                  <c:v>17</c:v>
                </c:pt>
                <c:pt idx="3">
                  <c:v>19.069584913092701</c:v>
                </c:pt>
                <c:pt idx="4" formatCode="_-* #,##0.0_-;\-* #,##0.0_-;_-* &quot;-&quot;??_-;_-@_-">
                  <c:v>19.717340117278049</c:v>
                </c:pt>
                <c:pt idx="5" formatCode="0.0">
                  <c:v>18.461871769255051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821B-DD4C-91CA-459B379FAC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5166592"/>
        <c:axId val="135168384"/>
      </c:lineChart>
      <c:catAx>
        <c:axId val="135166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s-MX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35168384"/>
        <c:crosses val="autoZero"/>
        <c:auto val="1"/>
        <c:lblAlgn val="ctr"/>
        <c:lblOffset val="100"/>
        <c:noMultiLvlLbl val="0"/>
      </c:catAx>
      <c:valAx>
        <c:axId val="135168384"/>
        <c:scaling>
          <c:orientation val="minMax"/>
        </c:scaling>
        <c:delete val="1"/>
        <c:axPos val="l"/>
        <c:numFmt formatCode="#,##0.0" sourceLinked="0"/>
        <c:majorTickMark val="none"/>
        <c:minorTickMark val="none"/>
        <c:tickLblPos val="nextTo"/>
        <c:crossAx val="135166592"/>
        <c:crosses val="autoZero"/>
        <c:crossBetween val="between"/>
      </c:valAx>
    </c:plotArea>
    <c:plotVisOnly val="1"/>
    <c:dispBlanksAs val="gap"/>
    <c:showDLblsOverMax val="0"/>
  </c:chart>
  <c:spPr>
    <a:ln w="9525" cap="flat" cmpd="sng" algn="ctr">
      <a:noFill/>
      <a:prstDash val="solid"/>
      <a:round/>
    </a:ln>
  </c:spPr>
  <c:txPr>
    <a:bodyPr/>
    <a:lstStyle/>
    <a:p>
      <a:pPr>
        <a:defRPr lang="es-MX"/>
      </a:pPr>
      <a:endParaRPr lang="es-ES"/>
    </a:p>
  </c:txPr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2.1604938271604937E-2"/>
          <c:y val="0.20114942528735633"/>
          <c:w val="0.96604938271604934"/>
          <c:h val="0.599966060276948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c:spPr>
          <c:invertIfNegative val="0"/>
          <c:dLbls>
            <c:dLbl>
              <c:idx val="4"/>
              <c:layout>
                <c:manualLayout>
                  <c:x val="0"/>
                  <c:y val="-1.14942528735632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104-634A-85D5-53C01B9BBB96}"/>
                </c:ext>
              </c:extLst>
            </c:dLbl>
            <c:dLbl>
              <c:idx val="5"/>
              <c:layout>
                <c:manualLayout>
                  <c:x val="0"/>
                  <c:y val="-1.14942528735632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104-634A-85D5-53C01B9BBB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'Inversión '!$B$4:$N$4</c:f>
              <c:strCache>
                <c:ptCount val="13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 Apertura</c:v>
                </c:pt>
              </c:strCache>
            </c:strRef>
          </c:cat>
          <c:val>
            <c:numRef>
              <c:f>'Inversión '!$B$7:$N$7</c:f>
              <c:numCache>
                <c:formatCode>_-* #,##0.0_-;\-* #,##0.0_-;_-* "-"??_-;_-@_-</c:formatCode>
                <c:ptCount val="13"/>
                <c:pt idx="0">
                  <c:v>13221.0078959</c:v>
                </c:pt>
                <c:pt idx="1">
                  <c:v>12548.316579960001</c:v>
                </c:pt>
                <c:pt idx="2">
                  <c:v>13728.731201870001</c:v>
                </c:pt>
                <c:pt idx="3">
                  <c:v>14736.791327280001</c:v>
                </c:pt>
                <c:pt idx="4">
                  <c:v>13012.054413329999</c:v>
                </c:pt>
                <c:pt idx="5">
                  <c:v>12713.68297326</c:v>
                </c:pt>
                <c:pt idx="6">
                  <c:v>13347.45487684</c:v>
                </c:pt>
                <c:pt idx="7">
                  <c:v>10634.19401422</c:v>
                </c:pt>
                <c:pt idx="8">
                  <c:v>11005.574962029999</c:v>
                </c:pt>
                <c:pt idx="9">
                  <c:v>12133.256568909999</c:v>
                </c:pt>
                <c:pt idx="10">
                  <c:v>14355.01608931</c:v>
                </c:pt>
                <c:pt idx="11">
                  <c:v>16285.709275839999</c:v>
                </c:pt>
                <c:pt idx="12">
                  <c:v>16193.842638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104-634A-85D5-53C01B9BBB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1"/>
        <c:axId val="135206784"/>
        <c:axId val="135208320"/>
      </c:barChart>
      <c:lineChart>
        <c:grouping val="standard"/>
        <c:varyColors val="0"/>
        <c:ser>
          <c:idx val="2"/>
          <c:order val="1"/>
          <c:spPr>
            <a:ln>
              <a:solidFill>
                <a:srgbClr val="92D050"/>
              </a:solidFill>
              <a:prstDash val="dash"/>
            </a:ln>
          </c:spPr>
          <c:marker>
            <c:symbol val="none"/>
          </c:marker>
          <c:cat>
            <c:strRef>
              <c:f>'Inversión '!$B$4:$N$4</c:f>
              <c:strCache>
                <c:ptCount val="13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 Apertura</c:v>
                </c:pt>
              </c:strCache>
            </c:strRef>
          </c:cat>
          <c:val>
            <c:numRef>
              <c:f>'Inversión '!$B$9:$N$9</c:f>
              <c:numCache>
                <c:formatCode>_-* #,##0.0_-;\-* #,##0.0_-;_-* "-"??_-;_-@_-</c:formatCode>
                <c:ptCount val="13"/>
                <c:pt idx="0">
                  <c:v>16285.709275839999</c:v>
                </c:pt>
                <c:pt idx="1">
                  <c:v>16285.709275839999</c:v>
                </c:pt>
                <c:pt idx="2">
                  <c:v>16285.709275839999</c:v>
                </c:pt>
                <c:pt idx="3">
                  <c:v>16285.709275839999</c:v>
                </c:pt>
                <c:pt idx="4">
                  <c:v>16285.709275839999</c:v>
                </c:pt>
                <c:pt idx="5">
                  <c:v>16285.709275839999</c:v>
                </c:pt>
                <c:pt idx="6">
                  <c:v>16285.709275839999</c:v>
                </c:pt>
                <c:pt idx="7">
                  <c:v>16285.709275839999</c:v>
                </c:pt>
                <c:pt idx="8">
                  <c:v>16285.709275839999</c:v>
                </c:pt>
                <c:pt idx="9">
                  <c:v>16285.709275839999</c:v>
                </c:pt>
                <c:pt idx="10">
                  <c:v>16285.709275839999</c:v>
                </c:pt>
                <c:pt idx="11">
                  <c:v>16285.709275839999</c:v>
                </c:pt>
                <c:pt idx="12">
                  <c:v>16285.709275839999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7104-634A-85D5-53C01B9BBB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5206784"/>
        <c:axId val="135208320"/>
      </c:lineChart>
      <c:catAx>
        <c:axId val="1352067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s-ES"/>
          </a:p>
        </c:txPr>
        <c:crossAx val="135208320"/>
        <c:crosses val="autoZero"/>
        <c:auto val="1"/>
        <c:lblAlgn val="ctr"/>
        <c:lblOffset val="100"/>
        <c:noMultiLvlLbl val="0"/>
      </c:catAx>
      <c:valAx>
        <c:axId val="135208320"/>
        <c:scaling>
          <c:orientation val="minMax"/>
        </c:scaling>
        <c:delete val="1"/>
        <c:axPos val="l"/>
        <c:numFmt formatCode="_-* #,##0.0_-;\-* #,##0.0_-;_-* &quot;-&quot;??_-;_-@_-" sourceLinked="1"/>
        <c:majorTickMark val="out"/>
        <c:minorTickMark val="none"/>
        <c:tickLblPos val="nextTo"/>
        <c:crossAx val="135206784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s-ES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s-GT" dirty="0"/>
              <a:t>Total DTE  (valores acumulados en millones de unidades)</a:t>
            </a:r>
          </a:p>
          <a:p>
            <a:pPr>
              <a:defRPr sz="22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s-GT" dirty="0"/>
              <a:t>Noviembre</a:t>
            </a:r>
            <a:r>
              <a:rPr lang="es-GT" baseline="0" dirty="0"/>
              <a:t> </a:t>
            </a:r>
            <a:r>
              <a:rPr lang="es-GT" dirty="0"/>
              <a:t>2018 - Diciembre2019</a:t>
            </a:r>
          </a:p>
        </c:rich>
      </c:tx>
      <c:layout>
        <c:manualLayout>
          <c:xMode val="edge"/>
          <c:yMode val="edge"/>
          <c:x val="0.11382499737826808"/>
          <c:y val="4.5314137015452817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datos!$D$215</c:f>
              <c:strCache>
                <c:ptCount val="1"/>
                <c:pt idx="0">
                  <c:v>Total DTE  (valores acumulados en millones de unidades)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13"/>
              <c:layout/>
              <c:tx>
                <c:rich>
                  <a:bodyPr/>
                  <a:lstStyle/>
                  <a:p>
                    <a:r>
                      <a:rPr lang="en-US"/>
                      <a:t>162,308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16A-4BB7-8851-C09150CDC3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datos!$A$216:$A$229</c:f>
              <c:strCache>
                <c:ptCount val="14"/>
                <c:pt idx="0">
                  <c:v>Nov 18</c:v>
                </c:pt>
                <c:pt idx="1">
                  <c:v>Dic 18</c:v>
                </c:pt>
                <c:pt idx="2">
                  <c:v>Ene 19</c:v>
                </c:pt>
                <c:pt idx="3">
                  <c:v>Feb 19</c:v>
                </c:pt>
                <c:pt idx="4">
                  <c:v>Mar 19</c:v>
                </c:pt>
                <c:pt idx="5">
                  <c:v>Abr 19</c:v>
                </c:pt>
                <c:pt idx="6">
                  <c:v>May 19</c:v>
                </c:pt>
                <c:pt idx="7">
                  <c:v>Jun 19</c:v>
                </c:pt>
                <c:pt idx="8">
                  <c:v>Jul 19</c:v>
                </c:pt>
                <c:pt idx="9">
                  <c:v>Ago 19</c:v>
                </c:pt>
                <c:pt idx="10">
                  <c:v>Sep 19</c:v>
                </c:pt>
                <c:pt idx="11">
                  <c:v>Oct 19</c:v>
                </c:pt>
                <c:pt idx="12">
                  <c:v>Nov 19</c:v>
                </c:pt>
                <c:pt idx="13">
                  <c:v>Dic 19</c:v>
                </c:pt>
              </c:strCache>
            </c:strRef>
          </c:cat>
          <c:val>
            <c:numRef>
              <c:f>datos!$D$216:$D$229</c:f>
              <c:numCache>
                <c:formatCode>0.00</c:formatCode>
                <c:ptCount val="14"/>
                <c:pt idx="0">
                  <c:v>2.0999999999999999E-5</c:v>
                </c:pt>
                <c:pt idx="1">
                  <c:v>4.1310000000000001E-3</c:v>
                </c:pt>
                <c:pt idx="2">
                  <c:v>1.6996849999999999</c:v>
                </c:pt>
                <c:pt idx="3">
                  <c:v>3.914911</c:v>
                </c:pt>
                <c:pt idx="4">
                  <c:v>6.6301030000000001</c:v>
                </c:pt>
                <c:pt idx="5">
                  <c:v>9.7889769999999992</c:v>
                </c:pt>
                <c:pt idx="6">
                  <c:v>13.799923</c:v>
                </c:pt>
                <c:pt idx="7">
                  <c:v>18.720502</c:v>
                </c:pt>
                <c:pt idx="8">
                  <c:v>25.625143000000001</c:v>
                </c:pt>
                <c:pt idx="9">
                  <c:v>33.480097999999998</c:v>
                </c:pt>
                <c:pt idx="10">
                  <c:v>44.769347000000003</c:v>
                </c:pt>
                <c:pt idx="11">
                  <c:v>70.620496000000003</c:v>
                </c:pt>
                <c:pt idx="12">
                  <c:v>110.23148999999999</c:v>
                </c:pt>
                <c:pt idx="13">
                  <c:v>151.664165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16A-4BB7-8851-C09150CDC3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axId val="138560256"/>
        <c:axId val="138561792"/>
      </c:barChart>
      <c:catAx>
        <c:axId val="138560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38561792"/>
        <c:crosses val="autoZero"/>
        <c:auto val="1"/>
        <c:lblAlgn val="ctr"/>
        <c:lblOffset val="100"/>
        <c:noMultiLvlLbl val="0"/>
      </c:catAx>
      <c:valAx>
        <c:axId val="138561792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138560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708050571726331E-2"/>
          <c:y val="6.6173590842785623E-2"/>
          <c:w val="0.94850110102762575"/>
          <c:h val="0.84889887407240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Déficit fiscal</c:v>
                </c:pt>
              </c:strCache>
            </c:strRef>
          </c:tx>
          <c:spPr>
            <a:solidFill>
              <a:schemeClr val="accent1"/>
            </a:solidFill>
            <a:ln w="50800">
              <a:noFill/>
              <a:prstDash val="dashDot"/>
            </a:ln>
            <a:effectLst>
              <a:outerShdw blurRad="50800" dist="38100" dir="18900000" algn="bl" rotWithShape="0">
                <a:schemeClr val="accent5"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Hoja1!$B$1:$M$1</c:f>
              <c:strCache>
                <c:ptCount val="12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2019*</c:v>
                </c:pt>
              </c:strCache>
            </c:strRef>
          </c:cat>
          <c:val>
            <c:numRef>
              <c:f>Hoja1!$B$2:$M$2</c:f>
              <c:numCache>
                <c:formatCode>General</c:formatCode>
                <c:ptCount val="12"/>
                <c:pt idx="0">
                  <c:v>4.5</c:v>
                </c:pt>
                <c:pt idx="1">
                  <c:v>4.0999999999999996</c:v>
                </c:pt>
                <c:pt idx="2">
                  <c:v>4.0999999999999996</c:v>
                </c:pt>
                <c:pt idx="3">
                  <c:v>4</c:v>
                </c:pt>
                <c:pt idx="4">
                  <c:v>3.3</c:v>
                </c:pt>
                <c:pt idx="5">
                  <c:v>3</c:v>
                </c:pt>
                <c:pt idx="6">
                  <c:v>2.9</c:v>
                </c:pt>
                <c:pt idx="7">
                  <c:v>2.2000000000000002</c:v>
                </c:pt>
                <c:pt idx="8">
                  <c:v>2.1</c:v>
                </c:pt>
                <c:pt idx="9">
                  <c:v>2.2000000000000002</c:v>
                </c:pt>
                <c:pt idx="10">
                  <c:v>2.4</c:v>
                </c:pt>
                <c:pt idx="11">
                  <c:v>2.6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16E-4483-AB22-AC13E82D95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9"/>
        <c:axId val="166393728"/>
        <c:axId val="220672384"/>
      </c:barChart>
      <c:catAx>
        <c:axId val="166393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20672384"/>
        <c:crosses val="autoZero"/>
        <c:auto val="1"/>
        <c:lblAlgn val="ctr"/>
        <c:lblOffset val="100"/>
        <c:noMultiLvlLbl val="0"/>
      </c:catAx>
      <c:valAx>
        <c:axId val="220672384"/>
        <c:scaling>
          <c:orientation val="minMax"/>
        </c:scaling>
        <c:delete val="0"/>
        <c:axPos val="l"/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66393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551629669172707E-2"/>
          <c:y val="6.6173598469194767E-2"/>
          <c:w val="0.94850110102762575"/>
          <c:h val="0.84889887407240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Déficit fiscal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 w="50800">
              <a:noFill/>
              <a:prstDash val="dashDot"/>
            </a:ln>
            <a:effectLst>
              <a:outerShdw blurRad="50800" dist="38100" dir="18900000" algn="bl" rotWithShape="0">
                <a:schemeClr val="accent5"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11"/>
              <c:layout>
                <c:manualLayout>
                  <c:x val="3.4351545603164453E-3"/>
                  <c:y val="9.085866269374592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D38-4410-9AFE-55AB4FB04193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Hoja1!$B$1:$M$1</c:f>
              <c:strCache>
                <c:ptCount val="12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2019*</c:v>
                </c:pt>
              </c:strCache>
            </c:strRef>
          </c:cat>
          <c:val>
            <c:numRef>
              <c:f>Hoja1!$B$2:$M$2</c:f>
              <c:numCache>
                <c:formatCode>General</c:formatCode>
                <c:ptCount val="12"/>
                <c:pt idx="0">
                  <c:v>94.491409099999998</c:v>
                </c:pt>
                <c:pt idx="1">
                  <c:v>81.171244099999996</c:v>
                </c:pt>
                <c:pt idx="2">
                  <c:v>83.4330432</c:v>
                </c:pt>
                <c:pt idx="3">
                  <c:v>86.601576100000003</c:v>
                </c:pt>
                <c:pt idx="4">
                  <c:v>93.590448100000003</c:v>
                </c:pt>
                <c:pt idx="5">
                  <c:v>81.747874699999997</c:v>
                </c:pt>
                <c:pt idx="6">
                  <c:v>86.415728799999997</c:v>
                </c:pt>
                <c:pt idx="7">
                  <c:v>72.2916022</c:v>
                </c:pt>
                <c:pt idx="8">
                  <c:v>82.661827500000001</c:v>
                </c:pt>
                <c:pt idx="9">
                  <c:v>83.432752800000003</c:v>
                </c:pt>
                <c:pt idx="10">
                  <c:v>92.308258800000004</c:v>
                </c:pt>
                <c:pt idx="11">
                  <c:v>89.693688800000004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16E-4483-AB22-AC13E82D95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9"/>
        <c:axId val="166564608"/>
        <c:axId val="166566144"/>
      </c:barChart>
      <c:lineChart>
        <c:grouping val="standard"/>
        <c:varyColors val="0"/>
        <c:ser>
          <c:idx val="1"/>
          <c:order val="1"/>
          <c:tx>
            <c:strRef>
              <c:f>Hoja1!$A$3</c:f>
              <c:strCache>
                <c:ptCount val="1"/>
                <c:pt idx="0">
                  <c:v>Promedio</c:v>
                </c:pt>
              </c:strCache>
            </c:strRef>
          </c:tx>
          <c:spPr>
            <a:ln w="22225" cap="rnd">
              <a:solidFill>
                <a:srgbClr val="C00000"/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Hoja1!$B$1:$M$1</c:f>
              <c:strCache>
                <c:ptCount val="12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2019*</c:v>
                </c:pt>
              </c:strCache>
            </c:strRef>
          </c:cat>
          <c:val>
            <c:numRef>
              <c:f>Hoja1!$B$3:$M$3</c:f>
              <c:numCache>
                <c:formatCode>General</c:formatCode>
                <c:ptCount val="12"/>
                <c:pt idx="0">
                  <c:v>85.653287899999995</c:v>
                </c:pt>
                <c:pt idx="1">
                  <c:v>85.653287899999995</c:v>
                </c:pt>
                <c:pt idx="2">
                  <c:v>85.653287899999995</c:v>
                </c:pt>
                <c:pt idx="3">
                  <c:v>85.653287899999995</c:v>
                </c:pt>
                <c:pt idx="4">
                  <c:v>85.653287899999995</c:v>
                </c:pt>
                <c:pt idx="5">
                  <c:v>85.653287899999995</c:v>
                </c:pt>
                <c:pt idx="6">
                  <c:v>85.653287899999995</c:v>
                </c:pt>
                <c:pt idx="7">
                  <c:v>85.653287899999995</c:v>
                </c:pt>
                <c:pt idx="8">
                  <c:v>85.653287899999995</c:v>
                </c:pt>
                <c:pt idx="9">
                  <c:v>85.653287899999995</c:v>
                </c:pt>
                <c:pt idx="10">
                  <c:v>85.653287899999995</c:v>
                </c:pt>
                <c:pt idx="11">
                  <c:v>85.653287899999995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4D38-4410-9AFE-55AB4FB041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6564608"/>
        <c:axId val="166566144"/>
      </c:lineChart>
      <c:catAx>
        <c:axId val="166564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66566144"/>
        <c:crosses val="autoZero"/>
        <c:auto val="1"/>
        <c:lblAlgn val="ctr"/>
        <c:lblOffset val="100"/>
        <c:noMultiLvlLbl val="0"/>
      </c:catAx>
      <c:valAx>
        <c:axId val="166566144"/>
        <c:scaling>
          <c:orientation val="minMax"/>
          <c:min val="60"/>
        </c:scaling>
        <c:delete val="0"/>
        <c:axPos val="l"/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66564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  <c:userShapes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s-GT"/>
              <a:t>Ejecución del Gasto Social por tipo de gasto</a:t>
            </a:r>
          </a:p>
          <a:p>
            <a:pPr>
              <a:defRPr/>
            </a:pPr>
            <a:r>
              <a:rPr lang="es-GT"/>
              <a:t>Año 2016-2019</a:t>
            </a:r>
          </a:p>
          <a:p>
            <a:pPr>
              <a:defRPr/>
            </a:pPr>
            <a:r>
              <a:rPr lang="es-GT"/>
              <a:t>Cifras en millones de quetzales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'Gasto Social 2016-2019'!$D$5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multiLvlStrRef>
              <c:f>'Gasto Social 2016-2019'!$B$6:$C$11</c:f>
              <c:multiLvlStrCache>
                <c:ptCount val="6"/>
                <c:lvl>
                  <c:pt idx="0">
                    <c:v>Producción</c:v>
                  </c:pt>
                  <c:pt idx="1">
                    <c:v>Inversión</c:v>
                  </c:pt>
                  <c:pt idx="2">
                    <c:v>Producción</c:v>
                  </c:pt>
                  <c:pt idx="3">
                    <c:v>Inversión</c:v>
                  </c:pt>
                  <c:pt idx="4">
                    <c:v>Producción</c:v>
                  </c:pt>
                  <c:pt idx="5">
                    <c:v>Inversión</c:v>
                  </c:pt>
                </c:lvl>
                <c:lvl>
                  <c:pt idx="0">
                    <c:v>Salud</c:v>
                  </c:pt>
                  <c:pt idx="2">
                    <c:v>Educación</c:v>
                  </c:pt>
                  <c:pt idx="4">
                    <c:v>Vivienda</c:v>
                  </c:pt>
                </c:lvl>
              </c:multiLvlStrCache>
            </c:multiLvlStrRef>
          </c:cat>
          <c:val>
            <c:numRef>
              <c:f>'Gasto Social 2016-2019'!$D$6:$D$11</c:f>
              <c:numCache>
                <c:formatCode>#,##0.0</c:formatCode>
                <c:ptCount val="6"/>
                <c:pt idx="0">
                  <c:v>7607.52</c:v>
                </c:pt>
                <c:pt idx="1">
                  <c:v>1045.79</c:v>
                </c:pt>
                <c:pt idx="2">
                  <c:v>15432.72</c:v>
                </c:pt>
                <c:pt idx="3">
                  <c:v>444.64</c:v>
                </c:pt>
                <c:pt idx="4">
                  <c:v>27.84690311</c:v>
                </c:pt>
                <c:pt idx="5">
                  <c:v>96.542428999999998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8AD-42AD-ABE3-416DAF9E31AB}"/>
            </c:ext>
          </c:extLst>
        </c:ser>
        <c:ser>
          <c:idx val="1"/>
          <c:order val="1"/>
          <c:tx>
            <c:strRef>
              <c:f>'Gasto Social 2016-2019'!$E$5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multiLvlStrRef>
              <c:f>'Gasto Social 2016-2019'!$B$6:$C$11</c:f>
              <c:multiLvlStrCache>
                <c:ptCount val="6"/>
                <c:lvl>
                  <c:pt idx="0">
                    <c:v>Producción</c:v>
                  </c:pt>
                  <c:pt idx="1">
                    <c:v>Inversión</c:v>
                  </c:pt>
                  <c:pt idx="2">
                    <c:v>Producción</c:v>
                  </c:pt>
                  <c:pt idx="3">
                    <c:v>Inversión</c:v>
                  </c:pt>
                  <c:pt idx="4">
                    <c:v>Producción</c:v>
                  </c:pt>
                  <c:pt idx="5">
                    <c:v>Inversión</c:v>
                  </c:pt>
                </c:lvl>
                <c:lvl>
                  <c:pt idx="0">
                    <c:v>Salud</c:v>
                  </c:pt>
                  <c:pt idx="2">
                    <c:v>Educación</c:v>
                  </c:pt>
                  <c:pt idx="4">
                    <c:v>Vivienda</c:v>
                  </c:pt>
                </c:lvl>
              </c:multiLvlStrCache>
            </c:multiLvlStrRef>
          </c:cat>
          <c:val>
            <c:numRef>
              <c:f>'Gasto Social 2016-2019'!$E$6:$E$11</c:f>
              <c:numCache>
                <c:formatCode>#,##0.0</c:formatCode>
                <c:ptCount val="6"/>
                <c:pt idx="0">
                  <c:v>7602.11</c:v>
                </c:pt>
                <c:pt idx="1">
                  <c:v>1586.22</c:v>
                </c:pt>
                <c:pt idx="2">
                  <c:v>15985.14</c:v>
                </c:pt>
                <c:pt idx="3">
                  <c:v>721.6</c:v>
                </c:pt>
                <c:pt idx="4">
                  <c:v>21.052823409999998</c:v>
                </c:pt>
                <c:pt idx="5">
                  <c:v>149.99641936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8AD-42AD-ABE3-416DAF9E31AB}"/>
            </c:ext>
          </c:extLst>
        </c:ser>
        <c:ser>
          <c:idx val="2"/>
          <c:order val="2"/>
          <c:tx>
            <c:strRef>
              <c:f>'Gasto Social 2016-2019'!$F$5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multiLvlStrRef>
              <c:f>'Gasto Social 2016-2019'!$B$6:$C$11</c:f>
              <c:multiLvlStrCache>
                <c:ptCount val="6"/>
                <c:lvl>
                  <c:pt idx="0">
                    <c:v>Producción</c:v>
                  </c:pt>
                  <c:pt idx="1">
                    <c:v>Inversión</c:v>
                  </c:pt>
                  <c:pt idx="2">
                    <c:v>Producción</c:v>
                  </c:pt>
                  <c:pt idx="3">
                    <c:v>Inversión</c:v>
                  </c:pt>
                  <c:pt idx="4">
                    <c:v>Producción</c:v>
                  </c:pt>
                  <c:pt idx="5">
                    <c:v>Inversión</c:v>
                  </c:pt>
                </c:lvl>
                <c:lvl>
                  <c:pt idx="0">
                    <c:v>Salud</c:v>
                  </c:pt>
                  <c:pt idx="2">
                    <c:v>Educación</c:v>
                  </c:pt>
                  <c:pt idx="4">
                    <c:v>Vivienda</c:v>
                  </c:pt>
                </c:lvl>
              </c:multiLvlStrCache>
            </c:multiLvlStrRef>
          </c:cat>
          <c:val>
            <c:numRef>
              <c:f>'Gasto Social 2016-2019'!$F$6:$F$11</c:f>
              <c:numCache>
                <c:formatCode>#,##0.0</c:formatCode>
                <c:ptCount val="6"/>
                <c:pt idx="0">
                  <c:v>8103.54</c:v>
                </c:pt>
                <c:pt idx="1">
                  <c:v>1903.05</c:v>
                </c:pt>
                <c:pt idx="2">
                  <c:v>17219.650000000001</c:v>
                </c:pt>
                <c:pt idx="3">
                  <c:v>1333.89</c:v>
                </c:pt>
                <c:pt idx="4">
                  <c:v>43.768401169999997</c:v>
                </c:pt>
                <c:pt idx="5">
                  <c:v>136.36635699999999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8AD-42AD-ABE3-416DAF9E31AB}"/>
            </c:ext>
          </c:extLst>
        </c:ser>
        <c:ser>
          <c:idx val="3"/>
          <c:order val="3"/>
          <c:tx>
            <c:strRef>
              <c:f>'Gasto Social 2016-2019'!$G$5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multiLvlStrRef>
              <c:f>'Gasto Social 2016-2019'!$B$6:$C$11</c:f>
              <c:multiLvlStrCache>
                <c:ptCount val="6"/>
                <c:lvl>
                  <c:pt idx="0">
                    <c:v>Producción</c:v>
                  </c:pt>
                  <c:pt idx="1">
                    <c:v>Inversión</c:v>
                  </c:pt>
                  <c:pt idx="2">
                    <c:v>Producción</c:v>
                  </c:pt>
                  <c:pt idx="3">
                    <c:v>Inversión</c:v>
                  </c:pt>
                  <c:pt idx="4">
                    <c:v>Producción</c:v>
                  </c:pt>
                  <c:pt idx="5">
                    <c:v>Inversión</c:v>
                  </c:pt>
                </c:lvl>
                <c:lvl>
                  <c:pt idx="0">
                    <c:v>Salud</c:v>
                  </c:pt>
                  <c:pt idx="2">
                    <c:v>Educación</c:v>
                  </c:pt>
                  <c:pt idx="4">
                    <c:v>Vivienda</c:v>
                  </c:pt>
                </c:lvl>
              </c:multiLvlStrCache>
            </c:multiLvlStrRef>
          </c:cat>
          <c:val>
            <c:numRef>
              <c:f>'Gasto Social 2016-2019'!$G$6:$G$11</c:f>
              <c:numCache>
                <c:formatCode>#,##0.0</c:formatCode>
                <c:ptCount val="6"/>
                <c:pt idx="0">
                  <c:v>9804.51</c:v>
                </c:pt>
                <c:pt idx="1">
                  <c:v>1982.3</c:v>
                </c:pt>
                <c:pt idx="2">
                  <c:v>19307.8</c:v>
                </c:pt>
                <c:pt idx="3">
                  <c:v>1038.96</c:v>
                </c:pt>
                <c:pt idx="4">
                  <c:v>41.023989749999998</c:v>
                </c:pt>
                <c:pt idx="5">
                  <c:v>261.13865765000003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8AD-42AD-ABE3-416DAF9E31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5"/>
        <c:axId val="137220864"/>
        <c:axId val="137222400"/>
      </c:barChart>
      <c:catAx>
        <c:axId val="137220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ES"/>
          </a:p>
        </c:txPr>
        <c:crossAx val="137222400"/>
        <c:crosses val="autoZero"/>
        <c:auto val="1"/>
        <c:lblAlgn val="ctr"/>
        <c:lblOffset val="100"/>
        <c:noMultiLvlLbl val="0"/>
      </c:catAx>
      <c:valAx>
        <c:axId val="137222400"/>
        <c:scaling>
          <c:orientation val="minMax"/>
          <c:max val="2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ES"/>
          </a:p>
        </c:txPr>
        <c:crossAx val="13722086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cs typeface="Times New Roman" panose="02020603050405020304" pitchFamily="18" charset="0"/>
        </a:defRPr>
      </a:pPr>
      <a:endParaRPr lang="es-ES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526363361030994E-2"/>
          <c:y val="0.1996181739418495"/>
          <c:w val="0.7336609734797862"/>
          <c:h val="0.58536136381010628"/>
        </c:manualLayout>
      </c:layout>
      <c:lineChart>
        <c:grouping val="standard"/>
        <c:varyColors val="0"/>
        <c:ser>
          <c:idx val="0"/>
          <c:order val="0"/>
          <c:tx>
            <c:strRef>
              <c:f>'[Saldos de Caja Disponibles 2008-2019 03-01-2019.xlsx]fondo emergente '!$A$3</c:f>
              <c:strCache>
                <c:ptCount val="1"/>
                <c:pt idx="0">
                  <c:v>SALDO DE FONDO EMERGENTE </c:v>
                </c:pt>
              </c:strCache>
            </c:strRef>
          </c:tx>
          <c:dLbls>
            <c:dLbl>
              <c:idx val="0"/>
              <c:layout>
                <c:manualLayout>
                  <c:x val="1.4587892049598833E-3"/>
                  <c:y val="-7.76699029126213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BAA-C94B-83A3-AFDBBAD76504}"/>
                </c:ext>
              </c:extLst>
            </c:dLbl>
            <c:dLbl>
              <c:idx val="1"/>
              <c:layout>
                <c:manualLayout>
                  <c:x val="2.9175784099197666E-3"/>
                  <c:y val="-7.76699029126213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BAA-C94B-83A3-AFDBBAD76504}"/>
                </c:ext>
              </c:extLst>
            </c:dLbl>
            <c:dLbl>
              <c:idx val="2"/>
              <c:layout>
                <c:manualLayout>
                  <c:x val="1.021152443471913E-2"/>
                  <c:y val="-1.29449838187702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BAA-C94B-83A3-AFDBBAD76504}"/>
                </c:ext>
              </c:extLst>
            </c:dLbl>
            <c:dLbl>
              <c:idx val="3"/>
              <c:layout>
                <c:manualLayout>
                  <c:x val="1.0211524434719184E-2"/>
                  <c:y val="-7.76699029126213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BAA-C94B-83A3-AFDBBAD76504}"/>
                </c:ext>
              </c:extLst>
            </c:dLbl>
            <c:dLbl>
              <c:idx val="4"/>
              <c:layout>
                <c:manualLayout>
                  <c:x val="1.1772790696244937E-2"/>
                  <c:y val="-5.17804909342024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BAA-C94B-83A3-AFDBBAD7650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'[Saldos de Caja Disponibles 2008-2019 03-01-2019.xlsx]fondo emergente '!$B$2:$F$2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'[Saldos de Caja Disponibles 2008-2019 03-01-2019.xlsx]fondo emergente '!$B$3:$F$3</c:f>
              <c:numCache>
                <c:formatCode>_-* #,##0.0_-;\-* #,##0.0_-;_-* "-"??_-;_-@_-</c:formatCode>
                <c:ptCount val="5"/>
                <c:pt idx="0">
                  <c:v>212.38</c:v>
                </c:pt>
                <c:pt idx="1">
                  <c:v>270.45</c:v>
                </c:pt>
                <c:pt idx="2">
                  <c:v>316.39</c:v>
                </c:pt>
                <c:pt idx="3">
                  <c:v>315.56</c:v>
                </c:pt>
                <c:pt idx="4">
                  <c:v>516.02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BBAA-C94B-83A3-AFDBBAD765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2236288"/>
        <c:axId val="182237824"/>
      </c:lineChart>
      <c:catAx>
        <c:axId val="1822362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crossAx val="182237824"/>
        <c:crosses val="autoZero"/>
        <c:auto val="1"/>
        <c:lblAlgn val="ctr"/>
        <c:lblOffset val="100"/>
        <c:noMultiLvlLbl val="0"/>
      </c:catAx>
      <c:valAx>
        <c:axId val="182237824"/>
        <c:scaling>
          <c:orientation val="minMax"/>
        </c:scaling>
        <c:delete val="1"/>
        <c:axPos val="l"/>
        <c:numFmt formatCode="_-* #,##0.0_-;\-* #,##0.0_-;_-* &quot;-&quot;??_-;_-@_-" sourceLinked="1"/>
        <c:majorTickMark val="out"/>
        <c:minorTickMark val="none"/>
        <c:tickLblPos val="nextTo"/>
        <c:crossAx val="1822362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0427388070569317"/>
          <c:y val="0.46385225279450781"/>
          <c:w val="0.19572611929430681"/>
          <c:h val="0.1822405045917191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>
          <a:latin typeface="+mn-lt"/>
        </a:defRPr>
      </a:pPr>
      <a:endParaRPr lang="es-ES"/>
    </a:p>
  </c:txPr>
  <c:externalData r:id="rId1">
    <c:autoUpdate val="0"/>
  </c:externalData>
  <c:userShapes r:id="rId2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GT" sz="1400" b="1"/>
              <a:t>Carga Tributaria</a:t>
            </a:r>
          </a:p>
        </c:rich>
      </c:tx>
      <c:layout>
        <c:manualLayout>
          <c:xMode val="edge"/>
          <c:yMode val="edge"/>
          <c:x val="0.34515615498326468"/>
          <c:y val="5.2605374363868477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PIB 2001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Hoja1!$B$1:$H$1</c:f>
              <c:strCach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strCache>
            </c:strRef>
          </c:cat>
          <c:val>
            <c:numRef>
              <c:f>Hoja1!$B$2:$H$2</c:f>
              <c:numCache>
                <c:formatCode>General</c:formatCode>
                <c:ptCount val="7"/>
                <c:pt idx="0">
                  <c:v>11</c:v>
                </c:pt>
                <c:pt idx="1">
                  <c:v>10.8</c:v>
                </c:pt>
                <c:pt idx="2">
                  <c:v>10.199999999999999</c:v>
                </c:pt>
                <c:pt idx="3">
                  <c:v>10.4</c:v>
                </c:pt>
                <c:pt idx="4">
                  <c:v>10.199999999999999</c:v>
                </c:pt>
                <c:pt idx="5">
                  <c:v>10</c:v>
                </c:pt>
                <c:pt idx="6">
                  <c:v>9.9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AEC4-4B5F-A934-BCF2C17B8D19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PIB 2013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Hoja1!$B$1:$H$1</c:f>
              <c:strCach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strCache>
            </c:strRef>
          </c:cat>
          <c:val>
            <c:numRef>
              <c:f>Hoja1!$B$3:$H$3</c:f>
              <c:numCache>
                <c:formatCode>General</c:formatCode>
                <c:ptCount val="7"/>
                <c:pt idx="0">
                  <c:v>11.1</c:v>
                </c:pt>
                <c:pt idx="1">
                  <c:v>11</c:v>
                </c:pt>
                <c:pt idx="2">
                  <c:v>10.4</c:v>
                </c:pt>
                <c:pt idx="3">
                  <c:v>10.8</c:v>
                </c:pt>
                <c:pt idx="4">
                  <c:v>10.8</c:v>
                </c:pt>
                <c:pt idx="5">
                  <c:v>10.7</c:v>
                </c:pt>
                <c:pt idx="6">
                  <c:v>10.7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AEC4-4B5F-A934-BCF2C17B8D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441856"/>
        <c:axId val="142476416"/>
      </c:lineChart>
      <c:catAx>
        <c:axId val="142441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42476416"/>
        <c:crosses val="autoZero"/>
        <c:auto val="1"/>
        <c:lblAlgn val="ctr"/>
        <c:lblOffset val="100"/>
        <c:noMultiLvlLbl val="0"/>
      </c:catAx>
      <c:valAx>
        <c:axId val="142476416"/>
        <c:scaling>
          <c:orientation val="minMax"/>
        </c:scaling>
        <c:delete val="0"/>
        <c:axPos val="l"/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42441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es-ES"/>
    </a:p>
  </c:txPr>
  <c:externalData r:id="rId1">
    <c:autoUpdate val="0"/>
  </c:externalData>
  <c:userShapes r:id="rId2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GT" sz="1600" b="1"/>
              <a:t>Gasto Total</a:t>
            </a:r>
          </a:p>
        </c:rich>
      </c:tx>
      <c:layout>
        <c:manualLayout>
          <c:xMode val="edge"/>
          <c:yMode val="edge"/>
          <c:x val="0.38783524904214561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8.9551471547228978E-2"/>
          <c:y val="0.17933590323530038"/>
          <c:w val="0.88507232671614511"/>
          <c:h val="0.624148683498729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PIB 2001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Hoja1!$B$1:$H$1</c:f>
              <c:strCach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strCache>
            </c:strRef>
          </c:cat>
          <c:val>
            <c:numRef>
              <c:f>Hoja1!$B$2:$H$2</c:f>
              <c:numCache>
                <c:formatCode>General</c:formatCode>
                <c:ptCount val="7"/>
                <c:pt idx="0">
                  <c:v>13.8</c:v>
                </c:pt>
                <c:pt idx="1">
                  <c:v>13.4</c:v>
                </c:pt>
                <c:pt idx="2">
                  <c:v>12.3</c:v>
                </c:pt>
                <c:pt idx="3">
                  <c:v>12.1</c:v>
                </c:pt>
                <c:pt idx="4">
                  <c:v>12.1</c:v>
                </c:pt>
                <c:pt idx="5">
                  <c:v>12.3</c:v>
                </c:pt>
                <c:pt idx="6">
                  <c:v>12.5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631-4A84-A028-814E87FE88C5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PIB 2013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Hoja1!$B$1:$H$1</c:f>
              <c:strCach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strCache>
            </c:strRef>
          </c:cat>
          <c:val>
            <c:numRef>
              <c:f>Hoja1!$B$3:$H$3</c:f>
              <c:numCache>
                <c:formatCode>General</c:formatCode>
                <c:ptCount val="7"/>
                <c:pt idx="0">
                  <c:v>14</c:v>
                </c:pt>
                <c:pt idx="1">
                  <c:v>13.6</c:v>
                </c:pt>
                <c:pt idx="2">
                  <c:v>12.6</c:v>
                </c:pt>
                <c:pt idx="3">
                  <c:v>12.6</c:v>
                </c:pt>
                <c:pt idx="4">
                  <c:v>12.8</c:v>
                </c:pt>
                <c:pt idx="5">
                  <c:v>13.3</c:v>
                </c:pt>
                <c:pt idx="6">
                  <c:v>13.6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631-4A84-A028-814E87FE88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42516224"/>
        <c:axId val="142517760"/>
      </c:barChart>
      <c:catAx>
        <c:axId val="142516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42517760"/>
        <c:crosses val="autoZero"/>
        <c:auto val="1"/>
        <c:lblAlgn val="ctr"/>
        <c:lblOffset val="100"/>
        <c:noMultiLvlLbl val="0"/>
      </c:catAx>
      <c:valAx>
        <c:axId val="142517760"/>
        <c:scaling>
          <c:orientation val="minMax"/>
        </c:scaling>
        <c:delete val="0"/>
        <c:axPos val="l"/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42516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959222051266582"/>
          <c:y val="0.90167144257191401"/>
          <c:w val="0.37527252340583866"/>
          <c:h val="9.8328557428085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es-ES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GT" sz="1400" b="1" dirty="0"/>
              <a:t>Déficit Fiscal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9684737010086364"/>
          <c:y val="0.16818204783059007"/>
          <c:w val="0.77727496106772331"/>
          <c:h val="0.57830060783655668"/>
        </c:manualLayout>
      </c:layout>
      <c:lineChart>
        <c:grouping val="standar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PIB 2001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Hoja1!$B$1:$H$1</c:f>
              <c:strCach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strCache>
            </c:strRef>
          </c:cat>
          <c:val>
            <c:numRef>
              <c:f>Hoja1!$B$2:$H$2</c:f>
              <c:numCache>
                <c:formatCode>General</c:formatCode>
                <c:ptCount val="7"/>
                <c:pt idx="0">
                  <c:v>2.1</c:v>
                </c:pt>
                <c:pt idx="1">
                  <c:v>1.9</c:v>
                </c:pt>
                <c:pt idx="2">
                  <c:v>1.4</c:v>
                </c:pt>
                <c:pt idx="3">
                  <c:v>1.1000000000000001</c:v>
                </c:pt>
                <c:pt idx="4">
                  <c:v>1.3</c:v>
                </c:pt>
                <c:pt idx="5">
                  <c:v>1.8</c:v>
                </c:pt>
                <c:pt idx="6">
                  <c:v>2.1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7C1E-467F-A6CE-8C711F3C479C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PIB 2013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Hoja1!$B$1:$H$1</c:f>
              <c:strCach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strCache>
            </c:strRef>
          </c:cat>
          <c:val>
            <c:numRef>
              <c:f>Hoja1!$B$3:$H$3</c:f>
              <c:numCache>
                <c:formatCode>General</c:formatCode>
                <c:ptCount val="7"/>
                <c:pt idx="0">
                  <c:v>2.2000000000000002</c:v>
                </c:pt>
                <c:pt idx="1">
                  <c:v>1.9</c:v>
                </c:pt>
                <c:pt idx="2">
                  <c:v>1.5</c:v>
                </c:pt>
                <c:pt idx="3">
                  <c:v>1.1000000000000001</c:v>
                </c:pt>
                <c:pt idx="4">
                  <c:v>1.4</c:v>
                </c:pt>
                <c:pt idx="5">
                  <c:v>1.9</c:v>
                </c:pt>
                <c:pt idx="6">
                  <c:v>2.2000000000000002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7C1E-467F-A6CE-8C711F3C47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3293440"/>
        <c:axId val="143295232"/>
      </c:lineChart>
      <c:catAx>
        <c:axId val="143293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43295232"/>
        <c:crosses val="autoZero"/>
        <c:auto val="1"/>
        <c:lblAlgn val="ctr"/>
        <c:lblOffset val="100"/>
        <c:noMultiLvlLbl val="0"/>
      </c:catAx>
      <c:valAx>
        <c:axId val="143295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4329344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GT" sz="1400" b="1" dirty="0"/>
              <a:t>Deuda</a:t>
            </a:r>
            <a:r>
              <a:rPr lang="es-GT" sz="1400" b="1" baseline="0" dirty="0"/>
              <a:t> Pública</a:t>
            </a:r>
            <a:endParaRPr lang="es-GT" sz="1400" b="1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2481453625307755E-2"/>
          <c:y val="0.18597593533938281"/>
          <c:w val="0.87330470669285887"/>
          <c:h val="0.621298536653831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PIB 2001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Hoja1!$B$1:$H$1</c:f>
              <c:strCach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strCache>
            </c:strRef>
          </c:cat>
          <c:val>
            <c:numRef>
              <c:f>Hoja1!$B$2:$H$2</c:f>
              <c:numCache>
                <c:formatCode>General</c:formatCode>
                <c:ptCount val="7"/>
                <c:pt idx="0">
                  <c:v>24.8</c:v>
                </c:pt>
                <c:pt idx="1">
                  <c:v>24.4</c:v>
                </c:pt>
                <c:pt idx="2">
                  <c:v>24.3</c:v>
                </c:pt>
                <c:pt idx="3">
                  <c:v>24</c:v>
                </c:pt>
                <c:pt idx="4">
                  <c:v>23.8</c:v>
                </c:pt>
                <c:pt idx="5">
                  <c:v>24.8</c:v>
                </c:pt>
                <c:pt idx="6">
                  <c:v>24.8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EB6-4210-B3A0-120C71878764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PIB 2013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Hoja1!$B$1:$H$1</c:f>
              <c:strCach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strCache>
            </c:strRef>
          </c:cat>
          <c:val>
            <c:numRef>
              <c:f>Hoja1!$B$3:$H$3</c:f>
              <c:numCache>
                <c:formatCode>General</c:formatCode>
                <c:ptCount val="7"/>
                <c:pt idx="0">
                  <c:v>25.2</c:v>
                </c:pt>
                <c:pt idx="1">
                  <c:v>24.8</c:v>
                </c:pt>
                <c:pt idx="2">
                  <c:v>24.9</c:v>
                </c:pt>
                <c:pt idx="3">
                  <c:v>25</c:v>
                </c:pt>
                <c:pt idx="4">
                  <c:v>25.2</c:v>
                </c:pt>
                <c:pt idx="5">
                  <c:v>26.6</c:v>
                </c:pt>
                <c:pt idx="6">
                  <c:v>26.9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EB6-4210-B3A0-120C718787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0950912"/>
        <c:axId val="220952448"/>
      </c:barChart>
      <c:catAx>
        <c:axId val="220950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20952448"/>
        <c:crosses val="autoZero"/>
        <c:auto val="1"/>
        <c:lblAlgn val="ctr"/>
        <c:lblOffset val="100"/>
        <c:noMultiLvlLbl val="0"/>
      </c:catAx>
      <c:valAx>
        <c:axId val="220952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20950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576711371607606"/>
          <c:y val="0.9182611627438656"/>
          <c:w val="0.31334856506372666"/>
          <c:h val="7.80857239982963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s-GT" noProof="0">
                <a:latin typeface="+mn-lt"/>
                <a:cs typeface="Times New Roman" panose="02020603050405020304" pitchFamily="18" charset="0"/>
              </a:defRPr>
            </a:pPr>
            <a:r>
              <a:rPr lang="es-GT" noProof="0" dirty="0">
                <a:latin typeface="+mn-lt"/>
                <a:cs typeface="Times New Roman" panose="02020603050405020304" pitchFamily="18" charset="0"/>
              </a:rPr>
              <a:t>Tasa de crecimiento del PIB</a:t>
            </a:r>
            <a:r>
              <a:rPr lang="es-GT" baseline="0" noProof="0" dirty="0">
                <a:latin typeface="+mn-lt"/>
                <a:cs typeface="Times New Roman" panose="02020603050405020304" pitchFamily="18" charset="0"/>
              </a:rPr>
              <a:t> 2018-2023</a:t>
            </a:r>
          </a:p>
          <a:p>
            <a:pPr>
              <a:defRPr lang="es-GT" noProof="0">
                <a:latin typeface="+mn-lt"/>
                <a:cs typeface="Times New Roman" panose="02020603050405020304" pitchFamily="18" charset="0"/>
              </a:defRPr>
            </a:pPr>
            <a:r>
              <a:rPr lang="es-MX" sz="1400" b="0" baseline="0" noProof="0" dirty="0">
                <a:latin typeface="+mn-lt"/>
                <a:cs typeface="Times New Roman" panose="02020603050405020304" pitchFamily="18" charset="0"/>
              </a:rPr>
              <a:t>En porcentaje</a:t>
            </a:r>
            <a:endParaRPr lang="es-GT" sz="1400" b="0" noProof="0" dirty="0">
              <a:latin typeface="+mn-lt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2746856645580071"/>
          <c:y val="1.8749999999999999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ln w="50800">
              <a:solidFill>
                <a:schemeClr val="accent1">
                  <a:lumMod val="50000"/>
                </a:schemeClr>
              </a:solidFill>
            </a:ln>
          </c:spPr>
          <c:dLbls>
            <c:dLbl>
              <c:idx val="0"/>
              <c:layout>
                <c:manualLayout>
                  <c:x val="-5.0391232252349205E-2"/>
                  <c:y val="3.7499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37E-5F48-8AF6-B37202CEE104}"/>
                </c:ext>
              </c:extLst>
            </c:dLbl>
            <c:dLbl>
              <c:idx val="1"/>
              <c:layout>
                <c:manualLayout>
                  <c:x val="-3.4088186523647993E-2"/>
                  <c:y val="-0.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37E-5F48-8AF6-B37202CEE104}"/>
                </c:ext>
              </c:extLst>
            </c:dLbl>
            <c:dLbl>
              <c:idx val="2"/>
              <c:layout>
                <c:manualLayout>
                  <c:x val="-1.0374665463719009E-2"/>
                  <c:y val="-5.6250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37E-5F48-8AF6-B37202CEE104}"/>
                </c:ext>
              </c:extLst>
            </c:dLbl>
            <c:dLbl>
              <c:idx val="3"/>
              <c:layout>
                <c:manualLayout>
                  <c:x val="-1.1856760529964519E-2"/>
                  <c:y val="-5.93750000000000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37E-5F48-8AF6-B37202CEE104}"/>
                </c:ext>
              </c:extLst>
            </c:dLbl>
            <c:dLbl>
              <c:idx val="4"/>
              <c:layout>
                <c:manualLayout>
                  <c:x val="-1.3338855596210085E-2"/>
                  <c:y val="-4.68749999999999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37E-5F48-8AF6-B37202CEE104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Hoja1!$A$2:$A$7</c:f>
              <c:strCache>
                <c:ptCount val="6"/>
                <c:pt idx="0">
                  <c:v>2018 p/</c:v>
                </c:pt>
                <c:pt idx="1">
                  <c:v>2019 p/</c:v>
                </c:pt>
                <c:pt idx="2">
                  <c:v>2020 e/</c:v>
                </c:pt>
                <c:pt idx="3">
                  <c:v>2021 e/</c:v>
                </c:pt>
                <c:pt idx="4">
                  <c:v>2022 e/</c:v>
                </c:pt>
                <c:pt idx="5">
                  <c:v>2023 e/</c:v>
                </c:pt>
              </c:strCache>
            </c:strRef>
          </c:cat>
          <c:val>
            <c:numRef>
              <c:f>Hoja1!$B$2:$B$7</c:f>
              <c:numCache>
                <c:formatCode>General</c:formatCode>
                <c:ptCount val="6"/>
                <c:pt idx="0">
                  <c:v>3</c:v>
                </c:pt>
                <c:pt idx="1">
                  <c:v>3.4</c:v>
                </c:pt>
                <c:pt idx="2">
                  <c:v>3.5</c:v>
                </c:pt>
                <c:pt idx="3">
                  <c:v>3.6</c:v>
                </c:pt>
                <c:pt idx="4">
                  <c:v>3.7</c:v>
                </c:pt>
                <c:pt idx="5">
                  <c:v>3.8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546C-4F43-9648-998C4BF3B5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309632"/>
        <c:axId val="142336000"/>
      </c:lineChart>
      <c:catAx>
        <c:axId val="1423096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2336000"/>
        <c:crosses val="autoZero"/>
        <c:auto val="1"/>
        <c:lblAlgn val="ctr"/>
        <c:lblOffset val="100"/>
        <c:noMultiLvlLbl val="0"/>
      </c:catAx>
      <c:valAx>
        <c:axId val="142336000"/>
        <c:scaling>
          <c:orientation val="minMax"/>
          <c:min val="2.5"/>
        </c:scaling>
        <c:delete val="1"/>
        <c:axPos val="l"/>
        <c:majorGridlines>
          <c:spPr>
            <a:ln>
              <a:noFill/>
            </a:ln>
          </c:spPr>
        </c:majorGridlines>
        <c:numFmt formatCode="#,##0.0" sourceLinked="0"/>
        <c:majorTickMark val="out"/>
        <c:minorTickMark val="none"/>
        <c:tickLblPos val="nextTo"/>
        <c:crossAx val="1423096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="0">
                <a:latin typeface="+mn-lt"/>
                <a:cs typeface="Times New Roman" panose="02020603050405020304" pitchFamily="18" charset="0"/>
              </a:defRPr>
            </a:pPr>
            <a:r>
              <a:rPr lang="es-CL" sz="2400" b="0">
                <a:latin typeface="+mn-lt"/>
                <a:cs typeface="Times New Roman" panose="02020603050405020304" pitchFamily="18" charset="0"/>
              </a:rPr>
              <a:t>Índice</a:t>
            </a:r>
            <a:r>
              <a:rPr lang="es-CL" sz="2400" b="0" baseline="0">
                <a:latin typeface="+mn-lt"/>
                <a:cs typeface="Times New Roman" panose="02020603050405020304" pitchFamily="18" charset="0"/>
              </a:rPr>
              <a:t> Mensual de la Actividad Económica</a:t>
            </a:r>
          </a:p>
          <a:p>
            <a:pPr>
              <a:defRPr sz="1600" b="0">
                <a:latin typeface="+mn-lt"/>
                <a:cs typeface="Times New Roman" panose="02020603050405020304" pitchFamily="18" charset="0"/>
              </a:defRPr>
            </a:pPr>
            <a:r>
              <a:rPr lang="es-CL" sz="1600" b="0" baseline="0">
                <a:latin typeface="+mn-lt"/>
                <a:cs typeface="Times New Roman" panose="02020603050405020304" pitchFamily="18" charset="0"/>
              </a:rPr>
              <a:t>Variaciones Porcentuales Interanuales </a:t>
            </a:r>
          </a:p>
          <a:p>
            <a:pPr>
              <a:defRPr sz="1600" b="0">
                <a:latin typeface="+mn-lt"/>
                <a:cs typeface="Times New Roman" panose="02020603050405020304" pitchFamily="18" charset="0"/>
              </a:defRPr>
            </a:pPr>
            <a:r>
              <a:rPr lang="es-CL" sz="1600" b="0" baseline="0">
                <a:latin typeface="+mn-lt"/>
                <a:cs typeface="Times New Roman" panose="02020603050405020304" pitchFamily="18" charset="0"/>
              </a:rPr>
              <a:t>Período: Enero 2014 - Octubre 2019</a:t>
            </a:r>
            <a:endParaRPr lang="es-CL" sz="1600" b="0">
              <a:latin typeface="+mn-lt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2467426680959401"/>
          <c:y val="1.0098408513117657E-2"/>
        </c:manualLayout>
      </c:layout>
      <c:overlay val="0"/>
      <c:spPr>
        <a:solidFill>
          <a:schemeClr val="bg1"/>
        </a:solidFill>
      </c:spPr>
    </c:title>
    <c:autoTitleDeleted val="0"/>
    <c:plotArea>
      <c:layout>
        <c:manualLayout>
          <c:layoutTarget val="inner"/>
          <c:xMode val="edge"/>
          <c:yMode val="edge"/>
          <c:x val="7.5317449826209346E-2"/>
          <c:y val="0.19197775541671289"/>
          <c:w val="0.88571948814050483"/>
          <c:h val="0.61165243335535813"/>
        </c:manualLayout>
      </c:layout>
      <c:barChart>
        <c:barDir val="col"/>
        <c:grouping val="clustered"/>
        <c:varyColors val="0"/>
        <c:ser>
          <c:idx val="1"/>
          <c:order val="0"/>
          <c:tx>
            <c:v>IMAE Original</c:v>
          </c:tx>
          <c:spPr>
            <a:solidFill>
              <a:schemeClr val="tx2">
                <a:lumMod val="75000"/>
              </a:schemeClr>
            </a:solidFill>
            <a:ln w="41275" cap="sq">
              <a:noFill/>
              <a:miter lim="800000"/>
            </a:ln>
          </c:spPr>
          <c:invertIfNegative val="0"/>
          <c:cat>
            <c:numRef>
              <c:f>[Cuadros_y_graficas_IMAE.xlsx]C.1!$A$21:$A$441</c:f>
              <c:numCache>
                <c:formatCode>mmm\-yy</c:formatCode>
                <c:ptCount val="71"/>
                <c:pt idx="0">
                  <c:v>41640</c:v>
                </c:pt>
                <c:pt idx="1">
                  <c:v>41671</c:v>
                </c:pt>
                <c:pt idx="2">
                  <c:v>41699</c:v>
                </c:pt>
                <c:pt idx="3">
                  <c:v>41730</c:v>
                </c:pt>
                <c:pt idx="4">
                  <c:v>41760</c:v>
                </c:pt>
                <c:pt idx="5">
                  <c:v>41791</c:v>
                </c:pt>
                <c:pt idx="6">
                  <c:v>41821</c:v>
                </c:pt>
                <c:pt idx="7">
                  <c:v>41852</c:v>
                </c:pt>
                <c:pt idx="8">
                  <c:v>41883</c:v>
                </c:pt>
                <c:pt idx="9">
                  <c:v>41913</c:v>
                </c:pt>
                <c:pt idx="10">
                  <c:v>41944</c:v>
                </c:pt>
                <c:pt idx="11">
                  <c:v>41974</c:v>
                </c:pt>
                <c:pt idx="12">
                  <c:v>42005</c:v>
                </c:pt>
                <c:pt idx="13">
                  <c:v>42036</c:v>
                </c:pt>
                <c:pt idx="14">
                  <c:v>42064</c:v>
                </c:pt>
                <c:pt idx="15">
                  <c:v>42095</c:v>
                </c:pt>
                <c:pt idx="16">
                  <c:v>42125</c:v>
                </c:pt>
                <c:pt idx="17">
                  <c:v>42156</c:v>
                </c:pt>
                <c:pt idx="18">
                  <c:v>42186</c:v>
                </c:pt>
                <c:pt idx="19">
                  <c:v>42217</c:v>
                </c:pt>
                <c:pt idx="20">
                  <c:v>42248</c:v>
                </c:pt>
                <c:pt idx="21">
                  <c:v>42278</c:v>
                </c:pt>
                <c:pt idx="22">
                  <c:v>42309</c:v>
                </c:pt>
                <c:pt idx="23">
                  <c:v>42339</c:v>
                </c:pt>
                <c:pt idx="24">
                  <c:v>42370</c:v>
                </c:pt>
                <c:pt idx="25">
                  <c:v>42401</c:v>
                </c:pt>
                <c:pt idx="26">
                  <c:v>42430</c:v>
                </c:pt>
                <c:pt idx="27">
                  <c:v>42461</c:v>
                </c:pt>
                <c:pt idx="28">
                  <c:v>42491</c:v>
                </c:pt>
                <c:pt idx="29">
                  <c:v>42522</c:v>
                </c:pt>
                <c:pt idx="30">
                  <c:v>42552</c:v>
                </c:pt>
                <c:pt idx="31">
                  <c:v>42583</c:v>
                </c:pt>
                <c:pt idx="32">
                  <c:v>42614</c:v>
                </c:pt>
                <c:pt idx="33">
                  <c:v>42644</c:v>
                </c:pt>
                <c:pt idx="34">
                  <c:v>42675</c:v>
                </c:pt>
                <c:pt idx="35">
                  <c:v>42705</c:v>
                </c:pt>
                <c:pt idx="36">
                  <c:v>42736</c:v>
                </c:pt>
                <c:pt idx="37">
                  <c:v>42767</c:v>
                </c:pt>
                <c:pt idx="38">
                  <c:v>42795</c:v>
                </c:pt>
                <c:pt idx="39">
                  <c:v>42826</c:v>
                </c:pt>
                <c:pt idx="40">
                  <c:v>42856</c:v>
                </c:pt>
                <c:pt idx="41">
                  <c:v>42887</c:v>
                </c:pt>
                <c:pt idx="42">
                  <c:v>42917</c:v>
                </c:pt>
                <c:pt idx="43">
                  <c:v>42948</c:v>
                </c:pt>
                <c:pt idx="44">
                  <c:v>42979</c:v>
                </c:pt>
                <c:pt idx="45">
                  <c:v>43009</c:v>
                </c:pt>
                <c:pt idx="46">
                  <c:v>43040</c:v>
                </c:pt>
                <c:pt idx="47">
                  <c:v>43070</c:v>
                </c:pt>
                <c:pt idx="48">
                  <c:v>43101</c:v>
                </c:pt>
                <c:pt idx="49">
                  <c:v>43132</c:v>
                </c:pt>
                <c:pt idx="50">
                  <c:v>43160</c:v>
                </c:pt>
                <c:pt idx="51">
                  <c:v>43191</c:v>
                </c:pt>
                <c:pt idx="52">
                  <c:v>43221</c:v>
                </c:pt>
                <c:pt idx="53">
                  <c:v>43252</c:v>
                </c:pt>
                <c:pt idx="54">
                  <c:v>43282</c:v>
                </c:pt>
                <c:pt idx="55">
                  <c:v>43313</c:v>
                </c:pt>
                <c:pt idx="56">
                  <c:v>43344</c:v>
                </c:pt>
                <c:pt idx="57">
                  <c:v>43374</c:v>
                </c:pt>
                <c:pt idx="58">
                  <c:v>43405</c:v>
                </c:pt>
                <c:pt idx="59">
                  <c:v>43435</c:v>
                </c:pt>
                <c:pt idx="60">
                  <c:v>43466</c:v>
                </c:pt>
                <c:pt idx="61">
                  <c:v>43497</c:v>
                </c:pt>
                <c:pt idx="62">
                  <c:v>43525</c:v>
                </c:pt>
                <c:pt idx="63">
                  <c:v>43556</c:v>
                </c:pt>
                <c:pt idx="64">
                  <c:v>43586</c:v>
                </c:pt>
                <c:pt idx="65">
                  <c:v>43617</c:v>
                </c:pt>
                <c:pt idx="66">
                  <c:v>43647</c:v>
                </c:pt>
                <c:pt idx="67">
                  <c:v>43678</c:v>
                </c:pt>
                <c:pt idx="68">
                  <c:v>43709</c:v>
                </c:pt>
                <c:pt idx="69">
                  <c:v>43739</c:v>
                </c:pt>
              </c:numCache>
            </c:numRef>
          </c:cat>
          <c:val>
            <c:numRef>
              <c:f>Cuadros_y_graficas_IMAE.xlsx!Original</c:f>
              <c:numCache>
                <c:formatCode>#,##0.0_-;[Red]\-#,##0.0_-;"-"?_-;_-@_-</c:formatCode>
                <c:ptCount val="70"/>
                <c:pt idx="0">
                  <c:v>3.6379281297674879</c:v>
                </c:pt>
                <c:pt idx="1">
                  <c:v>3.9806568879587445</c:v>
                </c:pt>
                <c:pt idx="2">
                  <c:v>5.2336849235894363</c:v>
                </c:pt>
                <c:pt idx="3">
                  <c:v>3.7058829945661813</c:v>
                </c:pt>
                <c:pt idx="4">
                  <c:v>4.91075705395086</c:v>
                </c:pt>
                <c:pt idx="5">
                  <c:v>4.5793146805815894</c:v>
                </c:pt>
                <c:pt idx="6">
                  <c:v>5.2260149841802104</c:v>
                </c:pt>
                <c:pt idx="7">
                  <c:v>3.5851970697998325</c:v>
                </c:pt>
                <c:pt idx="8">
                  <c:v>4.0367752349620929</c:v>
                </c:pt>
                <c:pt idx="9">
                  <c:v>4.0628835498526854</c:v>
                </c:pt>
                <c:pt idx="10">
                  <c:v>4.3979275002993461</c:v>
                </c:pt>
                <c:pt idx="11">
                  <c:v>5.8629356066982155</c:v>
                </c:pt>
                <c:pt idx="12">
                  <c:v>4.9648697801200683</c:v>
                </c:pt>
                <c:pt idx="13">
                  <c:v>4.433135026669504</c:v>
                </c:pt>
                <c:pt idx="14">
                  <c:v>4.8186150399267831</c:v>
                </c:pt>
                <c:pt idx="15">
                  <c:v>2.7764857217591867</c:v>
                </c:pt>
                <c:pt idx="16">
                  <c:v>2.205397263467205</c:v>
                </c:pt>
                <c:pt idx="17">
                  <c:v>4.355479282759589</c:v>
                </c:pt>
                <c:pt idx="18">
                  <c:v>4.6975875924150472</c:v>
                </c:pt>
                <c:pt idx="19">
                  <c:v>5.2267194879781727</c:v>
                </c:pt>
                <c:pt idx="20">
                  <c:v>4.8089731536543354</c:v>
                </c:pt>
                <c:pt idx="21">
                  <c:v>4.3784194820613038</c:v>
                </c:pt>
                <c:pt idx="22">
                  <c:v>4.1002525558499201</c:v>
                </c:pt>
                <c:pt idx="23">
                  <c:v>2.529767888063688</c:v>
                </c:pt>
                <c:pt idx="24">
                  <c:v>1.671212940677691</c:v>
                </c:pt>
                <c:pt idx="25">
                  <c:v>2.1196623217007584</c:v>
                </c:pt>
                <c:pt idx="26">
                  <c:v>0.95531821650045856</c:v>
                </c:pt>
                <c:pt idx="27">
                  <c:v>4.2991385018626147</c:v>
                </c:pt>
                <c:pt idx="28">
                  <c:v>4.1030798495305731</c:v>
                </c:pt>
                <c:pt idx="29">
                  <c:v>2.709505390705317</c:v>
                </c:pt>
                <c:pt idx="30">
                  <c:v>0.66612139827672934</c:v>
                </c:pt>
                <c:pt idx="31">
                  <c:v>2.7511284139924612</c:v>
                </c:pt>
                <c:pt idx="32">
                  <c:v>3.0888163491612488</c:v>
                </c:pt>
                <c:pt idx="33">
                  <c:v>1.7586013697712559</c:v>
                </c:pt>
                <c:pt idx="34">
                  <c:v>3.2495983777270681</c:v>
                </c:pt>
                <c:pt idx="35">
                  <c:v>4.6898971623578376</c:v>
                </c:pt>
                <c:pt idx="36">
                  <c:v>5.0439285511945968</c:v>
                </c:pt>
                <c:pt idx="37">
                  <c:v>4.2629882946388733</c:v>
                </c:pt>
                <c:pt idx="38">
                  <c:v>4.5222583798045548</c:v>
                </c:pt>
                <c:pt idx="39">
                  <c:v>1.8971518362635749</c:v>
                </c:pt>
                <c:pt idx="40">
                  <c:v>2.3620880719238357</c:v>
                </c:pt>
                <c:pt idx="41">
                  <c:v>2.7081728678402044</c:v>
                </c:pt>
                <c:pt idx="42">
                  <c:v>3.995364082315362</c:v>
                </c:pt>
                <c:pt idx="43">
                  <c:v>3.1364970178638316</c:v>
                </c:pt>
                <c:pt idx="44">
                  <c:v>1.9412403712381092</c:v>
                </c:pt>
                <c:pt idx="45">
                  <c:v>3.2203581219540638</c:v>
                </c:pt>
                <c:pt idx="46">
                  <c:v>1.6768251327221151</c:v>
                </c:pt>
                <c:pt idx="47">
                  <c:v>1.4671871873900102</c:v>
                </c:pt>
                <c:pt idx="48">
                  <c:v>1.6064849169295456</c:v>
                </c:pt>
                <c:pt idx="49">
                  <c:v>2.2102842837006023</c:v>
                </c:pt>
                <c:pt idx="50">
                  <c:v>2.2411377281307665</c:v>
                </c:pt>
                <c:pt idx="51">
                  <c:v>3.8307843343380057</c:v>
                </c:pt>
                <c:pt idx="52">
                  <c:v>4.3858358968784472</c:v>
                </c:pt>
                <c:pt idx="53">
                  <c:v>3.8407529382696453</c:v>
                </c:pt>
                <c:pt idx="54">
                  <c:v>3.3183747956628196</c:v>
                </c:pt>
                <c:pt idx="55">
                  <c:v>3.384205727902895</c:v>
                </c:pt>
                <c:pt idx="56">
                  <c:v>2.7054498650843186</c:v>
                </c:pt>
                <c:pt idx="57">
                  <c:v>3.5846625979094</c:v>
                </c:pt>
                <c:pt idx="58">
                  <c:v>3.5780318425233446</c:v>
                </c:pt>
                <c:pt idx="59">
                  <c:v>2.1058448091461912</c:v>
                </c:pt>
                <c:pt idx="60">
                  <c:v>3.0859460682953994</c:v>
                </c:pt>
                <c:pt idx="61">
                  <c:v>3.6325753322489476</c:v>
                </c:pt>
                <c:pt idx="62">
                  <c:v>3.4314759140796127</c:v>
                </c:pt>
                <c:pt idx="63">
                  <c:v>4.0015665013026336</c:v>
                </c:pt>
                <c:pt idx="64">
                  <c:v>3.5845140964419784</c:v>
                </c:pt>
                <c:pt idx="65">
                  <c:v>3.2874637834542852</c:v>
                </c:pt>
                <c:pt idx="66">
                  <c:v>3.8847883212977905</c:v>
                </c:pt>
                <c:pt idx="67">
                  <c:v>4.1790512882394069</c:v>
                </c:pt>
                <c:pt idx="68">
                  <c:v>4.6452720788060731</c:v>
                </c:pt>
                <c:pt idx="69">
                  <c:v>3.3464683520768972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F40-7541-A3B2-0FE0726229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37375744"/>
        <c:axId val="137377280"/>
      </c:barChart>
      <c:lineChart>
        <c:grouping val="standard"/>
        <c:varyColors val="0"/>
        <c:ser>
          <c:idx val="3"/>
          <c:order val="1"/>
          <c:tx>
            <c:v>IMAE Tendencia-ciclo</c:v>
          </c:tx>
          <c:spPr>
            <a:ln w="57150" cmpd="thickThin">
              <a:solidFill>
                <a:srgbClr val="FF0000"/>
              </a:solidFill>
              <a:prstDash val="solid"/>
            </a:ln>
          </c:spPr>
          <c:marker>
            <c:symbol val="none"/>
          </c:marker>
          <c:dLbls>
            <c:dLbl>
              <c:idx val="69"/>
              <c:layout>
                <c:manualLayout>
                  <c:x val="0"/>
                  <c:y val="0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1400" b="1">
                      <a:solidFill>
                        <a:srgbClr val="FF0000"/>
                      </a:solidFill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9D9-4D4D-8DE5-3F9E1BD470F2}"/>
                </c:ext>
              </c:extLst>
            </c:dLbl>
            <c:dLbl>
              <c:idx val="85"/>
              <c:layout>
                <c:manualLayout>
                  <c:x val="-2.198852695222038E-2"/>
                  <c:y val="-4.24242424242424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9D9-4D4D-8DE5-3F9E1BD470F2}"/>
                </c:ext>
              </c:extLst>
            </c:dLbl>
            <c:dLbl>
              <c:idx val="97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9D9-4D4D-8DE5-3F9E1BD470F2}"/>
                </c:ext>
              </c:extLst>
            </c:dLbl>
            <c:dLbl>
              <c:idx val="108"/>
              <c:layout>
                <c:manualLayout>
                  <c:x val="-5.8636071872587969E-3"/>
                  <c:y val="-4.04040404040404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9D9-4D4D-8DE5-3F9E1BD470F2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solidFill>
                      <a:srgbClr val="FF0000"/>
                    </a:solidFill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Cuadros_y_graficas_IMAE.xlsx!Tendencia</c:f>
              <c:numCache>
                <c:formatCode>#,##0.0_-;[Red]\-#,##0.0_-;"-"?_-;_-@_-</c:formatCode>
                <c:ptCount val="70"/>
                <c:pt idx="0">
                  <c:v>3.4761312840891492</c:v>
                </c:pt>
                <c:pt idx="1">
                  <c:v>3.9607319575552253</c:v>
                </c:pt>
                <c:pt idx="2">
                  <c:v>4.3859048213589915</c:v>
                </c:pt>
                <c:pt idx="3">
                  <c:v>4.6790051801740162</c:v>
                </c:pt>
                <c:pt idx="4">
                  <c:v>4.7808843393963372</c:v>
                </c:pt>
                <c:pt idx="5">
                  <c:v>4.7086735826237174</c:v>
                </c:pt>
                <c:pt idx="6">
                  <c:v>4.5519999182596536</c:v>
                </c:pt>
                <c:pt idx="7">
                  <c:v>4.4321532988088848</c:v>
                </c:pt>
                <c:pt idx="8">
                  <c:v>4.4326461026301729</c:v>
                </c:pt>
                <c:pt idx="9">
                  <c:v>4.5472127318573001</c:v>
                </c:pt>
                <c:pt idx="10">
                  <c:v>4.6936287707315216</c:v>
                </c:pt>
                <c:pt idx="11">
                  <c:v>4.7808740798890028</c:v>
                </c:pt>
                <c:pt idx="12">
                  <c:v>4.695980104254545</c:v>
                </c:pt>
                <c:pt idx="13">
                  <c:v>4.4301235887039212</c:v>
                </c:pt>
                <c:pt idx="14">
                  <c:v>4.10615375983663</c:v>
                </c:pt>
                <c:pt idx="15">
                  <c:v>3.883355515329967</c:v>
                </c:pt>
                <c:pt idx="16">
                  <c:v>3.8996663171942032</c:v>
                </c:pt>
                <c:pt idx="17">
                  <c:v>4.15143268201588</c:v>
                </c:pt>
                <c:pt idx="18">
                  <c:v>4.4913625130980961</c:v>
                </c:pt>
                <c:pt idx="19">
                  <c:v>4.7311558382361056</c:v>
                </c:pt>
                <c:pt idx="20">
                  <c:v>4.7116174070046384</c:v>
                </c:pt>
                <c:pt idx="21">
                  <c:v>4.3570289331819083</c:v>
                </c:pt>
                <c:pt idx="22">
                  <c:v>3.7534078876294501</c:v>
                </c:pt>
                <c:pt idx="23">
                  <c:v>3.0780758290290606</c:v>
                </c:pt>
                <c:pt idx="24">
                  <c:v>2.5448904499698131</c:v>
                </c:pt>
                <c:pt idx="25">
                  <c:v>2.2813867612451446</c:v>
                </c:pt>
                <c:pt idx="26">
                  <c:v>2.2493397076477635</c:v>
                </c:pt>
                <c:pt idx="27">
                  <c:v>2.3411669028790811</c:v>
                </c:pt>
                <c:pt idx="28">
                  <c:v>2.4073874749561952</c:v>
                </c:pt>
                <c:pt idx="29">
                  <c:v>2.371107785946819</c:v>
                </c:pt>
                <c:pt idx="30">
                  <c:v>2.2830200877541813</c:v>
                </c:pt>
                <c:pt idx="31">
                  <c:v>2.2408261631336188</c:v>
                </c:pt>
                <c:pt idx="32">
                  <c:v>2.3602310154952733</c:v>
                </c:pt>
                <c:pt idx="33">
                  <c:v>2.7101258268018569</c:v>
                </c:pt>
                <c:pt idx="34">
                  <c:v>3.2165610562573619</c:v>
                </c:pt>
                <c:pt idx="35">
                  <c:v>3.7131415301896737</c:v>
                </c:pt>
                <c:pt idx="36">
                  <c:v>4.0318949348573199</c:v>
                </c:pt>
                <c:pt idx="37">
                  <c:v>4.0678838734238241</c:v>
                </c:pt>
                <c:pt idx="38">
                  <c:v>3.8699847184698655</c:v>
                </c:pt>
                <c:pt idx="39">
                  <c:v>3.542639410253301</c:v>
                </c:pt>
                <c:pt idx="40">
                  <c:v>3.2413820228833998</c:v>
                </c:pt>
                <c:pt idx="41">
                  <c:v>3.0503124008236568</c:v>
                </c:pt>
                <c:pt idx="42">
                  <c:v>2.957011058273082</c:v>
                </c:pt>
                <c:pt idx="43">
                  <c:v>2.8955645498650426</c:v>
                </c:pt>
                <c:pt idx="44">
                  <c:v>2.7803752158209107</c:v>
                </c:pt>
                <c:pt idx="45">
                  <c:v>2.5773430157656207</c:v>
                </c:pt>
                <c:pt idx="46">
                  <c:v>2.3395777181035413</c:v>
                </c:pt>
                <c:pt idx="47">
                  <c:v>2.1711862676963705</c:v>
                </c:pt>
                <c:pt idx="48">
                  <c:v>2.1657673473926451</c:v>
                </c:pt>
                <c:pt idx="49">
                  <c:v>2.3534930088480621</c:v>
                </c:pt>
                <c:pt idx="50">
                  <c:v>2.6675432414536431</c:v>
                </c:pt>
                <c:pt idx="51">
                  <c:v>3.0113356266346045</c:v>
                </c:pt>
                <c:pt idx="52">
                  <c:v>3.2772245664287851</c:v>
                </c:pt>
                <c:pt idx="53">
                  <c:v>3.4055957061903825</c:v>
                </c:pt>
                <c:pt idx="54">
                  <c:v>3.4079806446220289</c:v>
                </c:pt>
                <c:pt idx="55">
                  <c:v>3.3093412887897529</c:v>
                </c:pt>
                <c:pt idx="56">
                  <c:v>3.1912243659970301</c:v>
                </c:pt>
                <c:pt idx="57">
                  <c:v>3.1133395713089698</c:v>
                </c:pt>
                <c:pt idx="58">
                  <c:v>3.115160242600794</c:v>
                </c:pt>
                <c:pt idx="59">
                  <c:v>3.1883623382846338</c:v>
                </c:pt>
                <c:pt idx="60">
                  <c:v>3.2848942705561655</c:v>
                </c:pt>
                <c:pt idx="61">
                  <c:v>3.3791562406247522</c:v>
                </c:pt>
                <c:pt idx="62">
                  <c:v>3.4653722535256293</c:v>
                </c:pt>
                <c:pt idx="63">
                  <c:v>3.5428463678498758</c:v>
                </c:pt>
                <c:pt idx="64">
                  <c:v>3.608001283528921</c:v>
                </c:pt>
                <c:pt idx="65">
                  <c:v>3.6644063175502026</c:v>
                </c:pt>
                <c:pt idx="66">
                  <c:v>3.7113539818555381</c:v>
                </c:pt>
                <c:pt idx="67">
                  <c:v>3.7721871317464775</c:v>
                </c:pt>
                <c:pt idx="68">
                  <c:v>3.8249934099457477</c:v>
                </c:pt>
                <c:pt idx="69">
                  <c:v>3.8442789465566278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DF40-7541-A3B2-0FE0726229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7375744"/>
        <c:axId val="137377280"/>
      </c:lineChart>
      <c:catAx>
        <c:axId val="137375744"/>
        <c:scaling>
          <c:orientation val="minMax"/>
        </c:scaling>
        <c:delete val="0"/>
        <c:axPos val="b"/>
        <c:majorGridlines>
          <c:spPr>
            <a:ln>
              <a:solidFill>
                <a:schemeClr val="bg1">
                  <a:lumMod val="65000"/>
                </a:schemeClr>
              </a:solidFill>
              <a:prstDash val="dash"/>
            </a:ln>
          </c:spPr>
        </c:majorGridlines>
        <c:numFmt formatCode="mmm\.yy" sourceLinked="0"/>
        <c:majorTickMark val="out"/>
        <c:minorTickMark val="none"/>
        <c:tickLblPos val="low"/>
        <c:spPr>
          <a:ln w="19050">
            <a:solidFill>
              <a:srgbClr val="000000"/>
            </a:solidFill>
          </a:ln>
        </c:spPr>
        <c:txPr>
          <a:bodyPr/>
          <a:lstStyle/>
          <a:p>
            <a:pPr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s-ES"/>
          </a:p>
        </c:txPr>
        <c:crossAx val="137377280"/>
        <c:crosses val="autoZero"/>
        <c:auto val="0"/>
        <c:lblAlgn val="ctr"/>
        <c:lblOffset val="100"/>
        <c:tickMarkSkip val="12"/>
        <c:noMultiLvlLbl val="0"/>
      </c:catAx>
      <c:valAx>
        <c:axId val="137377280"/>
        <c:scaling>
          <c:orientation val="minMax"/>
        </c:scaling>
        <c:delete val="1"/>
        <c:axPos val="l"/>
        <c:majorGridlines>
          <c:spPr>
            <a:ln>
              <a:prstDash val="dash"/>
            </a:ln>
          </c:spPr>
        </c:majorGridlines>
        <c:numFmt formatCode="#,##0.0" sourceLinked="0"/>
        <c:majorTickMark val="out"/>
        <c:minorTickMark val="none"/>
        <c:tickLblPos val="nextTo"/>
        <c:crossAx val="137375744"/>
        <c:crosses val="autoZero"/>
        <c:crossBetween val="between"/>
      </c:valAx>
      <c:spPr>
        <a:ln>
          <a:solidFill>
            <a:schemeClr val="bg1">
              <a:lumMod val="65000"/>
            </a:schemeClr>
          </a:solidFill>
        </a:ln>
      </c:spPr>
    </c:plotArea>
    <c:legend>
      <c:legendPos val="b"/>
      <c:layout>
        <c:manualLayout>
          <c:xMode val="edge"/>
          <c:yMode val="edge"/>
          <c:x val="4.9920913731937355E-2"/>
          <c:y val="0.92567627987500045"/>
          <c:w val="0.89999998845746609"/>
          <c:h val="3.9301200986240355E-2"/>
        </c:manualLayout>
      </c:layout>
      <c:overlay val="0"/>
      <c:txPr>
        <a:bodyPr/>
        <a:lstStyle/>
        <a:p>
          <a:pPr>
            <a:defRPr sz="1200">
              <a:latin typeface="+mn-lt"/>
              <a:cs typeface="Times New Roman" panose="02020603050405020304" pitchFamily="18" charset="0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b="1" dirty="0"/>
              <a:t>Monto </a:t>
            </a:r>
            <a:r>
              <a:rPr lang="en-US" b="1" dirty="0" err="1"/>
              <a:t>facturado</a:t>
            </a:r>
            <a:r>
              <a:rPr lang="en-US" b="1" dirty="0"/>
              <a:t> </a:t>
            </a:r>
          </a:p>
          <a:p>
            <a:pPr>
              <a:defRPr sz="22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b="1" dirty="0" err="1"/>
              <a:t>Valores</a:t>
            </a:r>
            <a:r>
              <a:rPr lang="en-US" b="1" dirty="0"/>
              <a:t> </a:t>
            </a:r>
            <a:r>
              <a:rPr lang="en-US" b="1" dirty="0" err="1"/>
              <a:t>acumulados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</a:t>
            </a:r>
            <a:r>
              <a:rPr lang="en-US" b="1" dirty="0" err="1"/>
              <a:t>millones</a:t>
            </a:r>
            <a:r>
              <a:rPr lang="en-US" b="1" dirty="0"/>
              <a:t> de </a:t>
            </a:r>
            <a:r>
              <a:rPr lang="en-US" b="1" dirty="0" err="1"/>
              <a:t>Quetzales</a:t>
            </a:r>
            <a:endParaRPr lang="en-US" b="1" dirty="0"/>
          </a:p>
        </c:rich>
      </c:tx>
      <c:layout>
        <c:manualLayout>
          <c:xMode val="edge"/>
          <c:yMode val="edge"/>
          <c:x val="0.17474787930048011"/>
          <c:y val="7.7220168095576483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datos!$D$273</c:f>
              <c:strCache>
                <c:ptCount val="1"/>
                <c:pt idx="0">
                  <c:v>Monto facturado acumulado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datos!$A$274:$A$287</c:f>
              <c:strCache>
                <c:ptCount val="14"/>
                <c:pt idx="0">
                  <c:v>Nov 18</c:v>
                </c:pt>
                <c:pt idx="1">
                  <c:v>Dic 18</c:v>
                </c:pt>
                <c:pt idx="2">
                  <c:v>Ene 19</c:v>
                </c:pt>
                <c:pt idx="3">
                  <c:v>Feb 19</c:v>
                </c:pt>
                <c:pt idx="4">
                  <c:v>Mar 19</c:v>
                </c:pt>
                <c:pt idx="5">
                  <c:v>Abr 19</c:v>
                </c:pt>
                <c:pt idx="6">
                  <c:v>May 19</c:v>
                </c:pt>
                <c:pt idx="7">
                  <c:v>Jun 19</c:v>
                </c:pt>
                <c:pt idx="8">
                  <c:v>Jul 19</c:v>
                </c:pt>
                <c:pt idx="9">
                  <c:v>Ago 19</c:v>
                </c:pt>
                <c:pt idx="10">
                  <c:v>Sep 19</c:v>
                </c:pt>
                <c:pt idx="11">
                  <c:v>Oct 19</c:v>
                </c:pt>
                <c:pt idx="12">
                  <c:v>Nov 19</c:v>
                </c:pt>
                <c:pt idx="13">
                  <c:v>Dic 19</c:v>
                </c:pt>
              </c:strCache>
            </c:strRef>
          </c:cat>
          <c:val>
            <c:numRef>
              <c:f>datos!$D$274:$D$287</c:f>
              <c:numCache>
                <c:formatCode>#,##0.00</c:formatCode>
                <c:ptCount val="14"/>
                <c:pt idx="0">
                  <c:v>2E-3</c:v>
                </c:pt>
                <c:pt idx="1">
                  <c:v>116.37480100000001</c:v>
                </c:pt>
                <c:pt idx="2">
                  <c:v>2546.9866350000002</c:v>
                </c:pt>
                <c:pt idx="3">
                  <c:v>5137.0699629999999</c:v>
                </c:pt>
                <c:pt idx="4">
                  <c:v>8574.7426039999991</c:v>
                </c:pt>
                <c:pt idx="5">
                  <c:v>13383.036194</c:v>
                </c:pt>
                <c:pt idx="6">
                  <c:v>20969.555472</c:v>
                </c:pt>
                <c:pt idx="7">
                  <c:v>30203.419457</c:v>
                </c:pt>
                <c:pt idx="8">
                  <c:v>43209.982346999997</c:v>
                </c:pt>
                <c:pt idx="9">
                  <c:v>57376.275895999999</c:v>
                </c:pt>
                <c:pt idx="10">
                  <c:v>75620.164904999998</c:v>
                </c:pt>
                <c:pt idx="11">
                  <c:v>103640.686138</c:v>
                </c:pt>
                <c:pt idx="12">
                  <c:v>142143.427692</c:v>
                </c:pt>
                <c:pt idx="13">
                  <c:v>220944.685298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B60-4E83-A8F7-74B8D6B943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138622080"/>
        <c:axId val="138623616"/>
      </c:barChart>
      <c:catAx>
        <c:axId val="138622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38623616"/>
        <c:crosses val="autoZero"/>
        <c:auto val="1"/>
        <c:lblAlgn val="ctr"/>
        <c:lblOffset val="100"/>
        <c:noMultiLvlLbl val="0"/>
      </c:catAx>
      <c:valAx>
        <c:axId val="138623616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138622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GT" b="1" dirty="0"/>
              <a:t>Impulso</a:t>
            </a:r>
            <a:r>
              <a:rPr lang="es-GT" b="1" baseline="0" dirty="0"/>
              <a:t> Fiscal</a:t>
            </a:r>
            <a:endParaRPr lang="es-GT" b="1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Imp. Ingreso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Hoja1!$A$2:$A$11</c:f>
              <c:strCach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2019*</c:v>
                </c:pt>
              </c:strCache>
            </c:strRef>
          </c:cat>
          <c:val>
            <c:numRef>
              <c:f>Hoja1!$B$2:$B$11</c:f>
              <c:numCache>
                <c:formatCode>#,##0.0</c:formatCode>
                <c:ptCount val="10"/>
                <c:pt idx="0">
                  <c:v>-0.18</c:v>
                </c:pt>
                <c:pt idx="1">
                  <c:v>-0.4</c:v>
                </c:pt>
                <c:pt idx="2">
                  <c:v>0.04</c:v>
                </c:pt>
                <c:pt idx="3">
                  <c:v>-0.05</c:v>
                </c:pt>
                <c:pt idx="4">
                  <c:v>0.34</c:v>
                </c:pt>
                <c:pt idx="5">
                  <c:v>0.48</c:v>
                </c:pt>
                <c:pt idx="6">
                  <c:v>-0.17</c:v>
                </c:pt>
                <c:pt idx="7">
                  <c:v>0.19</c:v>
                </c:pt>
                <c:pt idx="8">
                  <c:v>0.25</c:v>
                </c:pt>
                <c:pt idx="9">
                  <c:v>0.2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409-44AD-8E33-9732A729400E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Imp. Gasto</c:v>
                </c:pt>
              </c:strCache>
            </c:strRef>
          </c:tx>
          <c:spPr>
            <a:ln w="19050" cap="rnd">
              <a:solidFill>
                <a:schemeClr val="accent3">
                  <a:lumMod val="75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Hoja1!$A$2:$A$11</c:f>
              <c:strCach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2019*</c:v>
                </c:pt>
              </c:strCache>
            </c:strRef>
          </c:cat>
          <c:val>
            <c:numRef>
              <c:f>Hoja1!$C$2:$C$11</c:f>
              <c:numCache>
                <c:formatCode>#,##0.0</c:formatCode>
                <c:ptCount val="10"/>
                <c:pt idx="0">
                  <c:v>0.19</c:v>
                </c:pt>
                <c:pt idx="1">
                  <c:v>-0.01</c:v>
                </c:pt>
                <c:pt idx="2">
                  <c:v>-0.51</c:v>
                </c:pt>
                <c:pt idx="3">
                  <c:v>-0.23</c:v>
                </c:pt>
                <c:pt idx="4">
                  <c:v>-0.27</c:v>
                </c:pt>
                <c:pt idx="5">
                  <c:v>-1.1000000000000001</c:v>
                </c:pt>
                <c:pt idx="6">
                  <c:v>-0.15</c:v>
                </c:pt>
                <c:pt idx="7">
                  <c:v>0.03</c:v>
                </c:pt>
                <c:pt idx="8">
                  <c:v>0.17</c:v>
                </c:pt>
                <c:pt idx="9">
                  <c:v>0.2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9409-44AD-8E33-9732A729400E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Impulso total</c:v>
                </c:pt>
              </c:strCache>
            </c:strRef>
          </c:tx>
          <c:spPr>
            <a:ln w="412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strRef>
              <c:f>Hoja1!$A$2:$A$11</c:f>
              <c:strCach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2019*</c:v>
                </c:pt>
              </c:strCache>
            </c:strRef>
          </c:cat>
          <c:val>
            <c:numRef>
              <c:f>Hoja1!$D$2:$D$11</c:f>
              <c:numCache>
                <c:formatCode>#,##0.0</c:formatCode>
                <c:ptCount val="10"/>
                <c:pt idx="0">
                  <c:v>0.01</c:v>
                </c:pt>
                <c:pt idx="1">
                  <c:v>-0.41</c:v>
                </c:pt>
                <c:pt idx="2">
                  <c:v>-0.48</c:v>
                </c:pt>
                <c:pt idx="3">
                  <c:v>-0.28000000000000003</c:v>
                </c:pt>
                <c:pt idx="4">
                  <c:v>7.0000000000000007E-2</c:v>
                </c:pt>
                <c:pt idx="5">
                  <c:v>-0.62</c:v>
                </c:pt>
                <c:pt idx="6">
                  <c:v>-0.33</c:v>
                </c:pt>
                <c:pt idx="7">
                  <c:v>0.22</c:v>
                </c:pt>
                <c:pt idx="8">
                  <c:v>0.42</c:v>
                </c:pt>
                <c:pt idx="9">
                  <c:v>0.36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9409-44AD-8E33-9732A72940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0606208"/>
        <c:axId val="143208448"/>
      </c:lineChart>
      <c:catAx>
        <c:axId val="300606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43208448"/>
        <c:crosses val="autoZero"/>
        <c:auto val="1"/>
        <c:lblAlgn val="ctr"/>
        <c:lblOffset val="100"/>
        <c:noMultiLvlLbl val="0"/>
      </c:catAx>
      <c:valAx>
        <c:axId val="143208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00606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  <c:userShapes r:id="rId2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9526363361030994E-2"/>
          <c:y val="0.1996181739418495"/>
          <c:w val="0.7336609734797862"/>
          <c:h val="0.58536136381010628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'disp con  dev con bono '!$A$4</c:f>
              <c:strCache>
                <c:ptCount val="1"/>
                <c:pt idx="0">
                  <c:v>Devegados no pagados</c:v>
                </c:pt>
              </c:strCache>
            </c:strRef>
          </c:tx>
          <c:invertIfNegative val="0"/>
          <c:dLbls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-</a:t>
                    </a:r>
                    <a:r>
                      <a:rPr lang="en-US" smtClean="0"/>
                      <a:t>1,186.1 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mtClean="0"/>
                      <a:t>-2,213.2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smtClean="0"/>
                      <a:t>-908.1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'disp con  dev con bono '!$B$2:$M$2</c:f>
              <c:numCache>
                <c:formatCode>General</c:formatCode>
                <c:ptCount val="12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</c:numCache>
            </c:numRef>
          </c:cat>
          <c:val>
            <c:numRef>
              <c:f>'disp con  dev con bono '!$B$4:$M$4</c:f>
              <c:numCache>
                <c:formatCode>_-* #,##0.0_-;\-* #,##0.0_-;_-* "-"??_-;_-@_-</c:formatCode>
                <c:ptCount val="12"/>
                <c:pt idx="0">
                  <c:v>0</c:v>
                </c:pt>
                <c:pt idx="1">
                  <c:v>-7.8433900000000001E-2</c:v>
                </c:pt>
                <c:pt idx="2">
                  <c:v>-12.58736852</c:v>
                </c:pt>
                <c:pt idx="3">
                  <c:v>-322.06611468</c:v>
                </c:pt>
                <c:pt idx="4">
                  <c:v>-657.64819120000004</c:v>
                </c:pt>
                <c:pt idx="5">
                  <c:v>-1261.7</c:v>
                </c:pt>
                <c:pt idx="6">
                  <c:v>-2345.1999999999998</c:v>
                </c:pt>
                <c:pt idx="7">
                  <c:v>-1008.13988495</c:v>
                </c:pt>
                <c:pt idx="8">
                  <c:v>-303.47567826</c:v>
                </c:pt>
                <c:pt idx="9">
                  <c:v>-493.05364295999999</c:v>
                </c:pt>
                <c:pt idx="10">
                  <c:v>-390.4088433</c:v>
                </c:pt>
                <c:pt idx="11">
                  <c:v>-330.3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725-E240-85B5-E83F72CED4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9756288"/>
        <c:axId val="139757824"/>
      </c:barChart>
      <c:lineChart>
        <c:grouping val="standard"/>
        <c:varyColors val="0"/>
        <c:ser>
          <c:idx val="0"/>
          <c:order val="0"/>
          <c:tx>
            <c:strRef>
              <c:f>'disp con  dev con bono '!$A$3</c:f>
              <c:strCache>
                <c:ptCount val="1"/>
                <c:pt idx="0">
                  <c:v>Ingresos Corrientes </c:v>
                </c:pt>
              </c:strCache>
            </c:strRef>
          </c:tx>
          <c:dLbls>
            <c:dLbl>
              <c:idx val="0"/>
              <c:layout>
                <c:manualLayout>
                  <c:x val="1.4587892049598833E-3"/>
                  <c:y val="-7.76699029126213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951-A945-B114-FB3D89D63B3F}"/>
                </c:ext>
              </c:extLst>
            </c:dLbl>
            <c:dLbl>
              <c:idx val="1"/>
              <c:layout>
                <c:manualLayout>
                  <c:x val="3.5210015724312243E-4"/>
                  <c:y val="-2.07542506919731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951-A945-B114-FB3D89D63B3F}"/>
                </c:ext>
              </c:extLst>
            </c:dLbl>
            <c:dLbl>
              <c:idx val="2"/>
              <c:layout>
                <c:manualLayout>
                  <c:x val="1.021152443471913E-2"/>
                  <c:y val="-1.29449838187702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951-A945-B114-FB3D89D63B3F}"/>
                </c:ext>
              </c:extLst>
            </c:dLbl>
            <c:dLbl>
              <c:idx val="3"/>
              <c:layout>
                <c:manualLayout>
                  <c:x val="1.0211524434719184E-2"/>
                  <c:y val="-7.76699029126213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951-A945-B114-FB3D89D63B3F}"/>
                </c:ext>
              </c:extLst>
            </c:dLbl>
            <c:dLbl>
              <c:idx val="4"/>
              <c:layout>
                <c:manualLayout>
                  <c:x val="1.2516306087678659E-2"/>
                  <c:y val="-1.71720411964031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951-A945-B114-FB3D89D63B3F}"/>
                </c:ext>
              </c:extLst>
            </c:dLbl>
            <c:dLbl>
              <c:idx val="5"/>
              <c:layout>
                <c:manualLayout>
                  <c:x val="1.152405751357661E-3"/>
                  <c:y val="-1.5992001480834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951-A945-B114-FB3D89D63B3F}"/>
                </c:ext>
              </c:extLst>
            </c:dLbl>
            <c:dLbl>
              <c:idx val="6"/>
              <c:layout>
                <c:manualLayout>
                  <c:x val="0"/>
                  <c:y val="-1.99900018510426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951-A945-B114-FB3D89D63B3F}"/>
                </c:ext>
              </c:extLst>
            </c:dLbl>
            <c:dLbl>
              <c:idx val="7"/>
              <c:layout>
                <c:manualLayout>
                  <c:x val="-1.152405751357661E-3"/>
                  <c:y val="-5.99700055531280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951-A945-B114-FB3D89D63B3F}"/>
                </c:ext>
              </c:extLst>
            </c:dLbl>
            <c:dLbl>
              <c:idx val="9"/>
              <c:layout>
                <c:manualLayout>
                  <c:x val="-8.4508778846937153E-17"/>
                  <c:y val="-9.99500092552141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951-A945-B114-FB3D89D63B3F}"/>
                </c:ext>
              </c:extLst>
            </c:dLbl>
            <c:dLbl>
              <c:idx val="11"/>
              <c:layout/>
              <c:tx>
                <c:rich>
                  <a:bodyPr/>
                  <a:lstStyle/>
                  <a:p>
                    <a:r>
                      <a:rPr lang="en-US"/>
                      <a:t> </a:t>
                    </a:r>
                    <a:r>
                      <a:rPr lang="en-US" smtClean="0"/>
                      <a:t>1,802.1 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'disp con  dev con bono '!$B$2:$M$2</c:f>
              <c:numCache>
                <c:formatCode>General</c:formatCode>
                <c:ptCount val="12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</c:numCache>
            </c:numRef>
          </c:cat>
          <c:val>
            <c:numRef>
              <c:f>'disp con  dev con bono '!$B$3:$M$3</c:f>
              <c:numCache>
                <c:formatCode>_-* #,##0.0_-;\-* #,##0.0_-;_-* "-"??_-;_-@_-</c:formatCode>
                <c:ptCount val="12"/>
                <c:pt idx="0">
                  <c:v>6176.02</c:v>
                </c:pt>
                <c:pt idx="1">
                  <c:v>1098.56</c:v>
                </c:pt>
                <c:pt idx="2">
                  <c:v>1132.8499999999999</c:v>
                </c:pt>
                <c:pt idx="3">
                  <c:v>750.48</c:v>
                </c:pt>
                <c:pt idx="4">
                  <c:v>459.16</c:v>
                </c:pt>
                <c:pt idx="5">
                  <c:v>369.51</c:v>
                </c:pt>
                <c:pt idx="6">
                  <c:v>34.230000000000004</c:v>
                </c:pt>
                <c:pt idx="7">
                  <c:v>87.740000000000009</c:v>
                </c:pt>
                <c:pt idx="8">
                  <c:v>1660.65</c:v>
                </c:pt>
                <c:pt idx="9">
                  <c:v>783.07999999999993</c:v>
                </c:pt>
                <c:pt idx="10">
                  <c:v>360.14000000000004</c:v>
                </c:pt>
                <c:pt idx="11">
                  <c:v>2042.79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4725-E240-85B5-E83F72CED4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9756288"/>
        <c:axId val="139757824"/>
      </c:lineChart>
      <c:catAx>
        <c:axId val="1397562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crossAx val="139757824"/>
        <c:crosses val="autoZero"/>
        <c:auto val="1"/>
        <c:lblAlgn val="ctr"/>
        <c:lblOffset val="100"/>
        <c:noMultiLvlLbl val="0"/>
      </c:catAx>
      <c:valAx>
        <c:axId val="139757824"/>
        <c:scaling>
          <c:orientation val="minMax"/>
        </c:scaling>
        <c:delete val="1"/>
        <c:axPos val="l"/>
        <c:numFmt formatCode="_-* #,##0.0_-;\-* #,##0.0_-;_-* &quot;-&quot;??_-;_-@_-" sourceLinked="1"/>
        <c:majorTickMark val="out"/>
        <c:minorTickMark val="none"/>
        <c:tickLblPos val="nextTo"/>
        <c:crossAx val="1397562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222488109801906"/>
          <c:y val="0.70195235270858047"/>
          <c:w val="0.141619415006174"/>
          <c:h val="0.18224050459171917"/>
        </c:manualLayout>
      </c:layout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185387259663406E-2"/>
          <c:y val="0.21695365544095721"/>
          <c:w val="0.89248857016232552"/>
          <c:h val="0.734640986778061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'Dev no pagados 2008-2018'!$B$5</c:f>
              <c:strCache>
                <c:ptCount val="1"/>
                <c:pt idx="0">
                  <c:v>31 de Diciembre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00B050"/>
              </a:solidFill>
              <a:ln w="28575" cap="rnd">
                <a:solidFill>
                  <a:srgbClr val="00B050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CDA-2D41-B6D4-C14863A54E19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 w="28575" cap="rnd">
                <a:solidFill>
                  <a:schemeClr val="accent6">
                    <a:lumMod val="75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CDA-2D41-B6D4-C14863A54E19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 w="28575" cap="rnd">
                <a:solidFill>
                  <a:schemeClr val="accent6">
                    <a:lumMod val="75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CDA-2D41-B6D4-C14863A54E19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 w="28575" cap="rnd">
                <a:solidFill>
                  <a:schemeClr val="accent6">
                    <a:lumMod val="75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CDA-2D41-B6D4-C14863A54E19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 w="28575" cap="rnd">
                <a:solidFill>
                  <a:schemeClr val="accent6">
                    <a:lumMod val="75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CDA-2D41-B6D4-C14863A54E19}"/>
              </c:ext>
            </c:extLst>
          </c:dPt>
          <c:dPt>
            <c:idx val="8"/>
            <c:invertIfNegative val="0"/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CCDA-2D41-B6D4-C14863A54E19}"/>
              </c:ext>
            </c:extLst>
          </c:dPt>
          <c:dPt>
            <c:idx val="9"/>
            <c:invertIfNegative val="0"/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CCDA-2D41-B6D4-C14863A54E19}"/>
              </c:ext>
            </c:extLst>
          </c:dPt>
          <c:dPt>
            <c:idx val="10"/>
            <c:invertIfNegative val="0"/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CCDA-2D41-B6D4-C14863A54E19}"/>
              </c:ext>
            </c:extLst>
          </c:dPt>
          <c:dPt>
            <c:idx val="11"/>
            <c:invertIfNegative val="0"/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CCDA-2D41-B6D4-C14863A54E19}"/>
              </c:ext>
            </c:extLst>
          </c:dPt>
          <c:dLbls>
            <c:dLbl>
              <c:idx val="4"/>
              <c:spPr>
                <a:solidFill>
                  <a:schemeClr val="accent6">
                    <a:lumMod val="75000"/>
                  </a:schemeClr>
                </a:solidFill>
              </c:spPr>
              <c:txPr>
                <a:bodyPr/>
                <a:lstStyle/>
                <a:p>
                  <a:pPr>
                    <a:defRPr sz="1200"/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1665208515602217E-3"/>
                  <c:y val="-1.8779342723004772E-2"/>
                </c:manualLayout>
              </c:layout>
              <c:spPr>
                <a:solidFill>
                  <a:schemeClr val="accent6">
                    <a:lumMod val="75000"/>
                  </a:schemeClr>
                </a:solidFill>
              </c:spPr>
              <c:txPr>
                <a:bodyPr/>
                <a:lstStyle/>
                <a:p>
                  <a:pPr>
                    <a:defRPr sz="1200"/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CDA-2D41-B6D4-C14863A54E19}"/>
                </c:ext>
              </c:extLst>
            </c:dLbl>
            <c:dLbl>
              <c:idx val="6"/>
              <c:spPr>
                <a:solidFill>
                  <a:schemeClr val="accent6">
                    <a:lumMod val="75000"/>
                  </a:schemeClr>
                </a:solidFill>
              </c:spPr>
              <c:txPr>
                <a:bodyPr/>
                <a:lstStyle/>
                <a:p>
                  <a:pPr>
                    <a:defRPr sz="1200"/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spPr>
                <a:solidFill>
                  <a:schemeClr val="accent6">
                    <a:lumMod val="75000"/>
                  </a:schemeClr>
                </a:solidFill>
              </c:spPr>
              <c:txPr>
                <a:bodyPr/>
                <a:lstStyle/>
                <a:p>
                  <a:pPr>
                    <a:defRPr sz="1200"/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0"/>
                  <c:y val="-1.0432968179447054E-2"/>
                </c:manualLayout>
              </c:layout>
              <c:spPr>
                <a:solidFill>
                  <a:schemeClr val="accent1"/>
                </a:solidFill>
              </c:spPr>
              <c:txPr>
                <a:bodyPr/>
                <a:lstStyle/>
                <a:p>
                  <a:pPr>
                    <a:defRPr sz="1200"/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CDA-2D41-B6D4-C14863A54E19}"/>
                </c:ext>
              </c:extLst>
            </c:dLbl>
            <c:dLbl>
              <c:idx val="9"/>
              <c:layout>
                <c:manualLayout>
                  <c:x val="0"/>
                  <c:y val="-8.3463745435576418E-3"/>
                </c:manualLayout>
              </c:layout>
              <c:spPr>
                <a:solidFill>
                  <a:schemeClr val="accent1"/>
                </a:solidFill>
              </c:spPr>
              <c:txPr>
                <a:bodyPr/>
                <a:lstStyle/>
                <a:p>
                  <a:pPr>
                    <a:defRPr sz="1200"/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CDA-2D41-B6D4-C14863A54E19}"/>
                </c:ext>
              </c:extLst>
            </c:dLbl>
            <c:dLbl>
              <c:idx val="10"/>
              <c:layout>
                <c:manualLayout>
                  <c:x val="0"/>
                  <c:y val="-1.0432968179447054E-2"/>
                </c:manualLayout>
              </c:layout>
              <c:spPr>
                <a:solidFill>
                  <a:schemeClr val="accent1"/>
                </a:solidFill>
              </c:spPr>
              <c:txPr>
                <a:bodyPr/>
                <a:lstStyle/>
                <a:p>
                  <a:pPr>
                    <a:defRPr sz="1200"/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CDA-2D41-B6D4-C14863A54E19}"/>
                </c:ext>
              </c:extLst>
            </c:dLbl>
            <c:dLbl>
              <c:idx val="11"/>
              <c:layout>
                <c:manualLayout>
                  <c:x val="2.3330417031204435E-3"/>
                  <c:y val="-1.0432968179447054E-2"/>
                </c:manualLayout>
              </c:layout>
              <c:spPr>
                <a:solidFill>
                  <a:schemeClr val="accent1"/>
                </a:solidFill>
              </c:spPr>
              <c:txPr>
                <a:bodyPr/>
                <a:lstStyle/>
                <a:p>
                  <a:pPr>
                    <a:defRPr sz="1200"/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CDA-2D41-B6D4-C14863A54E19}"/>
                </c:ext>
              </c:extLst>
            </c:dLbl>
            <c:spPr>
              <a:solidFill>
                <a:srgbClr val="00B050"/>
              </a:solidFill>
            </c:spPr>
            <c:txPr>
              <a:bodyPr/>
              <a:lstStyle/>
              <a:p>
                <a:pPr>
                  <a:defRPr sz="12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'Dev no pagados 2008-2018'!$D$4:$O$4</c:f>
              <c:numCache>
                <c:formatCode>General</c:formatCode>
                <c:ptCount val="12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</c:numCache>
            </c:numRef>
          </c:cat>
          <c:val>
            <c:numRef>
              <c:f>'Dev no pagados 2008-2018'!$D$5:$O$5</c:f>
              <c:numCache>
                <c:formatCode>#,##0.0</c:formatCode>
                <c:ptCount val="12"/>
                <c:pt idx="0">
                  <c:v>0</c:v>
                </c:pt>
                <c:pt idx="1">
                  <c:v>7.8433900000000001E-2</c:v>
                </c:pt>
                <c:pt idx="2">
                  <c:v>12.58736852</c:v>
                </c:pt>
                <c:pt idx="3">
                  <c:v>322.06611467999994</c:v>
                </c:pt>
                <c:pt idx="4">
                  <c:v>657.64819119999993</c:v>
                </c:pt>
                <c:pt idx="5">
                  <c:v>1186.12385823</c:v>
                </c:pt>
                <c:pt idx="6">
                  <c:v>2108.8043822599998</c:v>
                </c:pt>
                <c:pt idx="7">
                  <c:v>908.13988494999978</c:v>
                </c:pt>
                <c:pt idx="8">
                  <c:v>303.47567826</c:v>
                </c:pt>
                <c:pt idx="9">
                  <c:v>493.05364295999999</c:v>
                </c:pt>
                <c:pt idx="10">
                  <c:v>390.4088433</c:v>
                </c:pt>
                <c:pt idx="11">
                  <c:v>330.3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36D-4D45-AE12-8BC186749218}"/>
            </c:ext>
          </c:extLst>
        </c:ser>
        <c:ser>
          <c:idx val="1"/>
          <c:order val="1"/>
          <c:tx>
            <c:strRef>
              <c:f>'Dev no pagados 2008-2018'!$B$6</c:f>
              <c:strCache>
                <c:ptCount val="1"/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invertIfNegative val="0"/>
          <c:cat>
            <c:numRef>
              <c:f>'Dev no pagados 2008-2018'!$D$4:$O$4</c:f>
              <c:numCache>
                <c:formatCode>General</c:formatCode>
                <c:ptCount val="12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</c:numCache>
            </c:numRef>
          </c:cat>
          <c:val>
            <c:numRef>
              <c:f>'Dev no pagados 2008-2018'!$D$6:$O$6</c:f>
              <c:numCache>
                <c:formatCode>General</c:formatCode>
                <c:ptCount val="12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36D-4D45-AE12-8BC1867492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overlap val="-64"/>
        <c:axId val="139487872"/>
        <c:axId val="139514240"/>
      </c:barChart>
      <c:catAx>
        <c:axId val="139487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39514240"/>
        <c:crosses val="autoZero"/>
        <c:auto val="1"/>
        <c:lblAlgn val="ctr"/>
        <c:lblOffset val="100"/>
        <c:noMultiLvlLbl val="0"/>
      </c:catAx>
      <c:valAx>
        <c:axId val="139514240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39487872"/>
        <c:crosses val="autoZero"/>
        <c:crossBetween val="between"/>
        <c:majorUnit val="100"/>
      </c:valAx>
      <c:spPr>
        <a:noFill/>
        <a:ln w="25400">
          <a:noFill/>
        </a:ln>
        <a:scene3d>
          <a:camera prst="orthographicFront"/>
          <a:lightRig rig="threePt" dir="t"/>
        </a:scene3d>
        <a:sp3d>
          <a:bevelB prst="relaxedInset"/>
        </a:sp3d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  <c:userShapes r:id="rId2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s-ES"/>
              <a:t>Ejecución Mensualizada</a:t>
            </a:r>
          </a:p>
          <a:p>
            <a:pPr>
              <a:defRPr/>
            </a:pPr>
            <a:r>
              <a:rPr lang="es-ES"/>
              <a:t>Ejercicio Fiscal 2019</a:t>
            </a:r>
          </a:p>
          <a:p>
            <a:pPr>
              <a:defRPr/>
            </a:pPr>
            <a:r>
              <a:rPr lang="es-ES"/>
              <a:t>(Montos en Qmill)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3.0555555555555555E-2"/>
          <c:y val="0.28564814814814815"/>
          <c:w val="0.95558333333333334"/>
          <c:h val="0.605485928842228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Hoja1!$A$3</c:f>
              <c:strCache>
                <c:ptCount val="1"/>
                <c:pt idx="0">
                  <c:v>Ejecución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200"/>
                </a:pPr>
                <a:endParaRPr lang="es-E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Hoja1!$B$2:$M$2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Hoja1!$B$3:$M$3</c:f>
              <c:numCache>
                <c:formatCode>#,##0.0</c:formatCode>
                <c:ptCount val="12"/>
                <c:pt idx="0">
                  <c:v>5494.6230283699997</c:v>
                </c:pt>
                <c:pt idx="1">
                  <c:v>5683.8840411800002</c:v>
                </c:pt>
                <c:pt idx="2">
                  <c:v>6172.7058057600007</c:v>
                </c:pt>
                <c:pt idx="3">
                  <c:v>7642.7413718799999</c:v>
                </c:pt>
                <c:pt idx="4">
                  <c:v>6039.3493563900001</c:v>
                </c:pt>
                <c:pt idx="5">
                  <c:v>6856.7258581800006</c:v>
                </c:pt>
                <c:pt idx="6">
                  <c:v>7287.6155951400006</c:v>
                </c:pt>
                <c:pt idx="7">
                  <c:v>6998.2846637399998</c:v>
                </c:pt>
                <c:pt idx="8">
                  <c:v>6727.1857269399998</c:v>
                </c:pt>
                <c:pt idx="9">
                  <c:v>7309.3654032700006</c:v>
                </c:pt>
                <c:pt idx="10">
                  <c:v>6863.4839381299998</c:v>
                </c:pt>
                <c:pt idx="11">
                  <c:v>9519.9085842700006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0C5-5246-850C-11D98D7A3D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1779584"/>
        <c:axId val="301789568"/>
      </c:barChart>
      <c:lineChart>
        <c:grouping val="standard"/>
        <c:varyColors val="0"/>
        <c:ser>
          <c:idx val="1"/>
          <c:order val="1"/>
          <c:tx>
            <c:strRef>
              <c:f>Hoja1!$A$4</c:f>
              <c:strCache>
                <c:ptCount val="1"/>
                <c:pt idx="0">
                  <c:v>Promedio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marker>
            <c:symbol val="none"/>
          </c:marker>
          <c:dLbls>
            <c:dLbl>
              <c:idx val="0"/>
              <c:layout/>
              <c:spPr/>
              <c:txPr>
                <a:bodyPr/>
                <a:lstStyle/>
                <a:p>
                  <a:pPr>
                    <a:defRPr sz="1200"/>
                  </a:pPr>
                  <a:endParaRPr lang="es-E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C36-9749-A0DB-8D8805AF19B6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Hoja1!$B$2:$M$2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Hoja1!$B$4:$M$4</c:f>
              <c:numCache>
                <c:formatCode>#,##0.0</c:formatCode>
                <c:ptCount val="12"/>
                <c:pt idx="0">
                  <c:v>6882.9894477708331</c:v>
                </c:pt>
                <c:pt idx="1">
                  <c:v>6882.9894477708331</c:v>
                </c:pt>
                <c:pt idx="2">
                  <c:v>6882.9894477708331</c:v>
                </c:pt>
                <c:pt idx="3">
                  <c:v>6882.9894477708331</c:v>
                </c:pt>
                <c:pt idx="4">
                  <c:v>6882.9894477708331</c:v>
                </c:pt>
                <c:pt idx="5">
                  <c:v>6882.9894477708331</c:v>
                </c:pt>
                <c:pt idx="6">
                  <c:v>6882.9894477708331</c:v>
                </c:pt>
                <c:pt idx="7">
                  <c:v>6882.9894477708331</c:v>
                </c:pt>
                <c:pt idx="8">
                  <c:v>6882.9894477708331</c:v>
                </c:pt>
                <c:pt idx="9">
                  <c:v>6882.9894477708331</c:v>
                </c:pt>
                <c:pt idx="10">
                  <c:v>6882.9894477708331</c:v>
                </c:pt>
                <c:pt idx="11">
                  <c:v>6882.9894477708331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B0C5-5246-850C-11D98D7A3D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1779584"/>
        <c:axId val="301789568"/>
      </c:lineChart>
      <c:catAx>
        <c:axId val="3017795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01789568"/>
        <c:crosses val="autoZero"/>
        <c:auto val="1"/>
        <c:lblAlgn val="ctr"/>
        <c:lblOffset val="100"/>
        <c:noMultiLvlLbl val="0"/>
      </c:catAx>
      <c:valAx>
        <c:axId val="301789568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3017795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1.1138888888888889E-2"/>
          <c:y val="0.18928623505395156"/>
          <c:w val="0.19441666666666665"/>
          <c:h val="0.15707567804024497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+mn-lt"/>
          <a:cs typeface="Times New Roman" pitchFamily="18" charset="0"/>
        </a:defRPr>
      </a:pPr>
      <a:endParaRPr lang="es-ES"/>
    </a:p>
  </c:txPr>
  <c:externalData r:id="rId2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1.564198945951608E-2"/>
          <c:y val="0.26229758946736226"/>
          <c:w val="0.96871602108096788"/>
          <c:h val="0.57224266995102702"/>
        </c:manualLayout>
      </c:layout>
      <c:barChart>
        <c:barDir val="col"/>
        <c:grouping val="clustered"/>
        <c:varyColors val="0"/>
        <c:ser>
          <c:idx val="1"/>
          <c:order val="0"/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91C-5049-B5F3-D844BEC534F1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91C-5049-B5F3-D844BEC534F1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91C-5049-B5F3-D844BEC534F1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91C-5049-B5F3-D844BEC534F1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91C-5049-B5F3-D844BEC534F1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C91C-5049-B5F3-D844BEC534F1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C91C-5049-B5F3-D844BEC534F1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C91C-5049-B5F3-D844BEC534F1}"/>
              </c:ext>
            </c:extLst>
          </c:dPt>
          <c:dPt>
            <c:idx val="8"/>
            <c:invertIfNegative val="0"/>
            <c:bubble3D val="0"/>
            <c:spPr>
              <a:solidFill>
                <a:schemeClr val="tx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C91C-5049-B5F3-D844BEC534F1}"/>
              </c:ext>
            </c:extLst>
          </c:dPt>
          <c:dPt>
            <c:idx val="9"/>
            <c:invertIfNegative val="0"/>
            <c:bubble3D val="0"/>
            <c:spPr>
              <a:solidFill>
                <a:schemeClr val="tx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C91C-5049-B5F3-D844BEC534F1}"/>
              </c:ext>
            </c:extLst>
          </c:dPt>
          <c:dPt>
            <c:idx val="10"/>
            <c:invertIfNegative val="0"/>
            <c:bubble3D val="0"/>
            <c:spPr>
              <a:solidFill>
                <a:schemeClr val="tx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C91C-5049-B5F3-D844BEC534F1}"/>
              </c:ext>
            </c:extLst>
          </c:dPt>
          <c:dPt>
            <c:idx val="11"/>
            <c:invertIfNegative val="0"/>
            <c:bubble3D val="0"/>
            <c:spPr>
              <a:solidFill>
                <a:schemeClr val="tx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C91C-5049-B5F3-D844BEC534F1}"/>
              </c:ext>
            </c:extLst>
          </c:dPt>
          <c:dLbls>
            <c:dLbl>
              <c:idx val="6"/>
              <c:layout>
                <c:manualLayout>
                  <c:x val="1.4219990417741891E-3"/>
                  <c:y val="7.79101750893155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91C-5049-B5F3-D844BEC534F1}"/>
                </c:ext>
              </c:extLst>
            </c:dLbl>
            <c:dLbl>
              <c:idx val="8"/>
              <c:layout>
                <c:manualLayout>
                  <c:x val="0"/>
                  <c:y val="1.03880233452420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91C-5049-B5F3-D844BEC534F1}"/>
                </c:ext>
              </c:extLst>
            </c:dLbl>
            <c:dLbl>
              <c:idx val="9"/>
              <c:layout>
                <c:manualLayout>
                  <c:x val="-1.0427872509337647E-16"/>
                  <c:y val="5.19401167262103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C91C-5049-B5F3-D844BEC534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'% Ejecución'!$B$11:$M$11</c:f>
              <c:numCache>
                <c:formatCode>General</c:formatCode>
                <c:ptCount val="12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</c:numCache>
            </c:numRef>
          </c:cat>
          <c:val>
            <c:numRef>
              <c:f>'% Ejecución'!$B$12:$M$12</c:f>
              <c:numCache>
                <c:formatCode>_-* #,##0.0_-;\-* #,##0.0_-;_-* "-"??_-;_-@_-</c:formatCode>
                <c:ptCount val="12"/>
                <c:pt idx="0">
                  <c:v>97.100400013479742</c:v>
                </c:pt>
                <c:pt idx="1">
                  <c:v>91.670054123712006</c:v>
                </c:pt>
                <c:pt idx="2">
                  <c:v>92.913056812002438</c:v>
                </c:pt>
                <c:pt idx="3">
                  <c:v>93.989184934042456</c:v>
                </c:pt>
                <c:pt idx="4">
                  <c:v>96.127386255161866</c:v>
                </c:pt>
                <c:pt idx="5">
                  <c:v>90.368701970863498</c:v>
                </c:pt>
                <c:pt idx="6">
                  <c:v>91.946188193789141</c:v>
                </c:pt>
                <c:pt idx="7">
                  <c:v>88.3828283304168</c:v>
                </c:pt>
                <c:pt idx="8">
                  <c:v>92.079526198855717</c:v>
                </c:pt>
                <c:pt idx="9">
                  <c:v>91.748557651568007</c:v>
                </c:pt>
                <c:pt idx="10">
                  <c:v>96.027032265823792</c:v>
                </c:pt>
                <c:pt idx="11">
                  <c:v>93.510888634981214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8-C91C-5049-B5F3-D844BEC534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1"/>
        <c:overlap val="77"/>
        <c:axId val="220907392"/>
        <c:axId val="220966272"/>
      </c:barChart>
      <c:lineChart>
        <c:grouping val="standard"/>
        <c:varyColors val="0"/>
        <c:ser>
          <c:idx val="0"/>
          <c:order val="1"/>
          <c:tx>
            <c:strRef>
              <c:f>'% Ejecución'!$A$13</c:f>
              <c:strCache>
                <c:ptCount val="1"/>
                <c:pt idx="0">
                  <c:v>Promedio</c:v>
                </c:pt>
              </c:strCache>
            </c:strRef>
          </c:tx>
          <c:spPr>
            <a:ln w="44450">
              <a:solidFill>
                <a:schemeClr val="accent5">
                  <a:lumMod val="75000"/>
                </a:schemeClr>
              </a:solidFill>
              <a:prstDash val="dash"/>
            </a:ln>
          </c:spPr>
          <c:marker>
            <c:symbol val="none"/>
          </c:marker>
          <c:val>
            <c:numRef>
              <c:f>'% Ejecución'!$B$13:$M$13</c:f>
              <c:numCache>
                <c:formatCode>_-* #,##0.0_-;\-* #,##0.0_-;_-* "-"??_-;_-@_-</c:formatCode>
                <c:ptCount val="12"/>
                <c:pt idx="0">
                  <c:v>92.988650448724727</c:v>
                </c:pt>
                <c:pt idx="1">
                  <c:v>92.988650448724727</c:v>
                </c:pt>
                <c:pt idx="2">
                  <c:v>92.988650448724727</c:v>
                </c:pt>
                <c:pt idx="3">
                  <c:v>92.988650448724727</c:v>
                </c:pt>
                <c:pt idx="4">
                  <c:v>92.988650448724727</c:v>
                </c:pt>
                <c:pt idx="5">
                  <c:v>92.988650448724727</c:v>
                </c:pt>
                <c:pt idx="6">
                  <c:v>92.988650448724727</c:v>
                </c:pt>
                <c:pt idx="7">
                  <c:v>92.988650448724727</c:v>
                </c:pt>
                <c:pt idx="8">
                  <c:v>92.988650448724727</c:v>
                </c:pt>
                <c:pt idx="9">
                  <c:v>92.988650448724727</c:v>
                </c:pt>
                <c:pt idx="10">
                  <c:v>92.988650448724727</c:v>
                </c:pt>
                <c:pt idx="11">
                  <c:v>92.988650448724727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9-C91C-5049-B5F3-D844BEC534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0907392"/>
        <c:axId val="220966272"/>
      </c:lineChart>
      <c:catAx>
        <c:axId val="2209073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ES"/>
          </a:p>
        </c:txPr>
        <c:crossAx val="220966272"/>
        <c:crosses val="autoZero"/>
        <c:auto val="1"/>
        <c:lblAlgn val="ctr"/>
        <c:lblOffset val="100"/>
        <c:noMultiLvlLbl val="0"/>
      </c:catAx>
      <c:valAx>
        <c:axId val="220966272"/>
        <c:scaling>
          <c:orientation val="minMax"/>
        </c:scaling>
        <c:delete val="1"/>
        <c:axPos val="l"/>
        <c:numFmt formatCode="_-* #,##0.0_-;\-* #,##0.0_-;_-* &quot;-&quot;??_-;_-@_-" sourceLinked="1"/>
        <c:majorTickMark val="out"/>
        <c:minorTickMark val="none"/>
        <c:tickLblPos val="nextTo"/>
        <c:crossAx val="220907392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</c:spPr>
  <c:externalData r:id="rId2">
    <c:autoUpdate val="0"/>
  </c:externalData>
  <c:userShapes r:id="rId3"/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INCREMENTO DE</a:t>
            </a:r>
            <a:r>
              <a:rPr lang="en-US" baseline="0"/>
              <a:t> </a:t>
            </a:r>
            <a:r>
              <a:rPr lang="en-US"/>
              <a:t>PUESTOS DE </a:t>
            </a:r>
          </a:p>
          <a:p>
            <a:pPr>
              <a:defRPr/>
            </a:pPr>
            <a:r>
              <a:rPr lang="en-US"/>
              <a:t>AGENTES DE LA POLICÍA NACIONAL CIVIL</a:t>
            </a:r>
          </a:p>
          <a:p>
            <a:pPr>
              <a:defRPr/>
            </a:pPr>
            <a:r>
              <a:rPr lang="en-US"/>
              <a:t>Período 2012-2018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pUESTOS!$A$10</c:f>
              <c:strCache>
                <c:ptCount val="1"/>
                <c:pt idx="0">
                  <c:v>PUESTOS DE AGENTES</c:v>
                </c:pt>
              </c:strCache>
            </c:strRef>
          </c:tx>
          <c:spPr>
            <a:ln>
              <a:prstDash val="sysDash"/>
            </a:ln>
          </c:spPr>
          <c:marker>
            <c:symbol val="x"/>
            <c:size val="5"/>
            <c:spPr>
              <a:solidFill>
                <a:schemeClr val="accent1">
                  <a:alpha val="90000"/>
                </a:schemeClr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pUESTOS!$B$9:$H$9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pUESTOS!$B$10:$H$10</c:f>
              <c:numCache>
                <c:formatCode>_(* #,##0_);_(* \(#,##0\);_(* "-"??_);_(@_)</c:formatCode>
                <c:ptCount val="7"/>
                <c:pt idx="0">
                  <c:v>1500</c:v>
                </c:pt>
                <c:pt idx="1">
                  <c:v>3000</c:v>
                </c:pt>
                <c:pt idx="2">
                  <c:v>3820</c:v>
                </c:pt>
                <c:pt idx="3">
                  <c:v>2450</c:v>
                </c:pt>
                <c:pt idx="4">
                  <c:v>1400</c:v>
                </c:pt>
                <c:pt idx="5">
                  <c:v>2700</c:v>
                </c:pt>
                <c:pt idx="6">
                  <c:v>3178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87F8-584A-B61C-C95CF1F705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0895232"/>
        <c:axId val="300905216"/>
      </c:lineChart>
      <c:catAx>
        <c:axId val="300895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s-ES"/>
          </a:p>
        </c:txPr>
        <c:crossAx val="300905216"/>
        <c:crosses val="autoZero"/>
        <c:auto val="1"/>
        <c:lblAlgn val="ctr"/>
        <c:lblOffset val="100"/>
        <c:noMultiLvlLbl val="0"/>
      </c:catAx>
      <c:valAx>
        <c:axId val="300905216"/>
        <c:scaling>
          <c:orientation val="minMax"/>
        </c:scaling>
        <c:delete val="1"/>
        <c:axPos val="l"/>
        <c:numFmt formatCode="_(* #,##0_);_(* \(#,##0\);_(* &quot;-&quot;??_);_(@_)" sourceLinked="1"/>
        <c:majorTickMark val="out"/>
        <c:minorTickMark val="none"/>
        <c:tickLblPos val="nextTo"/>
        <c:crossAx val="3008952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INCREMENTO SALARIAL  A AGENTES DE LA POLICÍA NACIONAL CIVIL</a:t>
            </a:r>
          </a:p>
          <a:p>
            <a:pPr>
              <a:defRPr/>
            </a:pPr>
            <a:r>
              <a:rPr lang="en-US"/>
              <a:t>Período 2008-2019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Salario!$A$10</c:f>
              <c:strCache>
                <c:ptCount val="1"/>
                <c:pt idx="0">
                  <c:v>INCREMENTO SALARIAL</c:v>
                </c:pt>
              </c:strCache>
            </c:strRef>
          </c:tx>
          <c:spPr>
            <a:ln w="31750">
              <a:prstDash val="dash"/>
            </a:ln>
          </c:spPr>
          <c:marker>
            <c:symbol val="circle"/>
            <c:size val="10"/>
            <c:spPr>
              <a:noFill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Salario!$B$9:$E$9</c:f>
              <c:numCache>
                <c:formatCode>General</c:formatCode>
                <c:ptCount val="4"/>
                <c:pt idx="0">
                  <c:v>2008</c:v>
                </c:pt>
                <c:pt idx="1">
                  <c:v>2010</c:v>
                </c:pt>
                <c:pt idx="2">
                  <c:v>2016</c:v>
                </c:pt>
                <c:pt idx="3">
                  <c:v>2019</c:v>
                </c:pt>
              </c:numCache>
            </c:numRef>
          </c:cat>
          <c:val>
            <c:numRef>
              <c:f>Salario!$B$10:$E$10</c:f>
              <c:numCache>
                <c:formatCode>_(* #,##0_);_(* \(#,##0\);_(* "-"??_);_(@_)</c:formatCode>
                <c:ptCount val="4"/>
                <c:pt idx="0">
                  <c:v>400</c:v>
                </c:pt>
                <c:pt idx="1">
                  <c:v>1100</c:v>
                </c:pt>
                <c:pt idx="2">
                  <c:v>1800</c:v>
                </c:pt>
                <c:pt idx="3">
                  <c:v>1000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E0EB-6F4B-911B-AFE7D6967B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1415808"/>
        <c:axId val="301588864"/>
      </c:lineChart>
      <c:catAx>
        <c:axId val="3014158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s-ES"/>
          </a:p>
        </c:txPr>
        <c:crossAx val="301588864"/>
        <c:crosses val="autoZero"/>
        <c:auto val="1"/>
        <c:lblAlgn val="ctr"/>
        <c:lblOffset val="100"/>
        <c:noMultiLvlLbl val="0"/>
      </c:catAx>
      <c:valAx>
        <c:axId val="301588864"/>
        <c:scaling>
          <c:orientation val="minMax"/>
        </c:scaling>
        <c:delete val="1"/>
        <c:axPos val="l"/>
        <c:numFmt formatCode="_(* #,##0_);_(* \(#,##0\);_(* &quot;-&quot;??_);_(@_)" sourceLinked="1"/>
        <c:majorTickMark val="out"/>
        <c:minorTickMark val="none"/>
        <c:tickLblPos val="nextTo"/>
        <c:crossAx val="30141580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CONSTRUCCIÓN DE ESTACIONES-SUBESTACIONES-COMISARÍAS </a:t>
            </a:r>
          </a:p>
          <a:p>
            <a:pPr>
              <a:defRPr/>
            </a:pPr>
            <a:r>
              <a:rPr lang="en-US"/>
              <a:t> DE LA POLICÍA NACIONAL CIVIL</a:t>
            </a:r>
          </a:p>
          <a:p>
            <a:pPr>
              <a:defRPr/>
            </a:pPr>
            <a:r>
              <a:rPr lang="en-US"/>
              <a:t>Período 2017-2019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'[Gráfico en Microsoft PowerPoint.xlsx]Construcción'!$A$10</c:f>
              <c:strCache>
                <c:ptCount val="1"/>
                <c:pt idx="0">
                  <c:v>ESTACIONES-COMISARIAS-SUB ESTACIONES</c:v>
                </c:pt>
              </c:strCache>
            </c:strRef>
          </c:tx>
          <c:spPr>
            <a:ln w="31750">
              <a:prstDash val="dash"/>
            </a:ln>
          </c:spPr>
          <c:marker>
            <c:symbol val="circle"/>
            <c:size val="10"/>
            <c:spPr>
              <a:noFill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'[Gráfico en Microsoft PowerPoint.xlsx]Construcción'!$B$9:$G$9</c:f>
              <c:numCache>
                <c:formatCode>General</c:formatCode>
                <c:ptCount val="6"/>
                <c:pt idx="0">
                  <c:v>2008</c:v>
                </c:pt>
                <c:pt idx="1">
                  <c:v>2014</c:v>
                </c:pt>
                <c:pt idx="2">
                  <c:v>2015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'[Gráfico en Microsoft PowerPoint.xlsx]Construcción'!$B$10:$G$10</c:f>
              <c:numCache>
                <c:formatCode>General</c:formatCode>
                <c:ptCount val="6"/>
                <c:pt idx="0">
                  <c:v>0</c:v>
                </c:pt>
                <c:pt idx="1">
                  <c:v>4</c:v>
                </c:pt>
                <c:pt idx="2">
                  <c:v>2</c:v>
                </c:pt>
                <c:pt idx="3" formatCode="_(* #,##0_);_(* \(#,##0\);_(* &quot;-&quot;??_);_(@_)">
                  <c:v>5</c:v>
                </c:pt>
                <c:pt idx="4" formatCode="_(* #,##0_);_(* \(#,##0\);_(* &quot;-&quot;??_);_(@_)">
                  <c:v>4</c:v>
                </c:pt>
                <c:pt idx="5" formatCode="_(* #,##0_);_(* \(#,##0\);_(* &quot;-&quot;??_);_(@_)">
                  <c:v>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628A-6A4A-90DA-8AA3923F54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9555968"/>
        <c:axId val="139557504"/>
      </c:lineChart>
      <c:catAx>
        <c:axId val="139555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s-ES"/>
          </a:p>
        </c:txPr>
        <c:crossAx val="139557504"/>
        <c:crosses val="autoZero"/>
        <c:auto val="1"/>
        <c:lblAlgn val="ctr"/>
        <c:lblOffset val="100"/>
        <c:noMultiLvlLbl val="0"/>
      </c:catAx>
      <c:valAx>
        <c:axId val="1395575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95559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8438320209973727E-4"/>
          <c:y val="3.68509212730318E-2"/>
          <c:w val="0.99962335958005244"/>
          <c:h val="0.66471171333574508"/>
        </c:manualLayout>
      </c:layout>
      <c:lineChart>
        <c:grouping val="standard"/>
        <c:varyColors val="0"/>
        <c:ser>
          <c:idx val="0"/>
          <c:order val="0"/>
          <c:tx>
            <c:strRef>
              <c:f>'Grafica eje DH'!$B$19</c:f>
              <c:strCache>
                <c:ptCount val="1"/>
                <c:pt idx="0">
                  <c:v>Mineduc</c:v>
                </c:pt>
              </c:strCache>
            </c:strRef>
          </c:tx>
          <c:spPr>
            <a:ln w="28575" cap="rnd" cmpd="sng" algn="ctr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 cap="flat" cmpd="sng" algn="ctr">
                <a:solidFill>
                  <a:schemeClr val="accent1"/>
                </a:solidFill>
                <a:prstDash val="solid"/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MX"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'Grafica eje DH'!$C$18:$S$18</c:f>
              <c:strCache>
                <c:ptCount val="1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Apertura 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</c:strCache>
            </c:strRef>
          </c:cat>
          <c:val>
            <c:numRef>
              <c:f>'Grafica eje DH'!$C$19:$S$19</c:f>
              <c:numCache>
                <c:formatCode>#,##0.0</c:formatCode>
                <c:ptCount val="17"/>
                <c:pt idx="0">
                  <c:v>5792.5711885800001</c:v>
                </c:pt>
                <c:pt idx="1">
                  <c:v>8043.6705535800002</c:v>
                </c:pt>
                <c:pt idx="2">
                  <c:v>9162.5557547600001</c:v>
                </c:pt>
                <c:pt idx="3">
                  <c:v>9959.0368191800007</c:v>
                </c:pt>
                <c:pt idx="4">
                  <c:v>9593.2882039199994</c:v>
                </c:pt>
                <c:pt idx="5">
                  <c:v>10217.069839760001</c:v>
                </c:pt>
                <c:pt idx="6">
                  <c:v>11302.08368432</c:v>
                </c:pt>
                <c:pt idx="7">
                  <c:v>12084.37460123</c:v>
                </c:pt>
                <c:pt idx="8">
                  <c:v>12148.74849204</c:v>
                </c:pt>
                <c:pt idx="9">
                  <c:v>12818.905874599999</c:v>
                </c:pt>
                <c:pt idx="10">
                  <c:v>13990.269968500001</c:v>
                </c:pt>
                <c:pt idx="11" formatCode="_(* #,##0.0_);_(* \(#,##0.0\);_(* &quot;-&quot;??_);_(@_)">
                  <c:v>15814.82320011</c:v>
                </c:pt>
                <c:pt idx="12" formatCode="_(* #,##0.0_);_(* \(#,##0.0\);_(* &quot;-&quot;??_);_(@_)">
                  <c:v>16530.586425000001</c:v>
                </c:pt>
                <c:pt idx="13" formatCode="_(* #,##0.0_);_(* \(#,##0.0\);_(* &quot;-&quot;??_);_(@_)">
                  <c:v>18108.751056000001</c:v>
                </c:pt>
                <c:pt idx="14" formatCode="_(* #,##0.0_);_(* \(#,##0.0\);_(* &quot;-&quot;??_);_(@_)">
                  <c:v>19065.322307999999</c:v>
                </c:pt>
                <c:pt idx="15" formatCode="_(* #,##0.0_);_(* \(#,##0.0\);_(* &quot;-&quot;??_);_(@_)">
                  <c:v>20122.160222999999</c:v>
                </c:pt>
                <c:pt idx="16" formatCode="_(* #,##0.0_);_(* \(#,##0.0\);_(* &quot;-&quot;??_);_(@_)">
                  <c:v>22186.494526999999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8EA-F44B-A212-07703E8BE749}"/>
            </c:ext>
          </c:extLst>
        </c:ser>
        <c:ser>
          <c:idx val="1"/>
          <c:order val="1"/>
          <c:tx>
            <c:strRef>
              <c:f>'Grafica eje DH'!$B$20</c:f>
              <c:strCache>
                <c:ptCount val="1"/>
                <c:pt idx="0">
                  <c:v>MSPAS</c:v>
                </c:pt>
              </c:strCache>
            </c:strRef>
          </c:tx>
          <c:spPr>
            <a:ln w="28575" cap="rnd" cmpd="sng" algn="ctr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 cap="flat" cmpd="sng" algn="ctr">
                <a:solidFill>
                  <a:schemeClr val="accent2"/>
                </a:solidFill>
                <a:prstDash val="solid"/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MX"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'Grafica eje DH'!$C$18:$S$18</c:f>
              <c:strCache>
                <c:ptCount val="1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Apertura 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</c:strCache>
            </c:strRef>
          </c:cat>
          <c:val>
            <c:numRef>
              <c:f>'Grafica eje DH'!$C$20:$S$20</c:f>
              <c:numCache>
                <c:formatCode>#,##0.0</c:formatCode>
                <c:ptCount val="17"/>
                <c:pt idx="0">
                  <c:v>2684.5415347600001</c:v>
                </c:pt>
                <c:pt idx="1">
                  <c:v>3235.6266287399999</c:v>
                </c:pt>
                <c:pt idx="2">
                  <c:v>3586.57699697</c:v>
                </c:pt>
                <c:pt idx="3">
                  <c:v>3976.92256696</c:v>
                </c:pt>
                <c:pt idx="4">
                  <c:v>4227.50495056</c:v>
                </c:pt>
                <c:pt idx="5">
                  <c:v>4935.4998459799999</c:v>
                </c:pt>
                <c:pt idx="6">
                  <c:v>5065.6223525699997</c:v>
                </c:pt>
                <c:pt idx="7">
                  <c:v>5511.7223786000004</c:v>
                </c:pt>
                <c:pt idx="8">
                  <c:v>5930.77435616</c:v>
                </c:pt>
                <c:pt idx="9">
                  <c:v>5940.1570031299998</c:v>
                </c:pt>
                <c:pt idx="10">
                  <c:v>6428.5806336799997</c:v>
                </c:pt>
                <c:pt idx="11" formatCode="_(* #,##0.0_);_(* \(#,##0.0\);_(* &quot;-&quot;??_);_(@_)">
                  <c:v>7895.6035987599998</c:v>
                </c:pt>
                <c:pt idx="12" formatCode="_(* #,##0.0_);_(* \(#,##0.0\);_(* &quot;-&quot;??_);_(@_)">
                  <c:v>8197.1569999999992</c:v>
                </c:pt>
                <c:pt idx="13" formatCode="_(* #,##0.0_);_(* \(#,##0.0\);_(* &quot;-&quot;??_);_(@_)">
                  <c:v>8463.6749099999997</c:v>
                </c:pt>
                <c:pt idx="14" formatCode="_(* #,##0.0_);_(* \(#,##0.0\);_(* &quot;-&quot;??_);_(@_)">
                  <c:v>9939.7699560000001</c:v>
                </c:pt>
                <c:pt idx="15" formatCode="_(* #,##0.0_);_(* \(#,##0.0\);_(* &quot;-&quot;??_);_(@_)">
                  <c:v>10961.039000000001</c:v>
                </c:pt>
                <c:pt idx="16" formatCode="_(* #,##0.0_);_(* \(#,##0.0\);_(* &quot;-&quot;??_);_(@_)">
                  <c:v>12421.367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08EA-F44B-A212-07703E8BE749}"/>
            </c:ext>
          </c:extLst>
        </c:ser>
        <c:ser>
          <c:idx val="2"/>
          <c:order val="2"/>
          <c:tx>
            <c:strRef>
              <c:f>'Grafica eje DH'!$B$21</c:f>
              <c:strCache>
                <c:ptCount val="1"/>
                <c:pt idx="0">
                  <c:v>Maga y Mides</c:v>
                </c:pt>
              </c:strCache>
            </c:strRef>
          </c:tx>
          <c:spPr>
            <a:ln w="28575" cap="rnd" cmpd="sng" algn="ctr">
              <a:solidFill>
                <a:schemeClr val="accent3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 cap="flat" cmpd="sng" algn="ctr">
                <a:solidFill>
                  <a:schemeClr val="accent3"/>
                </a:solidFill>
                <a:prstDash val="solid"/>
                <a:round/>
              </a:ln>
              <a:effectLst/>
            </c:spPr>
          </c:marker>
          <c:dLbls>
            <c:dLbl>
              <c:idx val="4"/>
              <c:layout>
                <c:manualLayout>
                  <c:x val="-3.540597993818078E-2"/>
                  <c:y val="-3.38442870520581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8EA-F44B-A212-07703E8BE7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MX" sz="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'Grafica eje DH'!$C$18:$S$18</c:f>
              <c:strCache>
                <c:ptCount val="1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Apertura 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</c:strCache>
            </c:strRef>
          </c:cat>
          <c:val>
            <c:numRef>
              <c:f>'Grafica eje DH'!$C$21:$S$21</c:f>
              <c:numCache>
                <c:formatCode>#,##0.0</c:formatCode>
                <c:ptCount val="17"/>
                <c:pt idx="0">
                  <c:v>1149.83175009</c:v>
                </c:pt>
                <c:pt idx="1">
                  <c:v>543.64741096</c:v>
                </c:pt>
                <c:pt idx="2">
                  <c:v>806.33131301000003</c:v>
                </c:pt>
                <c:pt idx="3">
                  <c:v>786.17124342</c:v>
                </c:pt>
                <c:pt idx="4">
                  <c:v>2516.29587597</c:v>
                </c:pt>
                <c:pt idx="5">
                  <c:v>2221.9499720000003</c:v>
                </c:pt>
                <c:pt idx="6">
                  <c:v>3312.2101295399998</c:v>
                </c:pt>
                <c:pt idx="7">
                  <c:v>1580.5831093900001</c:v>
                </c:pt>
                <c:pt idx="8">
                  <c:v>1880.45485691</c:v>
                </c:pt>
                <c:pt idx="9">
                  <c:v>2016.1603617800001</c:v>
                </c:pt>
                <c:pt idx="10">
                  <c:v>2271.4802790200001</c:v>
                </c:pt>
                <c:pt idx="11">
                  <c:v>2274.3628232999999</c:v>
                </c:pt>
                <c:pt idx="12">
                  <c:v>2524.4740000000002</c:v>
                </c:pt>
                <c:pt idx="13">
                  <c:v>3036.6040000000003</c:v>
                </c:pt>
                <c:pt idx="14">
                  <c:v>3502.9059999999999</c:v>
                </c:pt>
                <c:pt idx="15">
                  <c:v>3862.8969999999999</c:v>
                </c:pt>
                <c:pt idx="16">
                  <c:v>4274.7300000000005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08EA-F44B-A212-07703E8BE749}"/>
            </c:ext>
          </c:extLst>
        </c:ser>
        <c:ser>
          <c:idx val="3"/>
          <c:order val="3"/>
          <c:tx>
            <c:strRef>
              <c:f>'Grafica eje DH'!$B$22</c:f>
              <c:strCache>
                <c:ptCount val="1"/>
                <c:pt idx="0">
                  <c:v>Codedes</c:v>
                </c:pt>
              </c:strCache>
            </c:strRef>
          </c:tx>
          <c:spPr>
            <a:ln w="28575" cap="rnd" cmpd="sng" algn="ctr">
              <a:solidFill>
                <a:schemeClr val="accent4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 cap="flat" cmpd="sng" algn="ctr">
                <a:solidFill>
                  <a:schemeClr val="accent4"/>
                </a:solidFill>
                <a:prstDash val="solid"/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MX" sz="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'Grafica eje DH'!$C$18:$S$18</c:f>
              <c:strCache>
                <c:ptCount val="1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Apertura 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</c:strCache>
            </c:strRef>
          </c:cat>
          <c:val>
            <c:numRef>
              <c:f>'Grafica eje DH'!$C$22:$S$22</c:f>
              <c:numCache>
                <c:formatCode>#,##0.0</c:formatCode>
                <c:ptCount val="17"/>
                <c:pt idx="0">
                  <c:v>1286.9347986499999</c:v>
                </c:pt>
                <c:pt idx="1">
                  <c:v>1563.6549662</c:v>
                </c:pt>
                <c:pt idx="2">
                  <c:v>1835.9828903299999</c:v>
                </c:pt>
                <c:pt idx="3">
                  <c:v>1917.1054658</c:v>
                </c:pt>
                <c:pt idx="4">
                  <c:v>1934.0595868</c:v>
                </c:pt>
                <c:pt idx="5">
                  <c:v>1542.6140619400001</c:v>
                </c:pt>
                <c:pt idx="6">
                  <c:v>1794.87382295</c:v>
                </c:pt>
                <c:pt idx="7">
                  <c:v>632.55779573999996</c:v>
                </c:pt>
                <c:pt idx="8">
                  <c:v>1699.33304385</c:v>
                </c:pt>
                <c:pt idx="9">
                  <c:v>1834.774087</c:v>
                </c:pt>
                <c:pt idx="10">
                  <c:v>2011.7760410400001</c:v>
                </c:pt>
                <c:pt idx="11">
                  <c:v>1834.0856673000001</c:v>
                </c:pt>
                <c:pt idx="12">
                  <c:v>2637.0569999999998</c:v>
                </c:pt>
                <c:pt idx="13">
                  <c:v>2936.3829999999998</c:v>
                </c:pt>
                <c:pt idx="14">
                  <c:v>3195.2020000000002</c:v>
                </c:pt>
                <c:pt idx="15">
                  <c:v>3470.085</c:v>
                </c:pt>
                <c:pt idx="16">
                  <c:v>3774.3380000000002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08EA-F44B-A212-07703E8BE7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2273280"/>
        <c:axId val="302274816"/>
      </c:lineChart>
      <c:catAx>
        <c:axId val="302273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MX"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02274816"/>
        <c:crosses val="autoZero"/>
        <c:auto val="1"/>
        <c:lblAlgn val="ctr"/>
        <c:lblOffset val="100"/>
        <c:noMultiLvlLbl val="0"/>
      </c:catAx>
      <c:valAx>
        <c:axId val="302274816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302273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0739525614853683E-2"/>
          <c:y val="0.82956409343304505"/>
          <c:w val="0.81128718285214352"/>
          <c:h val="5.65330589957662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MX"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 lang="es-MX"/>
      </a:pPr>
      <a:endParaRPr lang="es-ES"/>
    </a:p>
  </c:txPr>
  <c:externalData r:id="rId2">
    <c:autoUpdate val="0"/>
  </c:externalData>
  <c:userShapes r:id="rId3"/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95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1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'[grafica de dias efectivos de clases uv.xlsx]Hoja1'!$C$4:$C$11</c:f>
              <c:numCache>
                <c:formatCode>General</c:formatCode>
                <c:ptCount val="8"/>
                <c:pt idx="0">
                  <c:v>2008</c:v>
                </c:pt>
                <c:pt idx="1">
                  <c:v>2011</c:v>
                </c:pt>
                <c:pt idx="2">
                  <c:v>2012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</c:numCache>
            </c:numRef>
          </c:xVal>
          <c:yVal>
            <c:numRef>
              <c:f>'[grafica de dias efectivos de clases uv.xlsx]Hoja1'!$D$4:$D$11</c:f>
              <c:numCache>
                <c:formatCode>General</c:formatCode>
                <c:ptCount val="8"/>
                <c:pt idx="0">
                  <c:v>127</c:v>
                </c:pt>
                <c:pt idx="1">
                  <c:v>150</c:v>
                </c:pt>
                <c:pt idx="2">
                  <c:v>172</c:v>
                </c:pt>
                <c:pt idx="3">
                  <c:v>163</c:v>
                </c:pt>
                <c:pt idx="4">
                  <c:v>177</c:v>
                </c:pt>
                <c:pt idx="5">
                  <c:v>183</c:v>
                </c:pt>
                <c:pt idx="6">
                  <c:v>188</c:v>
                </c:pt>
                <c:pt idx="7">
                  <c:v>193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8060-E84B-A6DE-B061C527315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139608064"/>
        <c:axId val="139610752"/>
      </c:scatterChart>
      <c:valAx>
        <c:axId val="139608064"/>
        <c:scaling>
          <c:orientation val="minMax"/>
          <c:max val="2019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39610752"/>
        <c:crosses val="autoZero"/>
        <c:crossBetween val="midCat"/>
        <c:minorUnit val="1"/>
      </c:valAx>
      <c:valAx>
        <c:axId val="1396107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3960806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b="1" dirty="0"/>
              <a:t>IVA </a:t>
            </a:r>
            <a:r>
              <a:rPr lang="en-US" b="1" dirty="0" err="1"/>
              <a:t>facturado</a:t>
            </a:r>
            <a:r>
              <a:rPr lang="en-US" b="1" dirty="0"/>
              <a:t> </a:t>
            </a:r>
          </a:p>
          <a:p>
            <a:pPr>
              <a:defRPr sz="22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b="1" dirty="0" err="1"/>
              <a:t>Valores</a:t>
            </a:r>
            <a:r>
              <a:rPr lang="en-US" b="1" baseline="0" dirty="0"/>
              <a:t> </a:t>
            </a:r>
            <a:r>
              <a:rPr lang="en-US" b="1" dirty="0" err="1"/>
              <a:t>acumulados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</a:t>
            </a:r>
            <a:r>
              <a:rPr lang="en-US" b="1" dirty="0" err="1"/>
              <a:t>millones</a:t>
            </a:r>
            <a:r>
              <a:rPr lang="en-US" b="1" dirty="0"/>
              <a:t> de </a:t>
            </a:r>
            <a:r>
              <a:rPr lang="en-US" b="1" dirty="0" err="1"/>
              <a:t>Quetzales</a:t>
            </a:r>
            <a:endParaRPr lang="en-US" b="1" dirty="0"/>
          </a:p>
        </c:rich>
      </c:tx>
      <c:layout>
        <c:manualLayout>
          <c:xMode val="edge"/>
          <c:yMode val="edge"/>
          <c:x val="0.15940618481756544"/>
          <c:y val="6.8223919714521034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datos!$D$292</c:f>
              <c:strCache>
                <c:ptCount val="1"/>
                <c:pt idx="0">
                  <c:v>IVA facturado acumulado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0"/>
              <c:layout>
                <c:manualLayout>
                  <c:x val="-1.2858511695613715E-2"/>
                  <c:y val="8.18687036574252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694-4A4B-9C4A-9538FE5A93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datos!$A$293:$A$306</c:f>
              <c:strCache>
                <c:ptCount val="14"/>
                <c:pt idx="0">
                  <c:v>Nov 18</c:v>
                </c:pt>
                <c:pt idx="1">
                  <c:v>Dic 18</c:v>
                </c:pt>
                <c:pt idx="2">
                  <c:v>Ene 19</c:v>
                </c:pt>
                <c:pt idx="3">
                  <c:v>Feb 19</c:v>
                </c:pt>
                <c:pt idx="4">
                  <c:v>Mar 19</c:v>
                </c:pt>
                <c:pt idx="5">
                  <c:v>Abr 19</c:v>
                </c:pt>
                <c:pt idx="6">
                  <c:v>May 19</c:v>
                </c:pt>
                <c:pt idx="7">
                  <c:v>Jun 19</c:v>
                </c:pt>
                <c:pt idx="8">
                  <c:v>Jul 19</c:v>
                </c:pt>
                <c:pt idx="9">
                  <c:v>Ago 19</c:v>
                </c:pt>
                <c:pt idx="10">
                  <c:v>Sep 19</c:v>
                </c:pt>
                <c:pt idx="11">
                  <c:v>Oct 19</c:v>
                </c:pt>
                <c:pt idx="12">
                  <c:v>Nov 19</c:v>
                </c:pt>
                <c:pt idx="13">
                  <c:v>Dic 19</c:v>
                </c:pt>
              </c:strCache>
            </c:strRef>
          </c:cat>
          <c:val>
            <c:numRef>
              <c:f>datos!$D$293:$D$306</c:f>
              <c:numCache>
                <c:formatCode>#,##0.00</c:formatCode>
                <c:ptCount val="14"/>
                <c:pt idx="0">
                  <c:v>2.14E-4</c:v>
                </c:pt>
                <c:pt idx="1">
                  <c:v>1.214718</c:v>
                </c:pt>
                <c:pt idx="2">
                  <c:v>24.447230000000001</c:v>
                </c:pt>
                <c:pt idx="3">
                  <c:v>49.758150999999998</c:v>
                </c:pt>
                <c:pt idx="4">
                  <c:v>390.00103000000001</c:v>
                </c:pt>
                <c:pt idx="5">
                  <c:v>855.22813299999996</c:v>
                </c:pt>
                <c:pt idx="6">
                  <c:v>1598.9054169999999</c:v>
                </c:pt>
                <c:pt idx="7">
                  <c:v>2503.7017190000001</c:v>
                </c:pt>
                <c:pt idx="8">
                  <c:v>3793.936612</c:v>
                </c:pt>
                <c:pt idx="9">
                  <c:v>5206.9264970000004</c:v>
                </c:pt>
                <c:pt idx="10">
                  <c:v>7012.3693309999999</c:v>
                </c:pt>
                <c:pt idx="11">
                  <c:v>7295.3477130000001</c:v>
                </c:pt>
                <c:pt idx="12">
                  <c:v>11194.730008</c:v>
                </c:pt>
                <c:pt idx="13">
                  <c:v>19425.751299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195-4306-8015-D10BD55038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138286976"/>
        <c:axId val="138288512"/>
      </c:barChart>
      <c:catAx>
        <c:axId val="138286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38288512"/>
        <c:crosses val="autoZero"/>
        <c:auto val="1"/>
        <c:lblAlgn val="ctr"/>
        <c:lblOffset val="100"/>
        <c:noMultiLvlLbl val="0"/>
      </c:catAx>
      <c:valAx>
        <c:axId val="138288512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138286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Vacunas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txPr>
              <a:bodyPr anchor="ctr" anchorCtr="0"/>
              <a:lstStyle/>
              <a:p>
                <a:pPr>
                  <a:defRPr sz="1400" b="1"/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vacunas!$B$7:$F$7</c:f>
              <c:numCache>
                <c:formatCode>#,##0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vacunas!$B$8:$F$8</c:f>
              <c:numCache>
                <c:formatCode>#,##0.0</c:formatCode>
                <c:ptCount val="5"/>
                <c:pt idx="0">
                  <c:v>297.16787187</c:v>
                </c:pt>
                <c:pt idx="1">
                  <c:v>253.54558271000002</c:v>
                </c:pt>
                <c:pt idx="2">
                  <c:v>216.66972881999999</c:v>
                </c:pt>
                <c:pt idx="3">
                  <c:v>278.35425362000001</c:v>
                </c:pt>
                <c:pt idx="4">
                  <c:v>286.70478564999996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17D-814A-B993-319B49A5F1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303571712"/>
        <c:axId val="303573248"/>
      </c:barChart>
      <c:catAx>
        <c:axId val="303571712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crossAx val="303573248"/>
        <c:crosses val="autoZero"/>
        <c:auto val="1"/>
        <c:lblAlgn val="ctr"/>
        <c:lblOffset val="100"/>
        <c:noMultiLvlLbl val="0"/>
      </c:catAx>
      <c:valAx>
        <c:axId val="303573248"/>
        <c:scaling>
          <c:orientation val="minMax"/>
          <c:max val="300"/>
        </c:scaling>
        <c:delete val="1"/>
        <c:axPos val="l"/>
        <c:numFmt formatCode="#,##0.0" sourceLinked="1"/>
        <c:majorTickMark val="none"/>
        <c:minorTickMark val="none"/>
        <c:tickLblPos val="nextTo"/>
        <c:crossAx val="30357171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GT" sz="1600"/>
              <a:t>Productos</a:t>
            </a:r>
            <a:r>
              <a:rPr lang="es-GT" sz="1600" baseline="0"/>
              <a:t> medicinales y farmacéuticos</a:t>
            </a:r>
            <a:endParaRPr lang="es-GT" sz="160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'[Datos renglón 266 salud.xlsx]Hoja3'!$B$11:$M$11</c:f>
              <c:numCache>
                <c:formatCode>General</c:formatCode>
                <c:ptCount val="12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</c:numCache>
            </c:numRef>
          </c:cat>
          <c:val>
            <c:numRef>
              <c:f>'[Datos renglón 266 salud.xlsx]Hoja3'!$B$12:$M$12</c:f>
              <c:numCache>
                <c:formatCode>0.0</c:formatCode>
                <c:ptCount val="12"/>
                <c:pt idx="0">
                  <c:v>251.78071875999996</c:v>
                </c:pt>
                <c:pt idx="1">
                  <c:v>344.31497387999991</c:v>
                </c:pt>
                <c:pt idx="2">
                  <c:v>411.49534484999975</c:v>
                </c:pt>
                <c:pt idx="3">
                  <c:v>496.61859834999979</c:v>
                </c:pt>
                <c:pt idx="4">
                  <c:v>531.13771867999992</c:v>
                </c:pt>
                <c:pt idx="5">
                  <c:v>476.93614136999986</c:v>
                </c:pt>
                <c:pt idx="6">
                  <c:v>512.12305316000004</c:v>
                </c:pt>
                <c:pt idx="7">
                  <c:v>690.83812838999961</c:v>
                </c:pt>
                <c:pt idx="8">
                  <c:v>879.03836038999987</c:v>
                </c:pt>
                <c:pt idx="9">
                  <c:v>761.63405158</c:v>
                </c:pt>
                <c:pt idx="10">
                  <c:v>799.8707835099998</c:v>
                </c:pt>
                <c:pt idx="11">
                  <c:v>817.48820836000004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9E5-764B-A8AA-AB39B10FCF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40"/>
        <c:axId val="140075776"/>
        <c:axId val="140077312"/>
      </c:barChart>
      <c:catAx>
        <c:axId val="140075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40077312"/>
        <c:crosses val="autoZero"/>
        <c:auto val="1"/>
        <c:lblAlgn val="ctr"/>
        <c:lblOffset val="100"/>
        <c:noMultiLvlLbl val="0"/>
      </c:catAx>
      <c:valAx>
        <c:axId val="140077312"/>
        <c:scaling>
          <c:orientation val="minMax"/>
          <c:max val="900"/>
        </c:scaling>
        <c:delete val="1"/>
        <c:axPos val="l"/>
        <c:numFmt formatCode="0.0" sourceLinked="1"/>
        <c:majorTickMark val="none"/>
        <c:minorTickMark val="none"/>
        <c:tickLblPos val="nextTo"/>
        <c:crossAx val="1400757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GT"/>
              <a:t>Presupuesto MSPAS 2016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'incremento presupuesto 2016'!$B$11:$C$11</c:f>
              <c:strCache>
                <c:ptCount val="2"/>
                <c:pt idx="0">
                  <c:v>Asignado</c:v>
                </c:pt>
                <c:pt idx="1">
                  <c:v>Vigente</c:v>
                </c:pt>
              </c:strCache>
            </c:strRef>
          </c:cat>
          <c:val>
            <c:numRef>
              <c:f>'incremento presupuesto 2016'!$B$12:$C$12</c:f>
              <c:numCache>
                <c:formatCode>#,##0.0</c:formatCode>
                <c:ptCount val="2"/>
                <c:pt idx="0">
                  <c:v>5531.6914850000003</c:v>
                </c:pt>
                <c:pt idx="1">
                  <c:v>6388.7907059999998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0EA-C246-A092-7DB4C3C820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140113024"/>
        <c:axId val="140114560"/>
      </c:barChart>
      <c:catAx>
        <c:axId val="1401130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40114560"/>
        <c:crosses val="autoZero"/>
        <c:auto val="1"/>
        <c:lblAlgn val="ctr"/>
        <c:lblOffset val="100"/>
        <c:noMultiLvlLbl val="0"/>
      </c:catAx>
      <c:valAx>
        <c:axId val="140114560"/>
        <c:scaling>
          <c:orientation val="minMax"/>
          <c:max val="6400"/>
          <c:min val="0"/>
        </c:scaling>
        <c:delete val="1"/>
        <c:axPos val="l"/>
        <c:numFmt formatCode="#,##0.0" sourceLinked="1"/>
        <c:majorTickMark val="out"/>
        <c:minorTickMark val="none"/>
        <c:tickLblPos val="nextTo"/>
        <c:crossAx val="1401130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s-ES" sz="1600" dirty="0"/>
              <a:t>Eje de Seguridad y Justicia</a:t>
            </a:r>
          </a:p>
          <a:p>
            <a:pPr>
              <a:defRPr/>
            </a:pPr>
            <a:r>
              <a:rPr lang="es-ES" sz="1600" dirty="0"/>
              <a:t>Montos en millones de Quetzales</a:t>
            </a:r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6.5146579804560263E-3"/>
          <c:y val="0.15903697521680757"/>
          <c:w val="0.98719861157420474"/>
          <c:h val="0.72809052094294668"/>
        </c:manualLayout>
      </c:layout>
      <c:lineChart>
        <c:grouping val="standard"/>
        <c:varyColors val="0"/>
        <c:ser>
          <c:idx val="0"/>
          <c:order val="0"/>
          <c:tx>
            <c:strRef>
              <c:f>SJ!$B$3</c:f>
              <c:strCache>
                <c:ptCount val="1"/>
                <c:pt idx="0">
                  <c:v>MINGOB</c:v>
                </c:pt>
              </c:strCache>
            </c:strRef>
          </c:tx>
          <c:marker>
            <c:symbol val="circle"/>
            <c:size val="7"/>
          </c:marker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SJ!$C$2:$S$2</c:f>
              <c:numCache>
                <c:formatCode>General</c:formatCode>
                <c:ptCount val="1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</c:numCache>
            </c:numRef>
          </c:cat>
          <c:val>
            <c:numRef>
              <c:f>SJ!$C$3:$S$3</c:f>
              <c:numCache>
                <c:formatCode>#,##0.0</c:formatCode>
                <c:ptCount val="17"/>
                <c:pt idx="0">
                  <c:v>2323.58819859</c:v>
                </c:pt>
                <c:pt idx="1">
                  <c:v>2476.2286439899999</c:v>
                </c:pt>
                <c:pt idx="2">
                  <c:v>2629.5948153000004</c:v>
                </c:pt>
                <c:pt idx="3">
                  <c:v>2967.6096554999999</c:v>
                </c:pt>
                <c:pt idx="4">
                  <c:v>3081.5046661799997</c:v>
                </c:pt>
                <c:pt idx="5">
                  <c:v>3640.00948887</c:v>
                </c:pt>
                <c:pt idx="6">
                  <c:v>4067.9356193499998</c:v>
                </c:pt>
                <c:pt idx="7">
                  <c:v>3912.8030850800001</c:v>
                </c:pt>
                <c:pt idx="8">
                  <c:v>4160.5748307599997</c:v>
                </c:pt>
                <c:pt idx="9">
                  <c:v>4463.8158293000006</c:v>
                </c:pt>
                <c:pt idx="10">
                  <c:v>4854.82478042</c:v>
                </c:pt>
                <c:pt idx="11">
                  <c:v>4661.8373312700005</c:v>
                </c:pt>
                <c:pt idx="12">
                  <c:v>5344.8091000000004</c:v>
                </c:pt>
                <c:pt idx="13" formatCode="_-* #,##0.0_-;\-* #,##0.0_-;_-* &quot;-&quot;??_-;_-@_-">
                  <c:v>5909.3105999999998</c:v>
                </c:pt>
                <c:pt idx="14" formatCode="_-* #,##0.0_-;\-* #,##0.0_-;_-* &quot;-&quot;??_-;_-@_-">
                  <c:v>6452.1804000000002</c:v>
                </c:pt>
                <c:pt idx="15" formatCode="_-* #,##0.0_-;\-* #,##0.0_-;_-* &quot;-&quot;??_-;_-@_-">
                  <c:v>7150.2969000000003</c:v>
                </c:pt>
                <c:pt idx="16" formatCode="_-* #,##0.0_-;\-* #,##0.0_-;_-* &quot;-&quot;??_-;_-@_-">
                  <c:v>7839.0360000000001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A6C2-1B49-A0ED-B0635A2BA798}"/>
            </c:ext>
          </c:extLst>
        </c:ser>
        <c:ser>
          <c:idx val="1"/>
          <c:order val="1"/>
          <c:tx>
            <c:strRef>
              <c:f>SJ!$B$4</c:f>
              <c:strCache>
                <c:ptCount val="1"/>
                <c:pt idx="0">
                  <c:v>OJ</c:v>
                </c:pt>
              </c:strCache>
            </c:strRef>
          </c:tx>
          <c:marker>
            <c:symbol val="circle"/>
            <c:size val="7"/>
          </c:marker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SJ!$C$2:$S$2</c:f>
              <c:numCache>
                <c:formatCode>General</c:formatCode>
                <c:ptCount val="1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</c:numCache>
            </c:numRef>
          </c:cat>
          <c:val>
            <c:numRef>
              <c:f>SJ!$C$4:$S$4</c:f>
              <c:numCache>
                <c:formatCode>0.0</c:formatCode>
                <c:ptCount val="17"/>
                <c:pt idx="0">
                  <c:v>1042</c:v>
                </c:pt>
                <c:pt idx="1">
                  <c:v>981.38697405999994</c:v>
                </c:pt>
                <c:pt idx="2">
                  <c:v>918.8200753399999</c:v>
                </c:pt>
                <c:pt idx="3">
                  <c:v>1216.880535</c:v>
                </c:pt>
                <c:pt idx="4">
                  <c:v>1318.387248</c:v>
                </c:pt>
                <c:pt idx="5">
                  <c:v>1445.8089102199999</c:v>
                </c:pt>
                <c:pt idx="6">
                  <c:v>1440.9326589000002</c:v>
                </c:pt>
                <c:pt idx="7" formatCode="#,##0.0">
                  <c:v>1663.5197246</c:v>
                </c:pt>
                <c:pt idx="8" formatCode="#,##0.0">
                  <c:v>1920.1500799999999</c:v>
                </c:pt>
                <c:pt idx="9" formatCode="#,##0.0">
                  <c:v>2068.8686935000001</c:v>
                </c:pt>
                <c:pt idx="10" formatCode="#,##0.0">
                  <c:v>2112.8343709999999</c:v>
                </c:pt>
                <c:pt idx="11" formatCode="#,##0.0">
                  <c:v>2013.107</c:v>
                </c:pt>
                <c:pt idx="12" formatCode="#,##0.0">
                  <c:v>2013.107</c:v>
                </c:pt>
                <c:pt idx="13" formatCode="_-* #,##0.0_-;\-* #,##0.0_-;_-* &quot;-&quot;??_-;_-@_-">
                  <c:v>2558.991</c:v>
                </c:pt>
                <c:pt idx="14" formatCode="_-* #,##0.0_-;\-* #,##0.0_-;_-* &quot;-&quot;??_-;_-@_-">
                  <c:v>2743.2739999999999</c:v>
                </c:pt>
                <c:pt idx="15" formatCode="_-* #,##0.0_-;\-* #,##0.0_-;_-* &quot;-&quot;??_-;_-@_-">
                  <c:v>2903.2669999999998</c:v>
                </c:pt>
                <c:pt idx="16" formatCode="_-* #,##0.0_-;\-* #,##0.0_-;_-* &quot;-&quot;??_-;_-@_-">
                  <c:v>3052.5349999999999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A6C2-1B49-A0ED-B0635A2BA798}"/>
            </c:ext>
          </c:extLst>
        </c:ser>
        <c:ser>
          <c:idx val="2"/>
          <c:order val="2"/>
          <c:tx>
            <c:strRef>
              <c:f>SJ!$B$5</c:f>
              <c:strCache>
                <c:ptCount val="1"/>
                <c:pt idx="0">
                  <c:v>MP</c:v>
                </c:pt>
              </c:strCache>
            </c:strRef>
          </c:tx>
          <c:marker>
            <c:symbol val="circle"/>
            <c:size val="7"/>
          </c:marker>
          <c:dLbls>
            <c:spPr>
              <a:noFill/>
              <a:ln>
                <a:noFill/>
              </a:ln>
              <a:effectLst/>
            </c:sp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SJ!$C$2:$S$2</c:f>
              <c:numCache>
                <c:formatCode>General</c:formatCode>
                <c:ptCount val="1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</c:numCache>
            </c:numRef>
          </c:cat>
          <c:val>
            <c:numRef>
              <c:f>SJ!$C$5:$S$5</c:f>
              <c:numCache>
                <c:formatCode>0.0</c:formatCode>
                <c:ptCount val="17"/>
                <c:pt idx="0">
                  <c:v>684.39927732000001</c:v>
                </c:pt>
                <c:pt idx="1">
                  <c:v>622.02499899999998</c:v>
                </c:pt>
                <c:pt idx="2">
                  <c:v>711.5</c:v>
                </c:pt>
                <c:pt idx="3">
                  <c:v>690.5</c:v>
                </c:pt>
                <c:pt idx="4">
                  <c:v>899.87036499999999</c:v>
                </c:pt>
                <c:pt idx="5">
                  <c:v>903.01584738000008</c:v>
                </c:pt>
                <c:pt idx="6">
                  <c:v>884.98</c:v>
                </c:pt>
                <c:pt idx="7" formatCode="#,##0.0">
                  <c:v>987.70933000000002</c:v>
                </c:pt>
                <c:pt idx="8" formatCode="#,##0.0">
                  <c:v>1561.27791344</c:v>
                </c:pt>
                <c:pt idx="9" formatCode="#,##0.0">
                  <c:v>1789.1470872</c:v>
                </c:pt>
                <c:pt idx="10" formatCode="#,##0.0">
                  <c:v>1846.3440399599999</c:v>
                </c:pt>
                <c:pt idx="11" formatCode="#,##0.0">
                  <c:v>1691.549</c:v>
                </c:pt>
                <c:pt idx="12" formatCode="#,##0.0">
                  <c:v>1799.1189999999999</c:v>
                </c:pt>
                <c:pt idx="13" formatCode="_-* #,##0.0_-;\-* #,##0.0_-;_-* &quot;-&quot;??_-;_-@_-">
                  <c:v>2166.1419999999998</c:v>
                </c:pt>
                <c:pt idx="14" formatCode="_-* #,##0.0_-;\-* #,##0.0_-;_-* &quot;-&quot;??_-;_-@_-">
                  <c:v>2247.7260000000001</c:v>
                </c:pt>
                <c:pt idx="15" formatCode="_-* #,##0.0_-;\-* #,##0.0_-;_-* &quot;-&quot;??_-;_-@_-">
                  <c:v>2268.3670000000002</c:v>
                </c:pt>
                <c:pt idx="16" formatCode="_-* #,##0.0_-;\-* #,##0.0_-;_-* &quot;-&quot;??_-;_-@_-">
                  <c:v>2427.1329999999998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A6C2-1B49-A0ED-B0635A2BA7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4026752"/>
        <c:axId val="304028288"/>
      </c:lineChart>
      <c:catAx>
        <c:axId val="3040267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04028288"/>
        <c:crosses val="autoZero"/>
        <c:auto val="1"/>
        <c:lblAlgn val="ctr"/>
        <c:lblOffset val="100"/>
        <c:noMultiLvlLbl val="0"/>
      </c:catAx>
      <c:valAx>
        <c:axId val="30402828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3040267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25764499430446275"/>
          <c:y val="0.95296731664724343"/>
          <c:w val="0.48619986833893319"/>
          <c:h val="4.6939777689079185E-2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+mj-lt"/>
          <a:cs typeface="Arial" pitchFamily="34" charset="0"/>
        </a:defRPr>
      </a:pPr>
      <a:endParaRPr lang="es-ES"/>
    </a:p>
  </c:txPr>
  <c:externalData r:id="rId2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>
              <a:defRPr/>
            </a:pPr>
            <a:r>
              <a:rPr lang="es-ES" sz="1600" dirty="0"/>
              <a:t>Eje de Seguridad y Justicia</a:t>
            </a:r>
            <a:endParaRPr lang="es-GT" sz="1600" dirty="0"/>
          </a:p>
          <a:p>
            <a:pPr algn="ctr">
              <a:defRPr/>
            </a:pPr>
            <a:r>
              <a:rPr lang="es-ES" sz="1600" dirty="0"/>
              <a:t>Montos en millones de Quetzales</a:t>
            </a:r>
            <a:endParaRPr lang="es-GT" sz="1600" dirty="0"/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1.591948827456852E-2"/>
          <c:y val="3.7190766550522648E-2"/>
          <c:w val="0.98236834638520021"/>
          <c:h val="0.85139324428958574"/>
        </c:manualLayout>
      </c:layout>
      <c:lineChart>
        <c:grouping val="standard"/>
        <c:varyColors val="0"/>
        <c:ser>
          <c:idx val="0"/>
          <c:order val="0"/>
          <c:tx>
            <c:strRef>
              <c:f>SJ!$B$9</c:f>
              <c:strCache>
                <c:ptCount val="1"/>
                <c:pt idx="0">
                  <c:v>IDPP</c:v>
                </c:pt>
              </c:strCache>
            </c:strRef>
          </c:tx>
          <c:marker>
            <c:symbol val="circle"/>
            <c:size val="7"/>
          </c:marker>
          <c:dLbls>
            <c:dLbl>
              <c:idx val="9"/>
              <c:layout>
                <c:manualLayout>
                  <c:x val="-3.3966049382716051E-2"/>
                  <c:y val="8.62855233870721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8BB-8648-945A-BEF4BACF8292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SJ!$C$8:$S$8</c:f>
              <c:numCache>
                <c:formatCode>General</c:formatCode>
                <c:ptCount val="1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</c:numCache>
            </c:numRef>
          </c:cat>
          <c:val>
            <c:numRef>
              <c:f>SJ!$C$9:$S$9</c:f>
              <c:numCache>
                <c:formatCode>0.0</c:formatCode>
                <c:ptCount val="17"/>
                <c:pt idx="0">
                  <c:v>103.39839000000001</c:v>
                </c:pt>
                <c:pt idx="1">
                  <c:v>118.63714284000001</c:v>
                </c:pt>
                <c:pt idx="2">
                  <c:v>123.381412</c:v>
                </c:pt>
                <c:pt idx="3">
                  <c:v>107.4</c:v>
                </c:pt>
                <c:pt idx="4">
                  <c:v>127.6</c:v>
                </c:pt>
                <c:pt idx="5">
                  <c:v>126.19533919</c:v>
                </c:pt>
                <c:pt idx="6">
                  <c:v>136.15744599999999</c:v>
                </c:pt>
                <c:pt idx="7" formatCode="#,##0.0">
                  <c:v>120.61275000000001</c:v>
                </c:pt>
                <c:pt idx="8" formatCode="#,##0.0">
                  <c:v>156.88668724999999</c:v>
                </c:pt>
                <c:pt idx="9" formatCode="#,##0.0">
                  <c:v>205.02769821000001</c:v>
                </c:pt>
                <c:pt idx="10" formatCode="#,##0.0">
                  <c:v>201.09378724999999</c:v>
                </c:pt>
                <c:pt idx="11" formatCode="#,##0.0">
                  <c:v>213.381013</c:v>
                </c:pt>
                <c:pt idx="12" formatCode="#,##0.0">
                  <c:v>243.054</c:v>
                </c:pt>
                <c:pt idx="13" formatCode="#,##0.0">
                  <c:v>251.42699999999999</c:v>
                </c:pt>
                <c:pt idx="14" formatCode="#,##0.0">
                  <c:v>271.08600000000001</c:v>
                </c:pt>
                <c:pt idx="15" formatCode="#,##0.0">
                  <c:v>307.72800000000001</c:v>
                </c:pt>
                <c:pt idx="16">
                  <c:v>315.05500000000001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78BB-8648-945A-BEF4BACF8292}"/>
            </c:ext>
          </c:extLst>
        </c:ser>
        <c:ser>
          <c:idx val="1"/>
          <c:order val="1"/>
          <c:tx>
            <c:strRef>
              <c:f>SJ!$B$10</c:f>
              <c:strCache>
                <c:ptCount val="1"/>
                <c:pt idx="0">
                  <c:v>INACIF</c:v>
                </c:pt>
              </c:strCache>
            </c:strRef>
          </c:tx>
          <c:marker>
            <c:symbol val="circle"/>
            <c:size val="7"/>
          </c:marker>
          <c:dLbls>
            <c:dLbl>
              <c:idx val="0"/>
              <c:layout>
                <c:manualLayout>
                  <c:x val="-2.9680127339809653E-2"/>
                  <c:y val="-2.99615272938443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8BB-8648-945A-BEF4BACF8292}"/>
                </c:ext>
              </c:extLst>
            </c:dLbl>
            <c:dLbl>
              <c:idx val="1"/>
              <c:layout>
                <c:manualLayout>
                  <c:x val="-2.0736481563715478E-2"/>
                  <c:y val="-9.44940476190476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8BB-8648-945A-BEF4BACF8292}"/>
                </c:ext>
              </c:extLst>
            </c:dLbl>
            <c:dLbl>
              <c:idx val="2"/>
              <c:layout>
                <c:manualLayout>
                  <c:x val="-3.3497618353261399E-2"/>
                  <c:y val="-4.74093684392399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8BB-8648-945A-BEF4BACF8292}"/>
                </c:ext>
              </c:extLst>
            </c:dLbl>
            <c:dLbl>
              <c:idx val="7"/>
              <c:layout>
                <c:manualLayout>
                  <c:x val="-3.3966049382715996E-2"/>
                  <c:y val="-3.998597425254564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8BB-8648-945A-BEF4BACF8292}"/>
                </c:ext>
              </c:extLst>
            </c:dLbl>
            <c:dLbl>
              <c:idx val="8"/>
              <c:layout>
                <c:manualLayout>
                  <c:x val="-5.4027777777777834E-2"/>
                  <c:y val="-2.87618411290240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8BB-8648-945A-BEF4BACF8292}"/>
                </c:ext>
              </c:extLst>
            </c:dLbl>
            <c:dLbl>
              <c:idx val="9"/>
              <c:layout>
                <c:manualLayout>
                  <c:x val="-4.473100551729383E-2"/>
                  <c:y val="-7.91291618273326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8BB-8648-945A-BEF4BACF8292}"/>
                </c:ext>
              </c:extLst>
            </c:dLbl>
            <c:dLbl>
              <c:idx val="13"/>
              <c:layout>
                <c:manualLayout>
                  <c:x val="-2.9399041329703831E-2"/>
                  <c:y val="-7.60561846689895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8BB-8648-945A-BEF4BACF8292}"/>
                </c:ext>
              </c:extLst>
            </c:dLbl>
            <c:dLbl>
              <c:idx val="14"/>
              <c:layout>
                <c:manualLayout>
                  <c:x val="-3.1616481967531834E-2"/>
                  <c:y val="-0.1006400407250436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8BB-8648-945A-BEF4BACF82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s-E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SJ!$C$8:$S$8</c:f>
              <c:numCache>
                <c:formatCode>General</c:formatCode>
                <c:ptCount val="1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</c:numCache>
            </c:numRef>
          </c:cat>
          <c:val>
            <c:numRef>
              <c:f>SJ!$C$10:$S$10</c:f>
              <c:numCache>
                <c:formatCode>0.0</c:formatCode>
                <c:ptCount val="17"/>
                <c:pt idx="0">
                  <c:v>275</c:v>
                </c:pt>
                <c:pt idx="1">
                  <c:v>95.350461999999993</c:v>
                </c:pt>
                <c:pt idx="2">
                  <c:v>126.731956</c:v>
                </c:pt>
                <c:pt idx="3">
                  <c:v>123.884</c:v>
                </c:pt>
                <c:pt idx="4">
                  <c:v>190</c:v>
                </c:pt>
                <c:pt idx="5">
                  <c:v>142</c:v>
                </c:pt>
                <c:pt idx="6">
                  <c:v>137.835207</c:v>
                </c:pt>
                <c:pt idx="7" formatCode="#,##0.0">
                  <c:v>134</c:v>
                </c:pt>
                <c:pt idx="8" formatCode="#,##0.0">
                  <c:v>157.75</c:v>
                </c:pt>
                <c:pt idx="9" formatCode="#,##0.0">
                  <c:v>187</c:v>
                </c:pt>
                <c:pt idx="10" formatCode="#,##0.0">
                  <c:v>212</c:v>
                </c:pt>
                <c:pt idx="11" formatCode="#,##0.0;\-#,##0.0">
                  <c:v>249.21867700000001</c:v>
                </c:pt>
                <c:pt idx="12" formatCode="#,##0.0">
                  <c:v>265.36900000000003</c:v>
                </c:pt>
                <c:pt idx="13" formatCode="#,##0.0">
                  <c:v>283.387</c:v>
                </c:pt>
                <c:pt idx="14" formatCode="#,##0.0">
                  <c:v>289.97699999999998</c:v>
                </c:pt>
                <c:pt idx="15" formatCode="#,##0.0">
                  <c:v>308.16000000000003</c:v>
                </c:pt>
                <c:pt idx="16">
                  <c:v>310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A-78BB-8648-945A-BEF4BACF82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4110976"/>
        <c:axId val="304116864"/>
      </c:lineChart>
      <c:catAx>
        <c:axId val="3041109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04116864"/>
        <c:crosses val="autoZero"/>
        <c:auto val="1"/>
        <c:lblAlgn val="ctr"/>
        <c:lblOffset val="100"/>
        <c:noMultiLvlLbl val="0"/>
      </c:catAx>
      <c:valAx>
        <c:axId val="304116864"/>
        <c:scaling>
          <c:orientation val="minMax"/>
          <c:max val="400"/>
          <c:min val="75"/>
        </c:scaling>
        <c:delete val="1"/>
        <c:axPos val="l"/>
        <c:numFmt formatCode="0.0" sourceLinked="1"/>
        <c:majorTickMark val="out"/>
        <c:minorTickMark val="none"/>
        <c:tickLblPos val="nextTo"/>
        <c:crossAx val="3041109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8794901259788896"/>
          <c:y val="0.95147285133565618"/>
          <c:w val="0.42557669390534558"/>
          <c:h val="4.6604239256678281E-2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+mj-lt"/>
          <a:cs typeface="Arial" pitchFamily="34" charset="0"/>
        </a:defRPr>
      </a:pPr>
      <a:endParaRPr lang="es-E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s-GT" sz="1600" b="1" dirty="0">
                <a:solidFill>
                  <a:schemeClr val="tx1"/>
                </a:solidFill>
              </a:rPr>
              <a:t>Crecimiento Interanual de la Recaudación Tributaria Total</a:t>
            </a:r>
          </a:p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s-GT" sz="1600" b="1" dirty="0">
                <a:solidFill>
                  <a:schemeClr val="tx1"/>
                </a:solidFill>
              </a:rPr>
              <a:t>2015 - 2019*</a:t>
            </a:r>
          </a:p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s-MX" sz="1200" b="1" dirty="0" smtClean="0">
                <a:solidFill>
                  <a:schemeClr val="tx1"/>
                </a:solidFill>
              </a:rPr>
              <a:t>Millones de quetzales y Porcentajes</a:t>
            </a:r>
            <a:endParaRPr lang="es-GT" sz="1200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4274959026014361"/>
          <c:y val="2.8078193489415623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5.3449004291402626E-2"/>
          <c:y val="0.36405121493515036"/>
          <c:w val="0.93207779433798421"/>
          <c:h val="0.479656535859456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Var abs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Hoja1!$B$2:$B$6</c:f>
              <c:numCache>
                <c:formatCode>General</c:formatCode>
                <c:ptCount val="5"/>
                <c:pt idx="0">
                  <c:v>633.82432701998187</c:v>
                </c:pt>
                <c:pt idx="1">
                  <c:v>4378.7233944400068</c:v>
                </c:pt>
                <c:pt idx="2">
                  <c:v>2574.617231040007</c:v>
                </c:pt>
                <c:pt idx="3">
                  <c:v>2151.5183444499999</c:v>
                </c:pt>
                <c:pt idx="4">
                  <c:v>3756.130679030015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C69-4A7A-9D98-6CF61CEB56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7"/>
        <c:overlap val="-27"/>
        <c:axId val="143500032"/>
        <c:axId val="143501568"/>
      </c:barChart>
      <c:lineChart>
        <c:grouping val="standar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Var Rel</c:v>
                </c:pt>
              </c:strCache>
            </c:strRef>
          </c:tx>
          <c:spPr>
            <a:ln w="6350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circle"/>
            <c:size val="11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dLbls>
            <c:dLbl>
              <c:idx val="4"/>
              <c:layout>
                <c:manualLayout>
                  <c:x val="-4.0041045332589807E-2"/>
                  <c:y val="-7.19579832411351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7C4D-4494-8E6B-BAD045FE696B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Hoja1!$C$2:$C$6</c:f>
              <c:numCache>
                <c:formatCode>General</c:formatCode>
                <c:ptCount val="5"/>
                <c:pt idx="0">
                  <c:v>1.2909658553930115E-2</c:v>
                </c:pt>
                <c:pt idx="1">
                  <c:v>8.8048639750623714E-2</c:v>
                </c:pt>
                <c:pt idx="2">
                  <c:v>4.7581650280832388E-2</c:v>
                </c:pt>
                <c:pt idx="3">
                  <c:v>3.7956311303071422E-2</c:v>
                </c:pt>
                <c:pt idx="4">
                  <c:v>6.3841130058791995E-2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BEB-4944-B8AA-C9D7804C87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3504896"/>
        <c:axId val="143503360"/>
      </c:lineChart>
      <c:catAx>
        <c:axId val="143500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143501568"/>
        <c:crosses val="autoZero"/>
        <c:auto val="1"/>
        <c:lblAlgn val="ctr"/>
        <c:lblOffset val="100"/>
        <c:noMultiLvlLbl val="0"/>
      </c:catAx>
      <c:valAx>
        <c:axId val="143501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143500032"/>
        <c:crosses val="autoZero"/>
        <c:crossBetween val="between"/>
      </c:valAx>
      <c:valAx>
        <c:axId val="143503360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143504896"/>
        <c:crosses val="max"/>
        <c:crossBetween val="between"/>
      </c:valAx>
      <c:catAx>
        <c:axId val="1435048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350336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513104340218336E-2"/>
          <c:y val="4.6214787079426001E-2"/>
          <c:w val="0.89277353012032912"/>
          <c:h val="0.81472367332274265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ISR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c:spPr>
          <c:marker>
            <c:symbol val="circle"/>
            <c:size val="6"/>
            <c:spPr>
              <a:solidFill>
                <a:schemeClr val="lt1"/>
              </a:solidFill>
              <a:ln w="15875">
                <a:solidFill>
                  <a:schemeClr val="accent1"/>
                </a:solidFill>
                <a:round/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c:spPr>
          </c:marker>
          <c:dLbls>
            <c:dLbl>
              <c:idx val="1"/>
              <c:layout>
                <c:manualLayout>
                  <c:x val="-4.3603412465014799E-2"/>
                  <c:y val="4.87576318256760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0F0-49FD-B03C-14CB0AFB8B91}"/>
                </c:ext>
              </c:extLst>
            </c:dLbl>
            <c:dLbl>
              <c:idx val="4"/>
              <c:layout>
                <c:manualLayout>
                  <c:x val="-3.7539075453747746E-2"/>
                  <c:y val="6.38108931088065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20F0-49FD-B03C-14CB0AFB8B91}"/>
                </c:ext>
              </c:extLst>
            </c:dLbl>
            <c:dLbl>
              <c:idx val="7"/>
              <c:layout>
                <c:manualLayout>
                  <c:x val="-3.7539075453747746E-2"/>
                  <c:y val="5.77895885955543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20F0-49FD-B03C-14CB0AFB8B91}"/>
                </c:ext>
              </c:extLst>
            </c:dLbl>
            <c:dLbl>
              <c:idx val="9"/>
              <c:layout>
                <c:manualLayout>
                  <c:x val="-2.7963806488589284E-2"/>
                  <c:y val="-7.76897629526202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20F0-49FD-B03C-14CB0AFB8B91}"/>
                </c:ext>
              </c:extLst>
            </c:dLbl>
            <c:dLbl>
              <c:idx val="10"/>
              <c:layout>
                <c:manualLayout>
                  <c:x val="-3.4347319132028258E-2"/>
                  <c:y val="5.77895885955544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20F0-49FD-B03C-14CB0AFB8B91}"/>
                </c:ext>
              </c:extLst>
            </c:dLbl>
            <c:dLbl>
              <c:idx val="11"/>
              <c:layout>
                <c:manualLayout>
                  <c:x val="-2.6948476131129027E-2"/>
                  <c:y val="-5.66151971562374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0F0-49FD-B03C-14CB0AFB8B91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Hoja1!$A$2:$A$13</c:f>
              <c:strCache>
                <c:ptCount val="12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2019*</c:v>
                </c:pt>
              </c:strCache>
            </c:strRef>
          </c:cat>
          <c:val>
            <c:numRef>
              <c:f>Hoja1!$B$2:$B$13</c:f>
              <c:numCache>
                <c:formatCode>#,##0.0</c:formatCode>
                <c:ptCount val="12"/>
                <c:pt idx="0">
                  <c:v>5.7533994399999996E-2</c:v>
                </c:pt>
                <c:pt idx="1">
                  <c:v>-4.6357969659999998E-2</c:v>
                </c:pt>
                <c:pt idx="2">
                  <c:v>9.3054516330000003E-2</c:v>
                </c:pt>
                <c:pt idx="3">
                  <c:v>0.15875428389999999</c:v>
                </c:pt>
                <c:pt idx="4">
                  <c:v>6.2733650840000002E-2</c:v>
                </c:pt>
                <c:pt idx="5">
                  <c:v>8.2104948669999997E-2</c:v>
                </c:pt>
                <c:pt idx="6">
                  <c:v>5.9594872350000001E-2</c:v>
                </c:pt>
                <c:pt idx="7">
                  <c:v>1.2909658550000001E-2</c:v>
                </c:pt>
                <c:pt idx="8">
                  <c:v>8.8048639750000005E-2</c:v>
                </c:pt>
                <c:pt idx="9">
                  <c:v>4.7581650279999999E-2</c:v>
                </c:pt>
                <c:pt idx="10">
                  <c:v>3.7956311299999997E-2</c:v>
                </c:pt>
                <c:pt idx="11">
                  <c:v>6.3841130060000001E-2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20F0-49FD-B03C-14CB0AFB8B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3708672"/>
        <c:axId val="243710208"/>
      </c:lineChart>
      <c:catAx>
        <c:axId val="2437086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43710208"/>
        <c:crosses val="autoZero"/>
        <c:auto val="1"/>
        <c:lblAlgn val="ctr"/>
        <c:lblOffset val="100"/>
        <c:noMultiLvlLbl val="0"/>
      </c:catAx>
      <c:valAx>
        <c:axId val="243710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43708672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 b="1">
          <a:latin typeface="+mn-lt"/>
          <a:cs typeface="Times New Roman" panose="02020603050405020304" pitchFamily="18" charset="0"/>
        </a:defRPr>
      </a:pPr>
      <a:endParaRPr lang="es-E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513104340218336E-2"/>
          <c:y val="4.6214787079426001E-2"/>
          <c:w val="0.89277353012032912"/>
          <c:h val="0.81472367332274265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ISR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lt1"/>
              </a:solidFill>
              <a:ln w="15875">
                <a:solidFill>
                  <a:schemeClr val="accent1"/>
                </a:solidFill>
                <a:round/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c:spPr>
          </c:marker>
          <c:cat>
            <c:strRef>
              <c:f>Hoja1!$A$2:$A$13</c:f>
              <c:strCache>
                <c:ptCount val="12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2019*</c:v>
                </c:pt>
              </c:strCache>
            </c:strRef>
          </c:cat>
          <c:val>
            <c:numRef>
              <c:f>Hoja1!$B$2:$B$13</c:f>
              <c:numCache>
                <c:formatCode>#,##0.0</c:formatCode>
                <c:ptCount val="12"/>
                <c:pt idx="0">
                  <c:v>7351.9691749800004</c:v>
                </c:pt>
                <c:pt idx="1">
                  <c:v>7198.8251164399999</c:v>
                </c:pt>
                <c:pt idx="2">
                  <c:v>7743.5009116500005</c:v>
                </c:pt>
                <c:pt idx="3">
                  <c:v>10063.289405230002</c:v>
                </c:pt>
                <c:pt idx="4">
                  <c:v>10595.32610531</c:v>
                </c:pt>
                <c:pt idx="5">
                  <c:v>12775.351058100001</c:v>
                </c:pt>
                <c:pt idx="6">
                  <c:v>14206.926690390001</c:v>
                </c:pt>
                <c:pt idx="7">
                  <c:v>13627.265979559999</c:v>
                </c:pt>
                <c:pt idx="8">
                  <c:v>16499.128261189999</c:v>
                </c:pt>
                <c:pt idx="9">
                  <c:v>16306.92358626</c:v>
                </c:pt>
                <c:pt idx="10">
                  <c:v>16236.294956989999</c:v>
                </c:pt>
                <c:pt idx="11">
                  <c:v>17098.365664739998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9697-4B38-B4CF-E38B03535D8D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IVA doméstico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15875">
                <a:solidFill>
                  <a:schemeClr val="accent2"/>
                </a:solidFill>
                <a:round/>
              </a:ln>
              <a:effectLst/>
            </c:spPr>
          </c:marker>
          <c:cat>
            <c:strRef>
              <c:f>Hoja1!$A$2:$A$13</c:f>
              <c:strCache>
                <c:ptCount val="12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2019*</c:v>
                </c:pt>
              </c:strCache>
            </c:strRef>
          </c:cat>
          <c:val>
            <c:numRef>
              <c:f>Hoja1!$C$2:$C$13</c:f>
              <c:numCache>
                <c:formatCode>#,##0.0</c:formatCode>
                <c:ptCount val="12"/>
                <c:pt idx="0">
                  <c:v>5830.8558953399988</c:v>
                </c:pt>
                <c:pt idx="1">
                  <c:v>6074.5961578600009</c:v>
                </c:pt>
                <c:pt idx="2">
                  <c:v>6653.20743115</c:v>
                </c:pt>
                <c:pt idx="3">
                  <c:v>7595.407872939998</c:v>
                </c:pt>
                <c:pt idx="4">
                  <c:v>8345.6855239699998</c:v>
                </c:pt>
                <c:pt idx="5">
                  <c:v>9266.4091629199993</c:v>
                </c:pt>
                <c:pt idx="6">
                  <c:v>10094.636941149998</c:v>
                </c:pt>
                <c:pt idx="7">
                  <c:v>10692.03394082</c:v>
                </c:pt>
                <c:pt idx="8">
                  <c:v>11908.78955919</c:v>
                </c:pt>
                <c:pt idx="9">
                  <c:v>12970.710297559999</c:v>
                </c:pt>
                <c:pt idx="10">
                  <c:v>13263.440882950001</c:v>
                </c:pt>
                <c:pt idx="11">
                  <c:v>14611.130514980001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CAAC-4502-86BF-B93261A0A951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IVA importaciones</c:v>
                </c:pt>
              </c:strCache>
            </c:strRef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15875">
                <a:solidFill>
                  <a:schemeClr val="accent3"/>
                </a:solidFill>
                <a:round/>
              </a:ln>
              <a:effectLst/>
            </c:spPr>
          </c:marker>
          <c:cat>
            <c:strRef>
              <c:f>Hoja1!$A$2:$A$13</c:f>
              <c:strCache>
                <c:ptCount val="12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2019*</c:v>
                </c:pt>
              </c:strCache>
            </c:strRef>
          </c:cat>
          <c:val>
            <c:numRef>
              <c:f>Hoja1!$D$2:$D$13</c:f>
              <c:numCache>
                <c:formatCode>#,##0.0</c:formatCode>
                <c:ptCount val="12"/>
                <c:pt idx="0">
                  <c:v>10324.377863939999</c:v>
                </c:pt>
                <c:pt idx="1">
                  <c:v>8940.8910285600014</c:v>
                </c:pt>
                <c:pt idx="2">
                  <c:v>10327.221824509999</c:v>
                </c:pt>
                <c:pt idx="3">
                  <c:v>11876.8126283</c:v>
                </c:pt>
                <c:pt idx="4">
                  <c:v>12567.261081260001</c:v>
                </c:pt>
                <c:pt idx="5">
                  <c:v>12607.473071479999</c:v>
                </c:pt>
                <c:pt idx="6">
                  <c:v>13058.278163299998</c:v>
                </c:pt>
                <c:pt idx="7">
                  <c:v>12579.30991321</c:v>
                </c:pt>
                <c:pt idx="8">
                  <c:v>12306.458432889998</c:v>
                </c:pt>
                <c:pt idx="9">
                  <c:v>13216.020335309999</c:v>
                </c:pt>
                <c:pt idx="10">
                  <c:v>14469.093726800002</c:v>
                </c:pt>
                <c:pt idx="11">
                  <c:v>15308.825035399999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CAAC-4502-86BF-B93261A0A951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Los demás</c:v>
                </c:pt>
              </c:strCache>
            </c:strRef>
          </c:tx>
          <c:spPr>
            <a:ln w="2222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15875">
                <a:solidFill>
                  <a:schemeClr val="accent4"/>
                </a:solidFill>
                <a:round/>
              </a:ln>
              <a:effectLst/>
            </c:spPr>
          </c:marker>
          <c:cat>
            <c:strRef>
              <c:f>Hoja1!$A$2:$A$13</c:f>
              <c:strCache>
                <c:ptCount val="12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2019*</c:v>
                </c:pt>
              </c:strCache>
            </c:strRef>
          </c:cat>
          <c:val>
            <c:numRef>
              <c:f>Hoja1!$E$2:$E$13</c:f>
              <c:numCache>
                <c:formatCode>#,##0.0</c:formatCode>
                <c:ptCount val="12"/>
                <c:pt idx="0">
                  <c:v>9850.9446004700021</c:v>
                </c:pt>
                <c:pt idx="1">
                  <c:v>9597.4192403800062</c:v>
                </c:pt>
                <c:pt idx="2">
                  <c:v>10048.026668429999</c:v>
                </c:pt>
                <c:pt idx="3">
                  <c:v>10756.644035150008</c:v>
                </c:pt>
                <c:pt idx="4">
                  <c:v>11311.555147879999</c:v>
                </c:pt>
                <c:pt idx="5">
                  <c:v>11686.314334300008</c:v>
                </c:pt>
                <c:pt idx="6">
                  <c:v>11737.06687801001</c:v>
                </c:pt>
                <c:pt idx="7">
                  <c:v>12832.123166279987</c:v>
                </c:pt>
                <c:pt idx="8">
                  <c:v>13395.080141039998</c:v>
                </c:pt>
                <c:pt idx="9">
                  <c:v>14190.419406220006</c:v>
                </c:pt>
                <c:pt idx="10">
                  <c:v>14866.762403059995</c:v>
                </c:pt>
                <c:pt idx="11">
                  <c:v>15573.401433710014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CAAC-4502-86BF-B93261A0A9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3310592"/>
        <c:axId val="243312512"/>
      </c:lineChart>
      <c:catAx>
        <c:axId val="243310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j-lt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43312512"/>
        <c:crosses val="autoZero"/>
        <c:auto val="1"/>
        <c:lblAlgn val="ctr"/>
        <c:lblOffset val="100"/>
        <c:noMultiLvlLbl val="0"/>
      </c:catAx>
      <c:valAx>
        <c:axId val="243312512"/>
        <c:scaling>
          <c:orientation val="minMax"/>
          <c:min val="4000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j-lt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24331059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j-lt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+mj-lt"/>
          <a:cs typeface="Times New Roman" panose="02020603050405020304" pitchFamily="18" charset="0"/>
        </a:defRPr>
      </a:pPr>
      <a:endParaRPr lang="es-E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>
                <a:latin typeface="+mn-lt"/>
                <a:cs typeface="Times New Roman" pitchFamily="18" charset="0"/>
              </a:defRPr>
            </a:pPr>
            <a:r>
              <a:rPr lang="es-GT" sz="1400">
                <a:latin typeface="+mn-lt"/>
                <a:cs typeface="Times New Roman" pitchFamily="18" charset="0"/>
              </a:rPr>
              <a:t>Guatemala vuelve a incursionar exitosamente en el mercado internacional.</a:t>
            </a:r>
          </a:p>
          <a:p>
            <a:pPr>
              <a:defRPr sz="1400">
                <a:latin typeface="+mn-lt"/>
                <a:cs typeface="Times New Roman" pitchFamily="18" charset="0"/>
              </a:defRPr>
            </a:pPr>
            <a:r>
              <a:rPr lang="es-GT" sz="1400">
                <a:latin typeface="+mn-lt"/>
                <a:cs typeface="Times New Roman" pitchFamily="18" charset="0"/>
              </a:rPr>
              <a:t>En millones de Quetzales</a:t>
            </a:r>
          </a:p>
        </c:rich>
      </c:tx>
      <c:layout>
        <c:manualLayout>
          <c:xMode val="edge"/>
          <c:yMode val="edge"/>
          <c:x val="0.13111811023622047"/>
          <c:y val="2.9836825455745761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1197222222222222"/>
          <c:y val="0.17824074074074073"/>
          <c:w val="0.46388888888888891"/>
          <c:h val="0.77314814814814814"/>
        </c:manualLayout>
      </c:layout>
      <c:pieChart>
        <c:varyColors val="1"/>
        <c:ser>
          <c:idx val="0"/>
          <c:order val="0"/>
          <c:explosion val="5"/>
          <c:dLbls>
            <c:dLbl>
              <c:idx val="0"/>
              <c:layout>
                <c:manualLayout>
                  <c:x val="-0.17733727034120739"/>
                  <c:y val="-2.3683654126567512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rPr>
                      <a:t>9,077.5
49%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650-C144-9F40-E74F78CDCE81}"/>
                </c:ext>
              </c:extLst>
            </c:dLbl>
            <c:dLbl>
              <c:idx val="1"/>
              <c:layout>
                <c:manualLayout>
                  <c:x val="0.18631824146981626"/>
                  <c:y val="-1.8152522601341498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rPr>
                      <a:t>9,267.2
51%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650-C144-9F40-E74F78CDCE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latin typeface="+mn-lt"/>
                    <a:cs typeface="Times New Roman" pitchFamily="18" charset="0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Eurobonos!$B$2:$B$3</c:f>
              <c:strCache>
                <c:ptCount val="2"/>
                <c:pt idx="0">
                  <c:v>Colocaciones mercado interno</c:v>
                </c:pt>
                <c:pt idx="1">
                  <c:v>Colocaciones mercado externo</c:v>
                </c:pt>
              </c:strCache>
            </c:strRef>
          </c:cat>
          <c:val>
            <c:numRef>
              <c:f>Eurobonos!$D$2:$D$3</c:f>
              <c:numCache>
                <c:formatCode>0.0</c:formatCode>
                <c:ptCount val="2"/>
                <c:pt idx="0">
                  <c:v>9077.4869999999992</c:v>
                </c:pt>
                <c:pt idx="1">
                  <c:v>9267.24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6A4-9049-B1D6-5F109C6B8E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65061811023622051"/>
          <c:y val="0.46297120746343523"/>
          <c:w val="0.29660411198600173"/>
          <c:h val="0.20832329962398552"/>
        </c:manualLayout>
      </c:layout>
      <c:overlay val="0"/>
      <c:txPr>
        <a:bodyPr/>
        <a:lstStyle/>
        <a:p>
          <a:pPr>
            <a:defRPr sz="1200">
              <a:latin typeface="+mn-lt"/>
              <a:cs typeface="Times New Roman" pitchFamily="18" charset="0"/>
            </a:defRPr>
          </a:pPr>
          <a:endParaRPr lang="es-E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latin typeface="+mn-lt"/>
              </a:defRPr>
            </a:pPr>
            <a:r>
              <a:rPr lang="en-US" sz="2000" dirty="0">
                <a:latin typeface="+mn-lt"/>
                <a:cs typeface="Times New Roman" pitchFamily="18" charset="0"/>
              </a:rPr>
              <a:t>Se reduce </a:t>
            </a:r>
            <a:r>
              <a:rPr lang="en-US" sz="2000" dirty="0" err="1">
                <a:latin typeface="+mn-lt"/>
                <a:cs typeface="Times New Roman" pitchFamily="18" charset="0"/>
              </a:rPr>
              <a:t>tasa</a:t>
            </a:r>
            <a:r>
              <a:rPr lang="en-US" sz="2000" dirty="0">
                <a:latin typeface="+mn-lt"/>
                <a:cs typeface="Times New Roman" pitchFamily="18" charset="0"/>
              </a:rPr>
              <a:t> de </a:t>
            </a:r>
            <a:r>
              <a:rPr lang="en-US" sz="2000" dirty="0" err="1">
                <a:latin typeface="+mn-lt"/>
                <a:cs typeface="Times New Roman" pitchFamily="18" charset="0"/>
              </a:rPr>
              <a:t>colocaciones</a:t>
            </a:r>
            <a:r>
              <a:rPr lang="en-US" sz="2000" dirty="0">
                <a:latin typeface="+mn-lt"/>
                <a:cs typeface="Times New Roman" pitchFamily="18" charset="0"/>
              </a:rPr>
              <a:t> de </a:t>
            </a:r>
            <a:r>
              <a:rPr lang="en-US" sz="2000" dirty="0" err="1">
                <a:latin typeface="+mn-lt"/>
                <a:cs typeface="Times New Roman" pitchFamily="18" charset="0"/>
              </a:rPr>
              <a:t>Bonos</a:t>
            </a:r>
            <a:r>
              <a:rPr lang="en-US" sz="2000" baseline="0" dirty="0">
                <a:latin typeface="+mn-lt"/>
                <a:cs typeface="Times New Roman" pitchFamily="18" charset="0"/>
              </a:rPr>
              <a:t> del Tesoro </a:t>
            </a:r>
          </a:p>
          <a:p>
            <a:pPr>
              <a:defRPr sz="1200">
                <a:latin typeface="+mn-lt"/>
              </a:defRPr>
            </a:pPr>
            <a:r>
              <a:rPr lang="en-US" sz="1200" dirty="0" err="1">
                <a:latin typeface="+mn-lt"/>
                <a:cs typeface="Times New Roman" pitchFamily="18" charset="0"/>
              </a:rPr>
              <a:t>Tasa</a:t>
            </a:r>
            <a:r>
              <a:rPr lang="en-US" sz="1200" dirty="0">
                <a:latin typeface="+mn-lt"/>
                <a:cs typeface="Times New Roman" pitchFamily="18" charset="0"/>
              </a:rPr>
              <a:t> de </a:t>
            </a:r>
            <a:r>
              <a:rPr lang="en-US" sz="1200" dirty="0" err="1">
                <a:latin typeface="+mn-lt"/>
                <a:cs typeface="Times New Roman" pitchFamily="18" charset="0"/>
              </a:rPr>
              <a:t>rendimiento</a:t>
            </a:r>
            <a:r>
              <a:rPr lang="en-US" sz="1200" dirty="0">
                <a:latin typeface="+mn-lt"/>
                <a:cs typeface="Times New Roman" pitchFamily="18" charset="0"/>
              </a:rPr>
              <a:t> Promedio</a:t>
            </a:r>
          </a:p>
          <a:p>
            <a:pPr>
              <a:defRPr sz="1200">
                <a:latin typeface="+mn-lt"/>
              </a:defRPr>
            </a:pPr>
            <a:r>
              <a:rPr lang="en-US" sz="1200" dirty="0">
                <a:latin typeface="+mn-lt"/>
                <a:cs typeface="Times New Roman" pitchFamily="18" charset="0"/>
              </a:rPr>
              <a:t> </a:t>
            </a:r>
            <a:r>
              <a:rPr lang="en-US" sz="1200" dirty="0" err="1">
                <a:latin typeface="+mn-lt"/>
                <a:cs typeface="Times New Roman" pitchFamily="18" charset="0"/>
              </a:rPr>
              <a:t>Ponderada</a:t>
            </a:r>
            <a:r>
              <a:rPr lang="en-US" sz="1200" dirty="0">
                <a:latin typeface="+mn-lt"/>
                <a:cs typeface="Times New Roman" pitchFamily="18" charset="0"/>
              </a:rPr>
              <a:t> </a:t>
            </a:r>
            <a:r>
              <a:rPr lang="en-US" sz="1200" dirty="0" err="1">
                <a:latin typeface="+mn-lt"/>
                <a:cs typeface="Times New Roman" pitchFamily="18" charset="0"/>
              </a:rPr>
              <a:t>Anual</a:t>
            </a:r>
            <a:r>
              <a:rPr lang="en-US" sz="1200" dirty="0">
                <a:latin typeface="+mn-lt"/>
                <a:cs typeface="Times New Roman" pitchFamily="18" charset="0"/>
              </a:rPr>
              <a:t> (%)</a:t>
            </a:r>
          </a:p>
        </c:rich>
      </c:tx>
      <c:layout>
        <c:manualLayout>
          <c:xMode val="edge"/>
          <c:yMode val="edge"/>
          <c:x val="0.14955507277249624"/>
          <c:y val="5.686815759818163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677453291137306"/>
          <c:y val="0.25580143762518948"/>
          <c:w val="0.83575266840107809"/>
          <c:h val="0.56295247594838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Tasas!$A$4</c:f>
              <c:strCache>
                <c:ptCount val="1"/>
                <c:pt idx="0">
                  <c:v>Tasa de rendimiento Promedio Ponderada Anual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 w="19050">
              <a:solidFill>
                <a:schemeClr val="bg1">
                  <a:alpha val="9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1"/>
              <c:layout>
                <c:manualLayout>
                  <c:x val="0"/>
                  <c:y val="-2.52366014180188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60E-C140-BE0C-D2740E2D45A0}"/>
                </c:ext>
              </c:extLst>
            </c:dLbl>
            <c:dLbl>
              <c:idx val="2"/>
              <c:layout>
                <c:manualLayout>
                  <c:x val="-4.436327898540923E-17"/>
                  <c:y val="-1.91846571082427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60E-C140-BE0C-D2740E2D45A0}"/>
                </c:ext>
              </c:extLst>
            </c:dLbl>
            <c:dLbl>
              <c:idx val="4"/>
              <c:layout>
                <c:manualLayout>
                  <c:x val="0"/>
                  <c:y val="-2.87769856623641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60E-C140-BE0C-D2740E2D45A0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>
                    <a:latin typeface="+mn-lt"/>
                    <a:cs typeface="Times New Roman" pitchFamily="18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38100" cap="flat" cmpd="sng" algn="ctr">
                <a:solidFill>
                  <a:schemeClr val="tx1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trendlineType val="linear"/>
            <c:dispRSqr val="0"/>
            <c:dispEq val="0"/>
          </c:trendline>
          <c:cat>
            <c:numRef>
              <c:f>Tasas!$A$7:$A$14</c:f>
              <c:numCache>
                <c:formatCode>General</c:formatCode>
                <c:ptCount val="8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</c:numCache>
            </c:numRef>
          </c:cat>
          <c:val>
            <c:numRef>
              <c:f>Tasas!$C$7:$C$14</c:f>
              <c:numCache>
                <c:formatCode>General</c:formatCode>
                <c:ptCount val="8"/>
                <c:pt idx="0">
                  <c:v>8.5299999999999994</c:v>
                </c:pt>
                <c:pt idx="1">
                  <c:v>8.76</c:v>
                </c:pt>
                <c:pt idx="2">
                  <c:v>7.36</c:v>
                </c:pt>
                <c:pt idx="3">
                  <c:v>7.43</c:v>
                </c:pt>
                <c:pt idx="4">
                  <c:v>6.83</c:v>
                </c:pt>
                <c:pt idx="5">
                  <c:v>6.88</c:v>
                </c:pt>
                <c:pt idx="6">
                  <c:v>6.45</c:v>
                </c:pt>
                <c:pt idx="7" formatCode="_(* #,##0.00_);_(* \(#,##0.00\);_(* &quot;-&quot;??_);_(@_)">
                  <c:v>6.6524456703156902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8B4-2A4A-B01D-A781B20F99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9"/>
        <c:overlap val="52"/>
        <c:axId val="138879744"/>
        <c:axId val="138881280"/>
      </c:barChart>
      <c:catAx>
        <c:axId val="138879744"/>
        <c:scaling>
          <c:orientation val="minMax"/>
        </c:scaling>
        <c:delete val="0"/>
        <c:axPos val="b"/>
        <c:numFmt formatCode="0" sourceLinked="0"/>
        <c:majorTickMark val="out"/>
        <c:minorTickMark val="none"/>
        <c:tickLblPos val="nextTo"/>
        <c:txPr>
          <a:bodyPr rot="0"/>
          <a:lstStyle/>
          <a:p>
            <a:pPr algn="ctr">
              <a:defRPr lang="es-GT" sz="11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itchFamily="18" charset="0"/>
              </a:defRPr>
            </a:pPr>
            <a:endParaRPr lang="es-ES"/>
          </a:p>
        </c:txPr>
        <c:crossAx val="138881280"/>
        <c:crosses val="autoZero"/>
        <c:auto val="1"/>
        <c:lblAlgn val="ctr"/>
        <c:lblOffset val="100"/>
        <c:noMultiLvlLbl val="0"/>
      </c:catAx>
      <c:valAx>
        <c:axId val="138881280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138879744"/>
        <c:crosses val="autoZero"/>
        <c:crossBetween val="between"/>
        <c:majorUnit val="2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image" Target="../media/image55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645230-FB50-4D82-B004-BA18A1D8450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GT"/>
        </a:p>
      </dgm:t>
    </dgm:pt>
    <dgm:pt modelId="{2B536F1A-F4BC-4BA4-8724-CC68F8BE9416}">
      <dgm:prSet phldrT="[Texto]"/>
      <dgm:spPr/>
      <dgm:t>
        <a:bodyPr/>
        <a:lstStyle/>
        <a:p>
          <a:r>
            <a:rPr lang="es-GT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Calidad del gasto y compra pública</a:t>
          </a:r>
          <a:endParaRPr lang="es-GT" dirty="0">
            <a:solidFill>
              <a:schemeClr val="bg1"/>
            </a:solidFill>
          </a:endParaRPr>
        </a:p>
      </dgm:t>
    </dgm:pt>
    <dgm:pt modelId="{4647157C-E529-47B5-BE39-12BFDBCF7E26}" type="parTrans" cxnId="{A1E1C2A1-D9B7-4D18-ABF3-5C427F606E2C}">
      <dgm:prSet/>
      <dgm:spPr/>
      <dgm:t>
        <a:bodyPr/>
        <a:lstStyle/>
        <a:p>
          <a:endParaRPr lang="es-GT"/>
        </a:p>
      </dgm:t>
    </dgm:pt>
    <dgm:pt modelId="{AA73C45E-3CF8-4EDA-93DA-6F6C5F352295}" type="sibTrans" cxnId="{A1E1C2A1-D9B7-4D18-ABF3-5C427F606E2C}">
      <dgm:prSet/>
      <dgm:spPr/>
      <dgm:t>
        <a:bodyPr/>
        <a:lstStyle/>
        <a:p>
          <a:endParaRPr lang="es-GT"/>
        </a:p>
      </dgm:t>
    </dgm:pt>
    <dgm:pt modelId="{C3581A59-53EE-4325-9933-9CC28BCA9308}">
      <dgm:prSet phldrT="[Texto]"/>
      <dgm:spPr/>
      <dgm:t>
        <a:bodyPr/>
        <a:lstStyle/>
        <a:p>
          <a:r>
            <a:rPr lang="es-GT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Asistencia financiera</a:t>
          </a:r>
        </a:p>
        <a:p>
          <a:r>
            <a:rPr lang="es-GT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Municipal</a:t>
          </a:r>
          <a:endParaRPr lang="es-GT" dirty="0">
            <a:solidFill>
              <a:schemeClr val="bg1"/>
            </a:solidFill>
          </a:endParaRPr>
        </a:p>
      </dgm:t>
    </dgm:pt>
    <dgm:pt modelId="{412ED6FF-7136-4A08-BCAD-56FB660C30FF}" type="parTrans" cxnId="{A7E0C229-F3DA-43AD-B463-7ABB5EEBD580}">
      <dgm:prSet/>
      <dgm:spPr/>
      <dgm:t>
        <a:bodyPr/>
        <a:lstStyle/>
        <a:p>
          <a:endParaRPr lang="es-GT"/>
        </a:p>
      </dgm:t>
    </dgm:pt>
    <dgm:pt modelId="{94D37555-D8A5-4245-9725-CFEB00C9268F}" type="sibTrans" cxnId="{A7E0C229-F3DA-43AD-B463-7ABB5EEBD580}">
      <dgm:prSet/>
      <dgm:spPr/>
      <dgm:t>
        <a:bodyPr/>
        <a:lstStyle/>
        <a:p>
          <a:endParaRPr lang="es-GT"/>
        </a:p>
      </dgm:t>
    </dgm:pt>
    <dgm:pt modelId="{BCF5DFE2-B1E5-4E49-89D7-CC6B7D165926}">
      <dgm:prSet phldrT="[Texto]"/>
      <dgm:spPr/>
      <dgm:t>
        <a:bodyPr/>
        <a:lstStyle/>
        <a:p>
          <a:r>
            <a:rPr lang="es-GT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Modelos Fiscales Ambientales</a:t>
          </a:r>
          <a:endParaRPr lang="es-GT" dirty="0">
            <a:solidFill>
              <a:schemeClr val="bg1"/>
            </a:solidFill>
          </a:endParaRPr>
        </a:p>
      </dgm:t>
    </dgm:pt>
    <dgm:pt modelId="{1DE3202F-4D55-472B-9750-150C2EDEEFA1}" type="parTrans" cxnId="{3C805368-BC44-4590-98CF-9F6EC25A1778}">
      <dgm:prSet/>
      <dgm:spPr/>
      <dgm:t>
        <a:bodyPr/>
        <a:lstStyle/>
        <a:p>
          <a:endParaRPr lang="es-GT"/>
        </a:p>
      </dgm:t>
    </dgm:pt>
    <dgm:pt modelId="{B621C3E2-9D27-45BE-BF43-EB871FC69AA7}" type="sibTrans" cxnId="{3C805368-BC44-4590-98CF-9F6EC25A1778}">
      <dgm:prSet/>
      <dgm:spPr/>
      <dgm:t>
        <a:bodyPr/>
        <a:lstStyle/>
        <a:p>
          <a:endParaRPr lang="es-GT"/>
        </a:p>
      </dgm:t>
    </dgm:pt>
    <dgm:pt modelId="{1BEF0C3C-08A3-4268-A83C-E23536B513C7}">
      <dgm:prSet phldrT="[Texto]"/>
      <dgm:spPr/>
      <dgm:t>
        <a:bodyPr/>
        <a:lstStyle/>
        <a:p>
          <a:r>
            <a:rPr lang="es-GT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Gestión de riesgos y </a:t>
          </a:r>
        </a:p>
        <a:p>
          <a:r>
            <a:rPr lang="es-GT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contingencias ambientales</a:t>
          </a:r>
          <a:endParaRPr lang="es-GT" dirty="0">
            <a:solidFill>
              <a:schemeClr val="bg1"/>
            </a:solidFill>
          </a:endParaRPr>
        </a:p>
      </dgm:t>
    </dgm:pt>
    <dgm:pt modelId="{A4F076FA-B6DC-41B4-AA9F-F04FBCC4DCFE}" type="parTrans" cxnId="{5CB7F26A-DDD8-465B-8BB2-D3ADB49A08BE}">
      <dgm:prSet/>
      <dgm:spPr/>
      <dgm:t>
        <a:bodyPr/>
        <a:lstStyle/>
        <a:p>
          <a:endParaRPr lang="es-GT"/>
        </a:p>
      </dgm:t>
    </dgm:pt>
    <dgm:pt modelId="{A5BB77D8-E087-452B-A70F-756394ECB5E2}" type="sibTrans" cxnId="{5CB7F26A-DDD8-465B-8BB2-D3ADB49A08BE}">
      <dgm:prSet/>
      <dgm:spPr/>
      <dgm:t>
        <a:bodyPr/>
        <a:lstStyle/>
        <a:p>
          <a:endParaRPr lang="es-GT"/>
        </a:p>
      </dgm:t>
    </dgm:pt>
    <dgm:pt modelId="{5FFE6F9D-C59D-4B97-AABE-C58C2B450B27}">
      <dgm:prSet phldrT="[Texto]"/>
      <dgm:spPr/>
      <dgm:t>
        <a:bodyPr/>
        <a:lstStyle/>
        <a:p>
          <a:r>
            <a:rPr lang="es-GT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Acceso a financiamiento verde y climático</a:t>
          </a:r>
          <a:endParaRPr lang="es-GT" dirty="0">
            <a:solidFill>
              <a:schemeClr val="bg1"/>
            </a:solidFill>
          </a:endParaRPr>
        </a:p>
      </dgm:t>
    </dgm:pt>
    <dgm:pt modelId="{E7F5B210-E660-4DB9-AD97-92CE6B92C83A}" type="parTrans" cxnId="{87DC175A-C00D-426D-AAAF-DA290C8EA386}">
      <dgm:prSet/>
      <dgm:spPr/>
      <dgm:t>
        <a:bodyPr/>
        <a:lstStyle/>
        <a:p>
          <a:endParaRPr lang="es-GT"/>
        </a:p>
      </dgm:t>
    </dgm:pt>
    <dgm:pt modelId="{B4CC2F08-7614-452A-A35A-3C004FE84F50}" type="sibTrans" cxnId="{87DC175A-C00D-426D-AAAF-DA290C8EA386}">
      <dgm:prSet/>
      <dgm:spPr/>
      <dgm:t>
        <a:bodyPr/>
        <a:lstStyle/>
        <a:p>
          <a:endParaRPr lang="es-GT"/>
        </a:p>
      </dgm:t>
    </dgm:pt>
    <dgm:pt modelId="{6390A8B7-626E-4059-8075-41663D3EC783}" type="pres">
      <dgm:prSet presAssocID="{C6645230-FB50-4D82-B004-BA18A1D8450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GT"/>
        </a:p>
      </dgm:t>
    </dgm:pt>
    <dgm:pt modelId="{B8BB6A90-AABE-460C-B625-CB36CEB3B53F}" type="pres">
      <dgm:prSet presAssocID="{2B536F1A-F4BC-4BA4-8724-CC68F8BE9416}" presName="comp" presStyleCnt="0"/>
      <dgm:spPr/>
    </dgm:pt>
    <dgm:pt modelId="{91922D47-5820-4F3B-8317-0AB88ACC31B8}" type="pres">
      <dgm:prSet presAssocID="{2B536F1A-F4BC-4BA4-8724-CC68F8BE9416}" presName="box" presStyleLbl="node1" presStyleIdx="0" presStyleCnt="5"/>
      <dgm:spPr/>
      <dgm:t>
        <a:bodyPr/>
        <a:lstStyle/>
        <a:p>
          <a:endParaRPr lang="es-GT"/>
        </a:p>
      </dgm:t>
    </dgm:pt>
    <dgm:pt modelId="{8F557835-2C4B-43F9-81C6-DA912B9B2DAE}" type="pres">
      <dgm:prSet presAssocID="{2B536F1A-F4BC-4BA4-8724-CC68F8BE9416}" presName="img" presStyleLbl="fgImgPlac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A4EB37B-942E-4069-8F1F-FB046B3CD4AE}" type="pres">
      <dgm:prSet presAssocID="{2B536F1A-F4BC-4BA4-8724-CC68F8BE9416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GT"/>
        </a:p>
      </dgm:t>
    </dgm:pt>
    <dgm:pt modelId="{C7277DE2-16F1-4F68-B5DF-86069C15ADF3}" type="pres">
      <dgm:prSet presAssocID="{AA73C45E-3CF8-4EDA-93DA-6F6C5F352295}" presName="spacer" presStyleCnt="0"/>
      <dgm:spPr/>
    </dgm:pt>
    <dgm:pt modelId="{0D648F1F-1480-4C89-888A-CC01F6C2CB3B}" type="pres">
      <dgm:prSet presAssocID="{C3581A59-53EE-4325-9933-9CC28BCA9308}" presName="comp" presStyleCnt="0"/>
      <dgm:spPr/>
    </dgm:pt>
    <dgm:pt modelId="{8C1FDE51-B4EB-426E-9063-91CEF936D605}" type="pres">
      <dgm:prSet presAssocID="{C3581A59-53EE-4325-9933-9CC28BCA9308}" presName="box" presStyleLbl="node1" presStyleIdx="1" presStyleCnt="5"/>
      <dgm:spPr/>
      <dgm:t>
        <a:bodyPr/>
        <a:lstStyle/>
        <a:p>
          <a:endParaRPr lang="es-GT"/>
        </a:p>
      </dgm:t>
    </dgm:pt>
    <dgm:pt modelId="{1F7951EC-B5BB-4B07-9919-FA18612E785F}" type="pres">
      <dgm:prSet presAssocID="{C3581A59-53EE-4325-9933-9CC28BCA9308}" presName="img" presStyleLbl="fgImgPlac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07041C52-7E17-400C-BB7D-FEA5823372A0}" type="pres">
      <dgm:prSet presAssocID="{C3581A59-53EE-4325-9933-9CC28BCA9308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GT"/>
        </a:p>
      </dgm:t>
    </dgm:pt>
    <dgm:pt modelId="{478ECBDD-1AF7-4465-8040-EDB9C8889E4F}" type="pres">
      <dgm:prSet presAssocID="{94D37555-D8A5-4245-9725-CFEB00C9268F}" presName="spacer" presStyleCnt="0"/>
      <dgm:spPr/>
    </dgm:pt>
    <dgm:pt modelId="{0AAEE88B-F6F2-45A5-9627-A248AF51D29F}" type="pres">
      <dgm:prSet presAssocID="{BCF5DFE2-B1E5-4E49-89D7-CC6B7D165926}" presName="comp" presStyleCnt="0"/>
      <dgm:spPr/>
    </dgm:pt>
    <dgm:pt modelId="{E1D863CD-9112-488E-98DF-6C6E19B33405}" type="pres">
      <dgm:prSet presAssocID="{BCF5DFE2-B1E5-4E49-89D7-CC6B7D165926}" presName="box" presStyleLbl="node1" presStyleIdx="2" presStyleCnt="5"/>
      <dgm:spPr/>
      <dgm:t>
        <a:bodyPr/>
        <a:lstStyle/>
        <a:p>
          <a:endParaRPr lang="es-GT"/>
        </a:p>
      </dgm:t>
    </dgm:pt>
    <dgm:pt modelId="{DD5DA330-E265-4CA0-AFE8-7230C2133AD1}" type="pres">
      <dgm:prSet presAssocID="{BCF5DFE2-B1E5-4E49-89D7-CC6B7D165926}" presName="img" presStyleLbl="fgImgPlace1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C4DEDBA5-56F4-4036-8748-F4F5A9C1E588}" type="pres">
      <dgm:prSet presAssocID="{BCF5DFE2-B1E5-4E49-89D7-CC6B7D165926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GT"/>
        </a:p>
      </dgm:t>
    </dgm:pt>
    <dgm:pt modelId="{2241F3D0-E563-4F0B-8D92-628E7A108FE0}" type="pres">
      <dgm:prSet presAssocID="{B621C3E2-9D27-45BE-BF43-EB871FC69AA7}" presName="spacer" presStyleCnt="0"/>
      <dgm:spPr/>
    </dgm:pt>
    <dgm:pt modelId="{BE6D33F2-062F-456E-8408-34C33EC98396}" type="pres">
      <dgm:prSet presAssocID="{1BEF0C3C-08A3-4268-A83C-E23536B513C7}" presName="comp" presStyleCnt="0"/>
      <dgm:spPr/>
    </dgm:pt>
    <dgm:pt modelId="{41879B99-D51D-4EBD-AF2C-BFA418D3FBDD}" type="pres">
      <dgm:prSet presAssocID="{1BEF0C3C-08A3-4268-A83C-E23536B513C7}" presName="box" presStyleLbl="node1" presStyleIdx="3" presStyleCnt="5"/>
      <dgm:spPr/>
      <dgm:t>
        <a:bodyPr/>
        <a:lstStyle/>
        <a:p>
          <a:endParaRPr lang="es-GT"/>
        </a:p>
      </dgm:t>
    </dgm:pt>
    <dgm:pt modelId="{F661E512-662A-4DC9-89B4-9BD46F76FFAD}" type="pres">
      <dgm:prSet presAssocID="{1BEF0C3C-08A3-4268-A83C-E23536B513C7}" presName="img" presStyleLbl="fgImgPlace1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FFA64C25-511E-4603-9549-C3F592660007}" type="pres">
      <dgm:prSet presAssocID="{1BEF0C3C-08A3-4268-A83C-E23536B513C7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GT"/>
        </a:p>
      </dgm:t>
    </dgm:pt>
    <dgm:pt modelId="{706EA9B3-F4B6-4032-A149-03CF1A3FF78A}" type="pres">
      <dgm:prSet presAssocID="{A5BB77D8-E087-452B-A70F-756394ECB5E2}" presName="spacer" presStyleCnt="0"/>
      <dgm:spPr/>
    </dgm:pt>
    <dgm:pt modelId="{DB6068A4-64F7-407B-BAB5-1A68CA811EE7}" type="pres">
      <dgm:prSet presAssocID="{5FFE6F9D-C59D-4B97-AABE-C58C2B450B27}" presName="comp" presStyleCnt="0"/>
      <dgm:spPr/>
    </dgm:pt>
    <dgm:pt modelId="{83B2965A-702B-4C68-8431-738FA1D41E42}" type="pres">
      <dgm:prSet presAssocID="{5FFE6F9D-C59D-4B97-AABE-C58C2B450B27}" presName="box" presStyleLbl="node1" presStyleIdx="4" presStyleCnt="5"/>
      <dgm:spPr/>
      <dgm:t>
        <a:bodyPr/>
        <a:lstStyle/>
        <a:p>
          <a:endParaRPr lang="es-GT"/>
        </a:p>
      </dgm:t>
    </dgm:pt>
    <dgm:pt modelId="{6468D4D8-5BE0-4112-970D-0FCD16E93F5E}" type="pres">
      <dgm:prSet presAssocID="{5FFE6F9D-C59D-4B97-AABE-C58C2B450B27}" presName="img" presStyleLbl="fgImgPlace1" presStyleIdx="4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697E1BD0-3916-4306-83E4-AF79ED411318}" type="pres">
      <dgm:prSet presAssocID="{5FFE6F9D-C59D-4B97-AABE-C58C2B450B27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GT"/>
        </a:p>
      </dgm:t>
    </dgm:pt>
  </dgm:ptLst>
  <dgm:cxnLst>
    <dgm:cxn modelId="{D6789241-2D70-44A4-847B-3D80C35F4999}" type="presOf" srcId="{C3581A59-53EE-4325-9933-9CC28BCA9308}" destId="{07041C52-7E17-400C-BB7D-FEA5823372A0}" srcOrd="1" destOrd="0" presId="urn:microsoft.com/office/officeart/2005/8/layout/vList4"/>
    <dgm:cxn modelId="{5CB7F26A-DDD8-465B-8BB2-D3ADB49A08BE}" srcId="{C6645230-FB50-4D82-B004-BA18A1D8450B}" destId="{1BEF0C3C-08A3-4268-A83C-E23536B513C7}" srcOrd="3" destOrd="0" parTransId="{A4F076FA-B6DC-41B4-AA9F-F04FBCC4DCFE}" sibTransId="{A5BB77D8-E087-452B-A70F-756394ECB5E2}"/>
    <dgm:cxn modelId="{A71BD61D-D6AA-47AD-B81F-BFEF05A8458B}" type="presOf" srcId="{5FFE6F9D-C59D-4B97-AABE-C58C2B450B27}" destId="{697E1BD0-3916-4306-83E4-AF79ED411318}" srcOrd="1" destOrd="0" presId="urn:microsoft.com/office/officeart/2005/8/layout/vList4"/>
    <dgm:cxn modelId="{FF82ACC5-57CA-4244-8F79-B80827C3622E}" type="presOf" srcId="{C6645230-FB50-4D82-B004-BA18A1D8450B}" destId="{6390A8B7-626E-4059-8075-41663D3EC783}" srcOrd="0" destOrd="0" presId="urn:microsoft.com/office/officeart/2005/8/layout/vList4"/>
    <dgm:cxn modelId="{F987229B-B74C-4893-9DBE-2624C1001C46}" type="presOf" srcId="{1BEF0C3C-08A3-4268-A83C-E23536B513C7}" destId="{41879B99-D51D-4EBD-AF2C-BFA418D3FBDD}" srcOrd="0" destOrd="0" presId="urn:microsoft.com/office/officeart/2005/8/layout/vList4"/>
    <dgm:cxn modelId="{3C805368-BC44-4590-98CF-9F6EC25A1778}" srcId="{C6645230-FB50-4D82-B004-BA18A1D8450B}" destId="{BCF5DFE2-B1E5-4E49-89D7-CC6B7D165926}" srcOrd="2" destOrd="0" parTransId="{1DE3202F-4D55-472B-9750-150C2EDEEFA1}" sibTransId="{B621C3E2-9D27-45BE-BF43-EB871FC69AA7}"/>
    <dgm:cxn modelId="{87DC175A-C00D-426D-AAAF-DA290C8EA386}" srcId="{C6645230-FB50-4D82-B004-BA18A1D8450B}" destId="{5FFE6F9D-C59D-4B97-AABE-C58C2B450B27}" srcOrd="4" destOrd="0" parTransId="{E7F5B210-E660-4DB9-AD97-92CE6B92C83A}" sibTransId="{B4CC2F08-7614-452A-A35A-3C004FE84F50}"/>
    <dgm:cxn modelId="{979C5B3D-4B9A-4810-BE8C-929AAEFBD912}" type="presOf" srcId="{2B536F1A-F4BC-4BA4-8724-CC68F8BE9416}" destId="{91922D47-5820-4F3B-8317-0AB88ACC31B8}" srcOrd="0" destOrd="0" presId="urn:microsoft.com/office/officeart/2005/8/layout/vList4"/>
    <dgm:cxn modelId="{A1E1C2A1-D9B7-4D18-ABF3-5C427F606E2C}" srcId="{C6645230-FB50-4D82-B004-BA18A1D8450B}" destId="{2B536F1A-F4BC-4BA4-8724-CC68F8BE9416}" srcOrd="0" destOrd="0" parTransId="{4647157C-E529-47B5-BE39-12BFDBCF7E26}" sibTransId="{AA73C45E-3CF8-4EDA-93DA-6F6C5F352295}"/>
    <dgm:cxn modelId="{2B023682-C79C-4F66-B51E-63DF624CA004}" type="presOf" srcId="{BCF5DFE2-B1E5-4E49-89D7-CC6B7D165926}" destId="{C4DEDBA5-56F4-4036-8748-F4F5A9C1E588}" srcOrd="1" destOrd="0" presId="urn:microsoft.com/office/officeart/2005/8/layout/vList4"/>
    <dgm:cxn modelId="{A7E0C229-F3DA-43AD-B463-7ABB5EEBD580}" srcId="{C6645230-FB50-4D82-B004-BA18A1D8450B}" destId="{C3581A59-53EE-4325-9933-9CC28BCA9308}" srcOrd="1" destOrd="0" parTransId="{412ED6FF-7136-4A08-BCAD-56FB660C30FF}" sibTransId="{94D37555-D8A5-4245-9725-CFEB00C9268F}"/>
    <dgm:cxn modelId="{C7DD0491-3A4B-4187-B515-92337ED90C4A}" type="presOf" srcId="{5FFE6F9D-C59D-4B97-AABE-C58C2B450B27}" destId="{83B2965A-702B-4C68-8431-738FA1D41E42}" srcOrd="0" destOrd="0" presId="urn:microsoft.com/office/officeart/2005/8/layout/vList4"/>
    <dgm:cxn modelId="{B5BA9ABA-B879-4321-8EE4-D04658033C55}" type="presOf" srcId="{BCF5DFE2-B1E5-4E49-89D7-CC6B7D165926}" destId="{E1D863CD-9112-488E-98DF-6C6E19B33405}" srcOrd="0" destOrd="0" presId="urn:microsoft.com/office/officeart/2005/8/layout/vList4"/>
    <dgm:cxn modelId="{B6BEFC78-B60E-448D-8169-B62332ACFA0A}" type="presOf" srcId="{C3581A59-53EE-4325-9933-9CC28BCA9308}" destId="{8C1FDE51-B4EB-426E-9063-91CEF936D605}" srcOrd="0" destOrd="0" presId="urn:microsoft.com/office/officeart/2005/8/layout/vList4"/>
    <dgm:cxn modelId="{3577126D-BBFE-4FA1-8C8A-709AF7BC8CBF}" type="presOf" srcId="{1BEF0C3C-08A3-4268-A83C-E23536B513C7}" destId="{FFA64C25-511E-4603-9549-C3F592660007}" srcOrd="1" destOrd="0" presId="urn:microsoft.com/office/officeart/2005/8/layout/vList4"/>
    <dgm:cxn modelId="{8EAF3EAB-24C3-459F-A541-B8F3A6A945B4}" type="presOf" srcId="{2B536F1A-F4BC-4BA4-8724-CC68F8BE9416}" destId="{CA4EB37B-942E-4069-8F1F-FB046B3CD4AE}" srcOrd="1" destOrd="0" presId="urn:microsoft.com/office/officeart/2005/8/layout/vList4"/>
    <dgm:cxn modelId="{326DD2C5-0B17-4A50-9B5D-64E428A4F45F}" type="presParOf" srcId="{6390A8B7-626E-4059-8075-41663D3EC783}" destId="{B8BB6A90-AABE-460C-B625-CB36CEB3B53F}" srcOrd="0" destOrd="0" presId="urn:microsoft.com/office/officeart/2005/8/layout/vList4"/>
    <dgm:cxn modelId="{FD02B417-0EB7-47DF-B718-0181E6E5EE01}" type="presParOf" srcId="{B8BB6A90-AABE-460C-B625-CB36CEB3B53F}" destId="{91922D47-5820-4F3B-8317-0AB88ACC31B8}" srcOrd="0" destOrd="0" presId="urn:microsoft.com/office/officeart/2005/8/layout/vList4"/>
    <dgm:cxn modelId="{95B949E8-B809-497D-9034-1686012EA6B1}" type="presParOf" srcId="{B8BB6A90-AABE-460C-B625-CB36CEB3B53F}" destId="{8F557835-2C4B-43F9-81C6-DA912B9B2DAE}" srcOrd="1" destOrd="0" presId="urn:microsoft.com/office/officeart/2005/8/layout/vList4"/>
    <dgm:cxn modelId="{6BDFEF06-3EDB-4891-82D2-92A940A3B9E0}" type="presParOf" srcId="{B8BB6A90-AABE-460C-B625-CB36CEB3B53F}" destId="{CA4EB37B-942E-4069-8F1F-FB046B3CD4AE}" srcOrd="2" destOrd="0" presId="urn:microsoft.com/office/officeart/2005/8/layout/vList4"/>
    <dgm:cxn modelId="{8CF8163F-84F5-410D-8483-0DAFB7509261}" type="presParOf" srcId="{6390A8B7-626E-4059-8075-41663D3EC783}" destId="{C7277DE2-16F1-4F68-B5DF-86069C15ADF3}" srcOrd="1" destOrd="0" presId="urn:microsoft.com/office/officeart/2005/8/layout/vList4"/>
    <dgm:cxn modelId="{10D31BE5-1904-42F7-9807-C27C2A7853A3}" type="presParOf" srcId="{6390A8B7-626E-4059-8075-41663D3EC783}" destId="{0D648F1F-1480-4C89-888A-CC01F6C2CB3B}" srcOrd="2" destOrd="0" presId="urn:microsoft.com/office/officeart/2005/8/layout/vList4"/>
    <dgm:cxn modelId="{FF5B8633-6ABF-4957-BE56-08F123E6755C}" type="presParOf" srcId="{0D648F1F-1480-4C89-888A-CC01F6C2CB3B}" destId="{8C1FDE51-B4EB-426E-9063-91CEF936D605}" srcOrd="0" destOrd="0" presId="urn:microsoft.com/office/officeart/2005/8/layout/vList4"/>
    <dgm:cxn modelId="{F48FDD9C-AD67-4E89-BFAF-2071EBA651DF}" type="presParOf" srcId="{0D648F1F-1480-4C89-888A-CC01F6C2CB3B}" destId="{1F7951EC-B5BB-4B07-9919-FA18612E785F}" srcOrd="1" destOrd="0" presId="urn:microsoft.com/office/officeart/2005/8/layout/vList4"/>
    <dgm:cxn modelId="{BD0DC2DE-92E6-4D87-872D-39C3E52B899A}" type="presParOf" srcId="{0D648F1F-1480-4C89-888A-CC01F6C2CB3B}" destId="{07041C52-7E17-400C-BB7D-FEA5823372A0}" srcOrd="2" destOrd="0" presId="urn:microsoft.com/office/officeart/2005/8/layout/vList4"/>
    <dgm:cxn modelId="{AA32BBD4-20E7-4C94-BA28-8752EA5742E3}" type="presParOf" srcId="{6390A8B7-626E-4059-8075-41663D3EC783}" destId="{478ECBDD-1AF7-4465-8040-EDB9C8889E4F}" srcOrd="3" destOrd="0" presId="urn:microsoft.com/office/officeart/2005/8/layout/vList4"/>
    <dgm:cxn modelId="{A82CF31D-0C7A-4650-A875-F8502E18E105}" type="presParOf" srcId="{6390A8B7-626E-4059-8075-41663D3EC783}" destId="{0AAEE88B-F6F2-45A5-9627-A248AF51D29F}" srcOrd="4" destOrd="0" presId="urn:microsoft.com/office/officeart/2005/8/layout/vList4"/>
    <dgm:cxn modelId="{8BBE7116-2E02-4CC5-94C9-60E4D6920DED}" type="presParOf" srcId="{0AAEE88B-F6F2-45A5-9627-A248AF51D29F}" destId="{E1D863CD-9112-488E-98DF-6C6E19B33405}" srcOrd="0" destOrd="0" presId="urn:microsoft.com/office/officeart/2005/8/layout/vList4"/>
    <dgm:cxn modelId="{AF131645-2FE1-452A-85F5-D575EE8BAAE1}" type="presParOf" srcId="{0AAEE88B-F6F2-45A5-9627-A248AF51D29F}" destId="{DD5DA330-E265-4CA0-AFE8-7230C2133AD1}" srcOrd="1" destOrd="0" presId="urn:microsoft.com/office/officeart/2005/8/layout/vList4"/>
    <dgm:cxn modelId="{EBD1716E-612E-4B61-8FA3-6E01FC5DB188}" type="presParOf" srcId="{0AAEE88B-F6F2-45A5-9627-A248AF51D29F}" destId="{C4DEDBA5-56F4-4036-8748-F4F5A9C1E588}" srcOrd="2" destOrd="0" presId="urn:microsoft.com/office/officeart/2005/8/layout/vList4"/>
    <dgm:cxn modelId="{AC1A17DE-860A-45F9-AC93-E6571967620C}" type="presParOf" srcId="{6390A8B7-626E-4059-8075-41663D3EC783}" destId="{2241F3D0-E563-4F0B-8D92-628E7A108FE0}" srcOrd="5" destOrd="0" presId="urn:microsoft.com/office/officeart/2005/8/layout/vList4"/>
    <dgm:cxn modelId="{330DCF19-1E42-4544-8066-29EB873F2463}" type="presParOf" srcId="{6390A8B7-626E-4059-8075-41663D3EC783}" destId="{BE6D33F2-062F-456E-8408-34C33EC98396}" srcOrd="6" destOrd="0" presId="urn:microsoft.com/office/officeart/2005/8/layout/vList4"/>
    <dgm:cxn modelId="{AA028379-1614-4E03-9C12-4824215E7055}" type="presParOf" srcId="{BE6D33F2-062F-456E-8408-34C33EC98396}" destId="{41879B99-D51D-4EBD-AF2C-BFA418D3FBDD}" srcOrd="0" destOrd="0" presId="urn:microsoft.com/office/officeart/2005/8/layout/vList4"/>
    <dgm:cxn modelId="{4A74118D-FDC5-4012-BDAA-9D6893F6D5D0}" type="presParOf" srcId="{BE6D33F2-062F-456E-8408-34C33EC98396}" destId="{F661E512-662A-4DC9-89B4-9BD46F76FFAD}" srcOrd="1" destOrd="0" presId="urn:microsoft.com/office/officeart/2005/8/layout/vList4"/>
    <dgm:cxn modelId="{D7EEEFE2-8064-43E2-AA35-C9B9B294FBE1}" type="presParOf" srcId="{BE6D33F2-062F-456E-8408-34C33EC98396}" destId="{FFA64C25-511E-4603-9549-C3F592660007}" srcOrd="2" destOrd="0" presId="urn:microsoft.com/office/officeart/2005/8/layout/vList4"/>
    <dgm:cxn modelId="{4DB8758A-B109-4346-A0F8-C918D1388961}" type="presParOf" srcId="{6390A8B7-626E-4059-8075-41663D3EC783}" destId="{706EA9B3-F4B6-4032-A149-03CF1A3FF78A}" srcOrd="7" destOrd="0" presId="urn:microsoft.com/office/officeart/2005/8/layout/vList4"/>
    <dgm:cxn modelId="{7C594FBD-9471-48B2-8B69-329BBBD92D43}" type="presParOf" srcId="{6390A8B7-626E-4059-8075-41663D3EC783}" destId="{DB6068A4-64F7-407B-BAB5-1A68CA811EE7}" srcOrd="8" destOrd="0" presId="urn:microsoft.com/office/officeart/2005/8/layout/vList4"/>
    <dgm:cxn modelId="{9DAF113F-49A4-46EE-900D-D6C1B6EC48AF}" type="presParOf" srcId="{DB6068A4-64F7-407B-BAB5-1A68CA811EE7}" destId="{83B2965A-702B-4C68-8431-738FA1D41E42}" srcOrd="0" destOrd="0" presId="urn:microsoft.com/office/officeart/2005/8/layout/vList4"/>
    <dgm:cxn modelId="{FD7B8060-1118-4EF2-B7D5-2EBD1880CA6A}" type="presParOf" srcId="{DB6068A4-64F7-407B-BAB5-1A68CA811EE7}" destId="{6468D4D8-5BE0-4112-970D-0FCD16E93F5E}" srcOrd="1" destOrd="0" presId="urn:microsoft.com/office/officeart/2005/8/layout/vList4"/>
    <dgm:cxn modelId="{272D0CEA-28EB-47CC-A727-66D9F89A93E6}" type="presParOf" srcId="{DB6068A4-64F7-407B-BAB5-1A68CA811EE7}" destId="{697E1BD0-3916-4306-83E4-AF79ED41131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0.19516</cdr:x>
      <cdr:y>0.17199</cdr:y>
    </cdr:from>
    <cdr:to>
      <cdr:x>0.43437</cdr:x>
      <cdr:y>0.36739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1545518" y="694595"/>
          <a:ext cx="1894243" cy="7891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US" sz="1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Crecimiento con medidas Judicializadas</a:t>
          </a:r>
          <a:endParaRPr lang="es-GT" sz="1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0.79432</cdr:x>
      <cdr:y>0.12025</cdr:y>
    </cdr:from>
    <cdr:to>
      <cdr:x>0.96239</cdr:x>
      <cdr:y>0.31564</cdr:y>
    </cdr:to>
    <cdr:sp macro="" textlink="">
      <cdr:nvSpPr>
        <cdr:cNvPr id="3" name="CuadroTexto 1"/>
        <cdr:cNvSpPr txBox="1"/>
      </cdr:nvSpPr>
      <cdr:spPr>
        <a:xfrm xmlns:a="http://schemas.openxmlformats.org/drawingml/2006/main">
          <a:off x="6290251" y="485643"/>
          <a:ext cx="1330955" cy="7890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es-GT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US" sz="1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Crecimiento con medidas Administrativas, sin judicialización</a:t>
          </a:r>
          <a:endParaRPr lang="es-GT" sz="1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0.30161</cdr:x>
      <cdr:y>0.26536</cdr:y>
    </cdr:from>
    <cdr:to>
      <cdr:x>0.34478</cdr:x>
      <cdr:y>0.33272</cdr:y>
    </cdr:to>
    <cdr:sp macro="" textlink="">
      <cdr:nvSpPr>
        <cdr:cNvPr id="4" name="Flecha abajo 3"/>
        <cdr:cNvSpPr/>
      </cdr:nvSpPr>
      <cdr:spPr>
        <a:xfrm xmlns:a="http://schemas.openxmlformats.org/drawingml/2006/main">
          <a:off x="2388450" y="1071679"/>
          <a:ext cx="341866" cy="272039"/>
        </a:xfrm>
        <a:prstGeom xmlns:a="http://schemas.openxmlformats.org/drawingml/2006/main" prst="downArrow">
          <a:avLst/>
        </a:prstGeom>
        <a:solidFill xmlns:a="http://schemas.openxmlformats.org/drawingml/2006/main">
          <a:srgbClr val="FF000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GT"/>
        </a:p>
      </cdr:txBody>
    </cdr:sp>
  </cdr:relSizeAnchor>
  <cdr:relSizeAnchor xmlns:cdr="http://schemas.openxmlformats.org/drawingml/2006/chartDrawing">
    <cdr:from>
      <cdr:x>0.85993</cdr:x>
      <cdr:y>0.34215</cdr:y>
    </cdr:from>
    <cdr:to>
      <cdr:x>0.9031</cdr:x>
      <cdr:y>0.40951</cdr:y>
    </cdr:to>
    <cdr:sp macro="" textlink="">
      <cdr:nvSpPr>
        <cdr:cNvPr id="5" name="Flecha abajo 4"/>
        <cdr:cNvSpPr/>
      </cdr:nvSpPr>
      <cdr:spPr>
        <a:xfrm xmlns:a="http://schemas.openxmlformats.org/drawingml/2006/main">
          <a:off x="6809821" y="1381791"/>
          <a:ext cx="341865" cy="272039"/>
        </a:xfrm>
        <a:prstGeom xmlns:a="http://schemas.openxmlformats.org/drawingml/2006/main" prst="downArrow">
          <a:avLst/>
        </a:prstGeom>
        <a:solidFill xmlns:a="http://schemas.openxmlformats.org/drawingml/2006/main">
          <a:srgbClr val="FF000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GT"/>
        </a:p>
      </cdr:txBody>
    </cdr:sp>
  </cdr:relSizeAnchor>
  <cdr:relSizeAnchor xmlns:cdr="http://schemas.openxmlformats.org/drawingml/2006/chartDrawing">
    <cdr:from>
      <cdr:x>0.02513</cdr:x>
      <cdr:y>0.92384</cdr:y>
    </cdr:from>
    <cdr:to>
      <cdr:x>0.31716</cdr:x>
      <cdr:y>1</cdr:y>
    </cdr:to>
    <cdr:sp macro="" textlink="">
      <cdr:nvSpPr>
        <cdr:cNvPr id="6" name="CuadroTexto 5"/>
        <cdr:cNvSpPr txBox="1"/>
      </cdr:nvSpPr>
      <cdr:spPr>
        <a:xfrm xmlns:a="http://schemas.openxmlformats.org/drawingml/2006/main">
          <a:off x="198994" y="3193011"/>
          <a:ext cx="2312579" cy="263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US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*/Cierre Preliminar</a:t>
          </a:r>
          <a:endParaRPr lang="es-GT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0.46774</cdr:x>
      <cdr:y>0.91136</cdr:y>
    </cdr:from>
    <cdr:to>
      <cdr:x>0.9533</cdr:x>
      <cdr:y>1</cdr:y>
    </cdr:to>
    <cdr:sp macro="" textlink="">
      <cdr:nvSpPr>
        <cdr:cNvPr id="7" name="9 Cerrar llave"/>
        <cdr:cNvSpPr/>
      </cdr:nvSpPr>
      <cdr:spPr>
        <a:xfrm xmlns:a="http://schemas.openxmlformats.org/drawingml/2006/main" rot="5400000">
          <a:off x="5447627" y="1937002"/>
          <a:ext cx="357979" cy="3845174"/>
        </a:xfrm>
        <a:prstGeom xmlns:a="http://schemas.openxmlformats.org/drawingml/2006/main" prst="rightBrace">
          <a:avLst>
            <a:gd name="adj1" fmla="val 75032"/>
            <a:gd name="adj2" fmla="val 50000"/>
          </a:avLst>
        </a:prstGeom>
        <a:noFill xmlns:a="http://schemas.openxmlformats.org/drawingml/2006/main"/>
        <a:ln xmlns:a="http://schemas.openxmlformats.org/drawingml/2006/main" w="38100">
          <a:solidFill>
            <a:srgbClr val="C0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s-GT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s-GT" sz="1350"/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</cdr:x>
      <cdr:y>1</cdr:y>
    </cdr:from>
    <cdr:to>
      <cdr:x>1</cdr:x>
      <cdr:y>1</cdr:y>
    </cdr:to>
    <cdr:cxnSp macro="">
      <cdr:nvCxnSpPr>
        <cdr:cNvPr id="2" name="Conector recto 1">
          <a:extLst xmlns:a="http://schemas.openxmlformats.org/drawingml/2006/main">
            <a:ext uri="{FF2B5EF4-FFF2-40B4-BE49-F238E27FC236}">
              <a16:creationId xmlns="" xmlns:a16="http://schemas.microsoft.com/office/drawing/2014/main" id="{248D0DA5-1D1B-294C-B3FE-D2A703268C93}"/>
            </a:ext>
          </a:extLst>
        </cdr:cNvPr>
        <cdr:cNvCxnSpPr/>
      </cdr:nvCxnSpPr>
      <cdr:spPr>
        <a:xfrm xmlns:a="http://schemas.openxmlformats.org/drawingml/2006/main">
          <a:off x="669778" y="3708399"/>
          <a:ext cx="11127545" cy="0"/>
        </a:xfrm>
        <a:prstGeom xmlns:a="http://schemas.openxmlformats.org/drawingml/2006/main" prst="line">
          <a:avLst/>
        </a:prstGeom>
        <a:ln xmlns:a="http://schemas.openxmlformats.org/drawingml/2006/main"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0.03185</cdr:x>
      <cdr:y>0.96068</cdr:y>
    </cdr:from>
    <cdr:to>
      <cdr:x>0.2416</cdr:x>
      <cdr:y>1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275936" y="6039315"/>
          <a:ext cx="1817192" cy="2471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GT" sz="1100" dirty="0">
              <a:latin typeface="+mn-lt"/>
              <a:cs typeface="Times New Roman" panose="02020603050405020304" pitchFamily="18" charset="0"/>
            </a:rPr>
            <a:t>Fuente: Banco de Guatemala</a:t>
          </a:r>
        </a:p>
      </cdr:txBody>
    </cdr:sp>
  </cdr:relSizeAnchor>
  <cdr:relSizeAnchor xmlns:cdr="http://schemas.openxmlformats.org/drawingml/2006/chartDrawing">
    <cdr:from>
      <cdr:x>0.03953</cdr:x>
      <cdr:y>0.12251</cdr:y>
    </cdr:from>
    <cdr:to>
      <cdr:x>0.10213</cdr:x>
      <cdr:y>0.16486</cdr:y>
    </cdr:to>
    <cdr:sp macro="" textlink="">
      <cdr:nvSpPr>
        <cdr:cNvPr id="3" name="2 CuadroTexto"/>
        <cdr:cNvSpPr txBox="1"/>
      </cdr:nvSpPr>
      <cdr:spPr>
        <a:xfrm xmlns:a="http://schemas.openxmlformats.org/drawingml/2006/main">
          <a:off x="342900" y="771525"/>
          <a:ext cx="542925" cy="266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GT" sz="1100"/>
            <a:t>Var. %</a:t>
          </a:r>
        </a:p>
      </cdr:txBody>
    </cdr:sp>
  </cdr:relSizeAnchor>
  <cdr:relSizeAnchor xmlns:cdr="http://schemas.openxmlformats.org/drawingml/2006/chartDrawing">
    <cdr:from>
      <cdr:x>0.9612</cdr:x>
      <cdr:y>0.69737</cdr:y>
    </cdr:from>
    <cdr:to>
      <cdr:x>1</cdr:x>
      <cdr:y>0.75</cdr:y>
    </cdr:to>
    <cdr:sp macro="" textlink="">
      <cdr:nvSpPr>
        <cdr:cNvPr id="4" name="3 CuadroTexto"/>
        <cdr:cNvSpPr txBox="1"/>
      </cdr:nvSpPr>
      <cdr:spPr>
        <a:xfrm xmlns:a="http://schemas.openxmlformats.org/drawingml/2006/main">
          <a:off x="7416824" y="3816424"/>
          <a:ext cx="299356" cy="288032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rgbClr val="FF0000"/>
          </a:solidFill>
        </a:ln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MX" sz="1400" b="1" dirty="0">
              <a:solidFill>
                <a:srgbClr val="FF0000"/>
              </a:solidFill>
            </a:rPr>
            <a:t>1.0</a:t>
          </a:r>
          <a:endParaRPr lang="es-GT" sz="1400" b="1" dirty="0">
            <a:solidFill>
              <a:srgbClr val="FF0000"/>
            </a:solidFill>
          </a:endParaRP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0.61851</cdr:x>
      <cdr:y>0.11182</cdr:y>
    </cdr:from>
    <cdr:to>
      <cdr:x>0.87658</cdr:x>
      <cdr:y>0.18019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4917688" y="492442"/>
          <a:ext cx="2051824" cy="3010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GT" sz="1600" b="1" dirty="0"/>
            <a:t>Zona de Expansión</a:t>
          </a:r>
        </a:p>
      </cdr:txBody>
    </cdr:sp>
  </cdr:relSizeAnchor>
  <cdr:relSizeAnchor xmlns:cdr="http://schemas.openxmlformats.org/drawingml/2006/chartDrawing">
    <cdr:from>
      <cdr:x>0.14103</cdr:x>
      <cdr:y>0.69081</cdr:y>
    </cdr:from>
    <cdr:to>
      <cdr:x>0.3991</cdr:x>
      <cdr:y>0.75918</cdr:y>
    </cdr:to>
    <cdr:sp macro="" textlink="">
      <cdr:nvSpPr>
        <cdr:cNvPr id="3" name="CuadroTexto 1"/>
        <cdr:cNvSpPr txBox="1"/>
      </cdr:nvSpPr>
      <cdr:spPr>
        <a:xfrm xmlns:a="http://schemas.openxmlformats.org/drawingml/2006/main">
          <a:off x="1121317" y="3042225"/>
          <a:ext cx="2051824" cy="3010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GT" sz="1600" b="1" dirty="0"/>
            <a:t>Zona de Contracción</a:t>
          </a: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0.10086</cdr:x>
      <cdr:y>0.87478</cdr:y>
    </cdr:from>
    <cdr:to>
      <cdr:x>0.50853</cdr:x>
      <cdr:y>0.92496</cdr:y>
    </cdr:to>
    <cdr:sp macro="" textlink="">
      <cdr:nvSpPr>
        <cdr:cNvPr id="3" name="1 CuadroTexto"/>
        <cdr:cNvSpPr txBox="1"/>
      </cdr:nvSpPr>
      <cdr:spPr>
        <a:xfrm xmlns:a="http://schemas.openxmlformats.org/drawingml/2006/main">
          <a:off x="998573" y="5132579"/>
          <a:ext cx="4036221" cy="2944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GT" sz="1050" dirty="0"/>
            <a:t>Fuente: Sistema de Contabilidad Integrada -SICOIN- </a:t>
          </a:r>
        </a:p>
        <a:p xmlns:a="http://schemas.openxmlformats.org/drawingml/2006/main">
          <a:endParaRPr lang="es-GT" sz="1050" baseline="0" dirty="0"/>
        </a:p>
      </cdr:txBody>
    </cdr:sp>
  </cdr:relSizeAnchor>
  <cdr:relSizeAnchor xmlns:cdr="http://schemas.openxmlformats.org/drawingml/2006/chartDrawing">
    <cdr:from>
      <cdr:x>0.1477</cdr:x>
      <cdr:y>0.0233</cdr:y>
    </cdr:from>
    <cdr:to>
      <cdr:x>0.91575</cdr:x>
      <cdr:y>0.16117</cdr:y>
    </cdr:to>
    <cdr:sp macro="" textlink="">
      <cdr:nvSpPr>
        <cdr:cNvPr id="4" name="3 CuadroTexto"/>
        <cdr:cNvSpPr txBox="1"/>
      </cdr:nvSpPr>
      <cdr:spPr>
        <a:xfrm xmlns:a="http://schemas.openxmlformats.org/drawingml/2006/main">
          <a:off x="1285875" y="114301"/>
          <a:ext cx="6686550" cy="676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GT" sz="1400" b="1"/>
            <a:t>SALDO DE CAJA  Y</a:t>
          </a:r>
          <a:r>
            <a:rPr lang="es-GT" sz="1400" b="1" baseline="0"/>
            <a:t> DEVENGADOS NO PAGADOS AL CIERRE 2015 - 2019</a:t>
          </a:r>
        </a:p>
        <a:p xmlns:a="http://schemas.openxmlformats.org/drawingml/2006/main">
          <a:pPr algn="ctr"/>
          <a:r>
            <a:rPr lang="es-GT" sz="1100" baseline="0"/>
            <a:t>Cifras en millones de quetzales</a:t>
          </a:r>
          <a:endParaRPr lang="es-GT" sz="1100"/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0.2091</cdr:x>
      <cdr:y>0.01774</cdr:y>
    </cdr:from>
    <cdr:to>
      <cdr:x>0.78653</cdr:x>
      <cdr:y>0.10016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2276474" y="107950"/>
          <a:ext cx="6286501" cy="5016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GT" sz="1800" b="1" baseline="0" dirty="0">
              <a:latin typeface="+mn-lt"/>
              <a:cs typeface="Times New Roman" pitchFamily="18" charset="0"/>
            </a:rPr>
            <a:t>DEVENGADOS NO PAGADOS AL CIERRE 2008- 2019</a:t>
          </a:r>
        </a:p>
        <a:p xmlns:a="http://schemas.openxmlformats.org/drawingml/2006/main">
          <a:pPr algn="ctr"/>
          <a:r>
            <a:rPr lang="es-GT" sz="1800" baseline="0" dirty="0">
              <a:latin typeface="+mn-lt"/>
              <a:cs typeface="Times New Roman" pitchFamily="18" charset="0"/>
            </a:rPr>
            <a:t>Cifras en millones de quetzales</a:t>
          </a:r>
          <a:endParaRPr lang="es-GT" sz="1800" dirty="0">
            <a:latin typeface="+mn-lt"/>
            <a:cs typeface="Times New Roman" pitchFamily="18" charset="0"/>
          </a:endParaRPr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0.13367</cdr:x>
      <cdr:y>0.02185</cdr:y>
    </cdr:from>
    <cdr:to>
      <cdr:x>0.92074</cdr:x>
      <cdr:y>0.17767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1193800" y="106829"/>
          <a:ext cx="7029450" cy="762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GT" sz="1400" b="1">
              <a:latin typeface="Arial" panose="020B0604020202020204" pitchFamily="34" charset="0"/>
              <a:cs typeface="Arial" panose="020B0604020202020204" pitchFamily="34" charset="0"/>
            </a:rPr>
            <a:t>Nivel de Ejecución Presupuestaria</a:t>
          </a:r>
          <a:endParaRPr lang="es-GT" sz="1400" b="1" baseline="0"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algn="ctr"/>
          <a:r>
            <a:rPr lang="es-GT" sz="1400" b="1">
              <a:latin typeface="Arial" panose="020B0604020202020204" pitchFamily="34" charset="0"/>
              <a:cs typeface="Arial" panose="020B0604020202020204" pitchFamily="34" charset="0"/>
            </a:rPr>
            <a:t>Periodo</a:t>
          </a:r>
          <a:r>
            <a:rPr lang="es-GT" sz="1400" b="1" baseline="0">
              <a:latin typeface="Arial" panose="020B0604020202020204" pitchFamily="34" charset="0"/>
              <a:cs typeface="Arial" panose="020B0604020202020204" pitchFamily="34" charset="0"/>
            </a:rPr>
            <a:t> 2008-2019</a:t>
          </a:r>
        </a:p>
        <a:p xmlns:a="http://schemas.openxmlformats.org/drawingml/2006/main">
          <a:pPr algn="ctr"/>
          <a:r>
            <a:rPr lang="es-GT" sz="1400" b="1" baseline="0">
              <a:latin typeface="Arial" panose="020B0604020202020204" pitchFamily="34" charset="0"/>
              <a:cs typeface="Arial" panose="020B0604020202020204" pitchFamily="34" charset="0"/>
            </a:rPr>
            <a:t>(Datos en porcentaje)</a:t>
          </a:r>
        </a:p>
      </cdr:txBody>
    </cdr:sp>
  </cdr:relSizeAnchor>
  <cdr:relSizeAnchor xmlns:cdr="http://schemas.openxmlformats.org/drawingml/2006/chartDrawing">
    <cdr:from>
      <cdr:x>0.63907</cdr:x>
      <cdr:y>0.38359</cdr:y>
    </cdr:from>
    <cdr:to>
      <cdr:x>0.81678</cdr:x>
      <cdr:y>0.44088</cdr:y>
    </cdr:to>
    <cdr:sp macro="" textlink="">
      <cdr:nvSpPr>
        <cdr:cNvPr id="4" name="3 Rectángulo"/>
        <cdr:cNvSpPr/>
      </cdr:nvSpPr>
      <cdr:spPr>
        <a:xfrm xmlns:a="http://schemas.openxmlformats.org/drawingml/2006/main">
          <a:off x="6488207" y="1875866"/>
          <a:ext cx="1804147" cy="280147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5">
            <a:lumMod val="75000"/>
          </a:schemeClr>
        </a:solidFill>
        <a:ln xmlns:a="http://schemas.openxmlformats.org/drawingml/2006/main">
          <a:solidFill>
            <a:schemeClr val="accent5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es-GT" sz="1400" b="1">
              <a:latin typeface="Arial" panose="020B0604020202020204" pitchFamily="34" charset="0"/>
              <a:cs typeface="Arial" panose="020B0604020202020204" pitchFamily="34" charset="0"/>
            </a:rPr>
            <a:t>Promedio = 93</a:t>
          </a:r>
        </a:p>
      </cdr:txBody>
    </cdr:sp>
  </cdr:relSizeAnchor>
  <cdr:relSizeAnchor xmlns:cdr="http://schemas.openxmlformats.org/drawingml/2006/chartDrawing">
    <cdr:from>
      <cdr:x>0</cdr:x>
      <cdr:y>0.89909</cdr:y>
    </cdr:from>
    <cdr:to>
      <cdr:x>1</cdr:x>
      <cdr:y>1</cdr:y>
    </cdr:to>
    <cdr:sp macro="" textlink="">
      <cdr:nvSpPr>
        <cdr:cNvPr id="5" name="4 Rectángulo"/>
        <cdr:cNvSpPr/>
      </cdr:nvSpPr>
      <cdr:spPr>
        <a:xfrm xmlns:a="http://schemas.openxmlformats.org/drawingml/2006/main">
          <a:off x="0" y="4069252"/>
          <a:ext cx="8229600" cy="4567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GT" sz="1050" dirty="0">
              <a:latin typeface="+mn-lt"/>
              <a:cs typeface="Arial" panose="020B0604020202020204" pitchFamily="7" charset="0"/>
            </a:rPr>
            <a:t>Nota: </a:t>
          </a:r>
          <a:r>
            <a:rPr lang="es-GT" sz="1050" baseline="0" dirty="0">
              <a:latin typeface="+mn-lt"/>
              <a:cs typeface="Arial" panose="020B0604020202020204" pitchFamily="7" charset="0"/>
            </a:rPr>
            <a:t>Datos de 2019</a:t>
          </a:r>
          <a:r>
            <a:rPr lang="es-GT" sz="1050" dirty="0">
              <a:latin typeface="+mn-lt"/>
              <a:cs typeface="Arial" panose="020B0604020202020204" pitchFamily="7" charset="0"/>
            </a:rPr>
            <a:t> al 07/01/2020.</a:t>
          </a:r>
          <a:endParaRPr lang="es-GT" sz="1050" baseline="0" dirty="0">
            <a:latin typeface="+mn-lt"/>
            <a:cs typeface="Arial" panose="020B0604020202020204" pitchFamily="7" charset="0"/>
          </a:endParaRPr>
        </a:p>
        <a:p xmlns:a="http://schemas.openxmlformats.org/drawingml/2006/main">
          <a:r>
            <a:rPr lang="es-GT" sz="1050" dirty="0">
              <a:latin typeface="+mn-lt"/>
              <a:cs typeface="Arial" panose="020B0604020202020204" pitchFamily="7" charset="0"/>
            </a:rPr>
            <a:t>Fuente: Sistema de Contabilidad Integrada (</a:t>
          </a:r>
          <a:r>
            <a:rPr lang="es-GT" sz="1050" dirty="0" err="1">
              <a:latin typeface="+mn-lt"/>
              <a:cs typeface="Arial" panose="020B0604020202020204" pitchFamily="7" charset="0"/>
            </a:rPr>
            <a:t>Sicoin</a:t>
          </a:r>
          <a:r>
            <a:rPr lang="es-GT" sz="1050" dirty="0">
              <a:latin typeface="+mn-lt"/>
              <a:cs typeface="Arial" panose="020B0604020202020204" pitchFamily="7" charset="0"/>
            </a:rPr>
            <a:t>)</a:t>
          </a:r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0.03229</cdr:x>
      <cdr:y>0.89987</cdr:y>
    </cdr:from>
    <cdr:to>
      <cdr:x>0.95111</cdr:x>
      <cdr:y>0.99364</cdr:y>
    </cdr:to>
    <cdr:sp macro="" textlink="">
      <cdr:nvSpPr>
        <cdr:cNvPr id="2" name="Rectángulo 1"/>
        <cdr:cNvSpPr/>
      </cdr:nvSpPr>
      <cdr:spPr>
        <a:xfrm xmlns:a="http://schemas.openxmlformats.org/drawingml/2006/main">
          <a:off x="265734" y="4382854"/>
          <a:ext cx="7561521" cy="4567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GT" sz="1050" dirty="0">
              <a:latin typeface="+mn-lt"/>
              <a:cs typeface="Arial" panose="020B0604020202020204" pitchFamily="7" charset="0"/>
            </a:rPr>
            <a:t>Presupuesto Ejecutado 2008-2019, Apertura 2020</a:t>
          </a:r>
          <a:r>
            <a:rPr lang="es-GT" sz="1050" baseline="0" dirty="0">
              <a:latin typeface="+mn-lt"/>
              <a:cs typeface="Arial" panose="020B0604020202020204" pitchFamily="7" charset="0"/>
            </a:rPr>
            <a:t>, y Recomendado 2021-2024. Datos de 2019</a:t>
          </a:r>
          <a:r>
            <a:rPr lang="es-GT" sz="1050" dirty="0">
              <a:latin typeface="+mn-lt"/>
              <a:cs typeface="Arial" panose="020B0604020202020204" pitchFamily="7" charset="0"/>
            </a:rPr>
            <a:t> al 07/01/2020.</a:t>
          </a:r>
          <a:endParaRPr lang="es-GT" sz="1050" baseline="0" dirty="0">
            <a:latin typeface="+mn-lt"/>
            <a:cs typeface="Arial" panose="020B0604020202020204" pitchFamily="7" charset="0"/>
          </a:endParaRPr>
        </a:p>
        <a:p xmlns:a="http://schemas.openxmlformats.org/drawingml/2006/main">
          <a:r>
            <a:rPr lang="es-GT" sz="1050" dirty="0">
              <a:latin typeface="+mn-lt"/>
              <a:cs typeface="Arial" panose="020B0604020202020204" pitchFamily="7" charset="0"/>
            </a:rPr>
            <a:t>Fuente: Sistema de Contabilidad Integrada (</a:t>
          </a:r>
          <a:r>
            <a:rPr lang="es-GT" sz="1050" dirty="0" err="1">
              <a:latin typeface="+mn-lt"/>
              <a:cs typeface="Arial" panose="020B0604020202020204" pitchFamily="7" charset="0"/>
            </a:rPr>
            <a:t>Sicoin</a:t>
          </a:r>
          <a:r>
            <a:rPr lang="es-GT" sz="1050" dirty="0">
              <a:latin typeface="+mn-lt"/>
              <a:cs typeface="Arial" panose="020B0604020202020204" pitchFamily="7" charset="0"/>
            </a:rPr>
            <a:t>)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0.04643</cdr:x>
      <cdr:y>0.93196</cdr:y>
    </cdr:from>
    <cdr:to>
      <cdr:x>0.34334</cdr:x>
      <cdr:y>0.9982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288032" y="4248472"/>
          <a:ext cx="1841793" cy="3019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GT" sz="1050" b="1" dirty="0">
              <a:latin typeface="+mn-lt"/>
              <a:cs typeface="Times New Roman" pitchFamily="18" charset="0"/>
            </a:rPr>
            <a:t>Nota:</a:t>
          </a:r>
          <a:r>
            <a:rPr lang="es-GT" sz="1050" b="1" baseline="0" dirty="0">
              <a:latin typeface="+mn-lt"/>
              <a:cs typeface="Times New Roman" pitchFamily="18" charset="0"/>
            </a:rPr>
            <a:t>  Mercado Interno</a:t>
          </a:r>
          <a:endParaRPr lang="es-GT" sz="1050" b="1" dirty="0">
            <a:latin typeface="+mn-lt"/>
            <a:cs typeface="Times New Roman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0.90852</cdr:y>
    </cdr:from>
    <cdr:to>
      <cdr:x>0.80112</cdr:x>
      <cdr:y>1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0" y="2924935"/>
          <a:ext cx="4086225" cy="2945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GT" sz="1000" b="1" dirty="0">
              <a:latin typeface="+mn-lt"/>
              <a:cs typeface="Times New Roman" pitchFamily="18" charset="0"/>
            </a:rPr>
            <a:t>Nota:</a:t>
          </a:r>
          <a:r>
            <a:rPr lang="es-GT" sz="1000" b="1" baseline="0" dirty="0">
              <a:latin typeface="+mn-lt"/>
              <a:cs typeface="Times New Roman" pitchFamily="18" charset="0"/>
            </a:rPr>
            <a:t>  Mercado Externo 2012, 2013, 2016, 2017 y 2019 e Interno 2014 y 2018      </a:t>
          </a:r>
          <a:endParaRPr lang="es-GT" sz="1000" b="1" dirty="0">
            <a:latin typeface="+mn-lt"/>
            <a:cs typeface="Times New Roman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0.19831</cdr:y>
    </cdr:from>
    <cdr:to>
      <cdr:x>0.18674</cdr:x>
      <cdr:y>0.27227</cdr:y>
    </cdr:to>
    <cdr:sp macro="" textlink="">
      <cdr:nvSpPr>
        <cdr:cNvPr id="3" name="2 CuadroTexto"/>
        <cdr:cNvSpPr txBox="1"/>
      </cdr:nvSpPr>
      <cdr:spPr>
        <a:xfrm xmlns:a="http://schemas.openxmlformats.org/drawingml/2006/main" rot="5154154">
          <a:off x="-872826" y="458401"/>
          <a:ext cx="326508" cy="11606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GT" sz="110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0.04568</cdr:x>
      <cdr:y>0.353</cdr:y>
    </cdr:from>
    <cdr:to>
      <cdr:x>0.07857</cdr:x>
      <cdr:y>0.69139</cdr:y>
    </cdr:to>
    <cdr:sp macro="" textlink="">
      <cdr:nvSpPr>
        <cdr:cNvPr id="2" name="1 CuadroTexto"/>
        <cdr:cNvSpPr txBox="1"/>
      </cdr:nvSpPr>
      <cdr:spPr>
        <a:xfrm xmlns:a="http://schemas.openxmlformats.org/drawingml/2006/main" rot="16200000">
          <a:off x="-213050" y="2032605"/>
          <a:ext cx="1400736" cy="2580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GT" sz="1100">
              <a:latin typeface="+mn-lt"/>
              <a:cs typeface="Times New Roman" panose="02020603050405020304" pitchFamily="18" charset="0"/>
            </a:rPr>
            <a:t>En</a:t>
          </a:r>
          <a:r>
            <a:rPr lang="es-GT" sz="1100" baseline="0">
              <a:latin typeface="+mn-lt"/>
              <a:cs typeface="Times New Roman" panose="02020603050405020304" pitchFamily="18" charset="0"/>
            </a:rPr>
            <a:t> % del PIB</a:t>
          </a:r>
          <a:endParaRPr lang="es-GT" sz="1100">
            <a:latin typeface="+mn-lt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0.09356</cdr:x>
      <cdr:y>0.85869</cdr:y>
    </cdr:from>
    <cdr:to>
      <cdr:x>0.86709</cdr:x>
      <cdr:y>0.97192</cdr:y>
    </cdr:to>
    <cdr:sp macro="" textlink="">
      <cdr:nvSpPr>
        <cdr:cNvPr id="3" name="1 CuadroTexto"/>
        <cdr:cNvSpPr txBox="1"/>
      </cdr:nvSpPr>
      <cdr:spPr>
        <a:xfrm xmlns:a="http://schemas.openxmlformats.org/drawingml/2006/main">
          <a:off x="662579" y="4112593"/>
          <a:ext cx="5478244" cy="542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GT" sz="1000" dirty="0">
              <a:latin typeface="+mn-lt"/>
              <a:cs typeface="Times New Roman" panose="02020603050405020304" pitchFamily="18" charset="0"/>
            </a:rPr>
            <a:t>Fuente:</a:t>
          </a:r>
          <a:r>
            <a:rPr lang="es-GT" sz="1000" baseline="0" dirty="0">
              <a:latin typeface="+mn-lt"/>
              <a:cs typeface="Times New Roman" panose="02020603050405020304" pitchFamily="18" charset="0"/>
            </a:rPr>
            <a:t> Ministerio de Finanzas Públicas</a:t>
          </a:r>
        </a:p>
        <a:p xmlns:a="http://schemas.openxmlformats.org/drawingml/2006/main">
          <a:r>
            <a:rPr lang="es-GT" sz="1000" baseline="0" dirty="0">
              <a:latin typeface="+mn-lt"/>
              <a:cs typeface="Times New Roman" panose="02020603050405020304" pitchFamily="18" charset="0"/>
            </a:rPr>
            <a:t>*Preliminar</a:t>
          </a:r>
          <a:r>
            <a:rPr lang="es-GT" sz="1000" dirty="0">
              <a:latin typeface="+mn-lt"/>
              <a:cs typeface="Times New Roman" panose="02020603050405020304" pitchFamily="18" charset="0"/>
            </a:rPr>
            <a:t> al 07/01/2020</a:t>
          </a:r>
          <a:endParaRPr lang="es-GT" sz="1000" baseline="0" dirty="0">
            <a:latin typeface="+mn-lt"/>
            <a:cs typeface="Times New Roman" panose="02020603050405020304" pitchFamily="18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0.11891</cdr:x>
      <cdr:y>0.01558</cdr:y>
    </cdr:from>
    <cdr:to>
      <cdr:x>0.87822</cdr:x>
      <cdr:y>0.11688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790575" y="57151"/>
          <a:ext cx="5048250" cy="3714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100" b="1" i="0" baseline="0" dirty="0">
              <a:effectLst/>
              <a:latin typeface="+mn-lt"/>
              <a:ea typeface="+mn-ea"/>
              <a:cs typeface="+mn-cs"/>
            </a:rPr>
            <a:t>Fortalecimiento Institucional</a:t>
          </a:r>
          <a:endParaRPr lang="es-GT" dirty="0">
            <a:effectLst/>
          </a:endParaRPr>
        </a:p>
        <a:p xmlns:a="http://schemas.openxmlformats.org/drawingml/2006/main">
          <a:endParaRPr lang="es-GT" sz="1100" dirty="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0.08333</cdr:x>
      <cdr:y>0.02586</cdr:y>
    </cdr:from>
    <cdr:to>
      <cdr:x>0.9375</cdr:x>
      <cdr:y>0.19828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685800" y="114300"/>
          <a:ext cx="7029450" cy="762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GT" sz="1400" b="1">
              <a:latin typeface="Arial" panose="020B0604020202020204" pitchFamily="34" charset="0"/>
              <a:cs typeface="Arial" panose="020B0604020202020204" pitchFamily="34" charset="0"/>
            </a:rPr>
            <a:t>Presupuesto </a:t>
          </a:r>
          <a:r>
            <a:rPr lang="es-GT" sz="1400" b="1" baseline="0">
              <a:latin typeface="Arial" panose="020B0604020202020204" pitchFamily="34" charset="0"/>
              <a:cs typeface="Arial" panose="020B0604020202020204" pitchFamily="34" charset="0"/>
            </a:rPr>
            <a:t>de Inversión </a:t>
          </a:r>
        </a:p>
        <a:p xmlns:a="http://schemas.openxmlformats.org/drawingml/2006/main">
          <a:pPr algn="ctr"/>
          <a:r>
            <a:rPr lang="es-GT" sz="1400" b="1">
              <a:latin typeface="Arial" panose="020B0604020202020204" pitchFamily="34" charset="0"/>
              <a:cs typeface="Arial" panose="020B0604020202020204" pitchFamily="34" charset="0"/>
            </a:rPr>
            <a:t>Periodo</a:t>
          </a:r>
          <a:r>
            <a:rPr lang="es-GT" sz="1400" b="1" baseline="0">
              <a:latin typeface="Arial" panose="020B0604020202020204" pitchFamily="34" charset="0"/>
              <a:cs typeface="Arial" panose="020B0604020202020204" pitchFamily="34" charset="0"/>
            </a:rPr>
            <a:t> 2008-2020</a:t>
          </a:r>
        </a:p>
        <a:p xmlns:a="http://schemas.openxmlformats.org/drawingml/2006/main">
          <a:pPr algn="ctr"/>
          <a:r>
            <a:rPr lang="es-GT" sz="1400" b="1" baseline="0">
              <a:latin typeface="Arial" panose="020B0604020202020204" pitchFamily="34" charset="0"/>
              <a:cs typeface="Arial" panose="020B0604020202020204" pitchFamily="34" charset="0"/>
            </a:rPr>
            <a:t>(Montos en Millones de Quetzales)</a:t>
          </a:r>
        </a:p>
      </cdr:txBody>
    </cdr:sp>
  </cdr:relSizeAnchor>
  <cdr:relSizeAnchor xmlns:cdr="http://schemas.openxmlformats.org/drawingml/2006/chartDrawing">
    <cdr:from>
      <cdr:x>0.0189</cdr:x>
      <cdr:y>0.90733</cdr:y>
    </cdr:from>
    <cdr:to>
      <cdr:x>0.87307</cdr:x>
      <cdr:y>1</cdr:y>
    </cdr:to>
    <cdr:sp macro="" textlink="">
      <cdr:nvSpPr>
        <cdr:cNvPr id="4" name="1 CuadroTexto"/>
        <cdr:cNvSpPr txBox="1"/>
      </cdr:nvSpPr>
      <cdr:spPr>
        <a:xfrm xmlns:a="http://schemas.openxmlformats.org/drawingml/2006/main">
          <a:off x="155575" y="4010024"/>
          <a:ext cx="7029450" cy="4095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es-GT" sz="700" b="1" dirty="0">
              <a:latin typeface="Arial" panose="020B0604020202020204" pitchFamily="34" charset="0"/>
              <a:cs typeface="Arial" panose="020B0604020202020204" pitchFamily="34" charset="0"/>
            </a:rPr>
            <a:t>Fuente: Sistema de Contabilidad Integrada (</a:t>
          </a:r>
          <a:r>
            <a:rPr lang="es-GT" sz="700" b="1" dirty="0" err="1">
              <a:latin typeface="Arial" panose="020B0604020202020204" pitchFamily="34" charset="0"/>
              <a:cs typeface="Arial" panose="020B0604020202020204" pitchFamily="34" charset="0"/>
            </a:rPr>
            <a:t>Sicoin</a:t>
          </a:r>
          <a:r>
            <a:rPr lang="es-GT" sz="700" b="1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</a:p>
        <a:p xmlns:a="http://schemas.openxmlformats.org/drawingml/2006/main">
          <a:pPr algn="l"/>
          <a:r>
            <a:rPr lang="es-GT" sz="700" b="1" baseline="0" dirty="0">
              <a:latin typeface="Arial" panose="020B0604020202020204" pitchFamily="34" charset="0"/>
              <a:cs typeface="Arial" panose="020B0604020202020204" pitchFamily="34" charset="0"/>
            </a:rPr>
            <a:t>Nota: Los datos de 2008 a 2019 corresponden a ejecución, mientras que 2020 al monto de apertura. Datos de 2019 al 07/01/2019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0.55214</cdr:x>
      <cdr:y>0.26804</cdr:y>
    </cdr:from>
    <cdr:to>
      <cdr:x>0.83961</cdr:x>
      <cdr:y>0.3917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4592899" y="1110771"/>
          <a:ext cx="2391338" cy="5124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GT" sz="1400" b="1" dirty="0">
              <a:solidFill>
                <a:srgbClr val="FF0000"/>
              </a:solidFill>
            </a:rPr>
            <a:t>Promedio 2008 – 2019: 85.7%</a:t>
          </a: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0.34053</cdr:x>
      <cdr:y>0.85771</cdr:y>
    </cdr:from>
    <cdr:to>
      <cdr:x>0.59835</cdr:x>
      <cdr:y>0.89764</cdr:y>
    </cdr:to>
    <cdr:sp macro="" textlink="">
      <cdr:nvSpPr>
        <cdr:cNvPr id="3" name="1 CuadroTexto"/>
        <cdr:cNvSpPr txBox="1"/>
      </cdr:nvSpPr>
      <cdr:spPr>
        <a:xfrm xmlns:a="http://schemas.openxmlformats.org/drawingml/2006/main">
          <a:off x="2769975" y="6364155"/>
          <a:ext cx="2097198" cy="2962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GT" sz="1000"/>
            <a:t>Fuente: Sistema de Contabilidad Integrada -SICOIN- </a:t>
          </a:r>
        </a:p>
        <a:p xmlns:a="http://schemas.openxmlformats.org/drawingml/2006/main">
          <a:endParaRPr lang="es-GT" sz="1000" baseline="0"/>
        </a:p>
      </cdr:txBody>
    </cdr:sp>
  </cdr:relSizeAnchor>
  <cdr:relSizeAnchor xmlns:cdr="http://schemas.openxmlformats.org/drawingml/2006/chartDrawing">
    <cdr:from>
      <cdr:x>0.13482</cdr:x>
      <cdr:y>0.00276</cdr:y>
    </cdr:from>
    <cdr:to>
      <cdr:x>0.90287</cdr:x>
      <cdr:y>0.14063</cdr:y>
    </cdr:to>
    <cdr:sp macro="" textlink="">
      <cdr:nvSpPr>
        <cdr:cNvPr id="4" name="3 CuadroTexto"/>
        <cdr:cNvSpPr txBox="1"/>
      </cdr:nvSpPr>
      <cdr:spPr>
        <a:xfrm xmlns:a="http://schemas.openxmlformats.org/drawingml/2006/main">
          <a:off x="1096668" y="20485"/>
          <a:ext cx="6247588" cy="10229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GT" sz="1400" b="1">
              <a:latin typeface="+mn-lt"/>
              <a:cs typeface="Times New Roman" pitchFamily="18" charset="0"/>
            </a:rPr>
            <a:t>SALDO DE FONDO EMERGENTE </a:t>
          </a:r>
          <a:r>
            <a:rPr lang="es-GT" sz="1400" b="1" baseline="0">
              <a:latin typeface="+mn-lt"/>
              <a:cs typeface="Times New Roman" pitchFamily="18" charset="0"/>
            </a:rPr>
            <a:t>2015 - 2019</a:t>
          </a:r>
        </a:p>
        <a:p xmlns:a="http://schemas.openxmlformats.org/drawingml/2006/main">
          <a:pPr algn="ctr"/>
          <a:r>
            <a:rPr lang="es-GT" sz="1000" baseline="0">
              <a:latin typeface="+mn-lt"/>
              <a:cs typeface="Times New Roman" pitchFamily="18" charset="0"/>
            </a:rPr>
            <a:t>Cifras en millones de quetzales</a:t>
          </a:r>
          <a:endParaRPr lang="es-GT" sz="1000">
            <a:latin typeface="+mn-lt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0.0293</cdr:x>
      <cdr:y>0.92731</cdr:y>
    </cdr:from>
    <cdr:to>
      <cdr:x>0.8911</cdr:x>
      <cdr:y>0.99727</cdr:y>
    </cdr:to>
    <cdr:sp macro="" textlink="">
      <cdr:nvSpPr>
        <cdr:cNvPr id="5" name="2 CuadroTexto"/>
        <cdr:cNvSpPr txBox="1"/>
      </cdr:nvSpPr>
      <cdr:spPr>
        <a:xfrm xmlns:a="http://schemas.openxmlformats.org/drawingml/2006/main">
          <a:off x="238331" y="6880646"/>
          <a:ext cx="7010193" cy="519101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solidFill>
            <a:schemeClr val="lt1">
              <a:shade val="50000"/>
            </a:schemeClr>
          </a:solidFill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GT" sz="1000">
              <a:latin typeface="+mn-lt"/>
              <a:cs typeface="Times New Roman" pitchFamily="18" charset="0"/>
            </a:rPr>
            <a:t>* Este</a:t>
          </a:r>
          <a:r>
            <a:rPr lang="es-GT" sz="1000" baseline="0">
              <a:latin typeface="+mn-lt"/>
              <a:cs typeface="Times New Roman" pitchFamily="18" charset="0"/>
            </a:rPr>
            <a:t> monto incluye  el traslado de Q 204 millones del Préstamo  denominado "Primer Préstamo de Políticas de Desarrollo  para la mejora de la Gobernanza de los Recusos Públicos y de Nutirición"</a:t>
          </a:r>
          <a:endParaRPr lang="es-GT" sz="1000">
            <a:latin typeface="+mn-lt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0.8185</cdr:x>
      <cdr:y>0.24775</cdr:y>
    </cdr:from>
    <cdr:to>
      <cdr:x>0.8466</cdr:x>
      <cdr:y>0.27214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6657975" y="1838325"/>
          <a:ext cx="228600" cy="1809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GT" sz="1100"/>
        </a:p>
      </cdr:txBody>
    </cdr:sp>
  </cdr:relSizeAnchor>
  <cdr:relSizeAnchor xmlns:cdr="http://schemas.openxmlformats.org/drawingml/2006/chartDrawing">
    <cdr:from>
      <cdr:x>0.81967</cdr:x>
      <cdr:y>0.25546</cdr:y>
    </cdr:from>
    <cdr:to>
      <cdr:x>0.85714</cdr:x>
      <cdr:y>0.27599</cdr:y>
    </cdr:to>
    <cdr:sp macro="" textlink="">
      <cdr:nvSpPr>
        <cdr:cNvPr id="6" name="5 CuadroTexto"/>
        <cdr:cNvSpPr txBox="1"/>
      </cdr:nvSpPr>
      <cdr:spPr>
        <a:xfrm xmlns:a="http://schemas.openxmlformats.org/drawingml/2006/main">
          <a:off x="6667500" y="1895475"/>
          <a:ext cx="304800" cy="152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GT" sz="1100"/>
            <a:t>*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EAA33-459C-4740-A683-2B428A09E652}" type="datetimeFigureOut">
              <a:rPr lang="es-GT" smtClean="0"/>
              <a:t>13/01/2020</a:t>
            </a:fld>
            <a:endParaRPr lang="es-GT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GT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A187B2-014D-4553-9C7C-FDDCE9E49529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837326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A0CDC-9748-4D43-B81E-EBCC8CAE3F13}" type="slidenum">
              <a:rPr lang="es-GT" smtClean="0"/>
              <a:t>3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71367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A0CDC-9748-4D43-B81E-EBCC8CAE3F13}" type="slidenum">
              <a:rPr lang="es-GT" smtClean="0"/>
              <a:t>4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995387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F9A42-A141-4460-A613-FAAE071CC569}" type="slidenum">
              <a:rPr lang="es-GT" smtClean="0"/>
              <a:t>27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780992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A0CDC-9748-4D43-B81E-EBCC8CAE3F13}" type="slidenum">
              <a:rPr lang="es-GT" smtClean="0"/>
              <a:t>49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995387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A0CDC-9748-4D43-B81E-EBCC8CAE3F13}" type="slidenum">
              <a:rPr lang="es-GT" smtClean="0"/>
              <a:t>50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995387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A0CDC-9748-4D43-B81E-EBCC8CAE3F13}" type="slidenum">
              <a:rPr lang="es-GT" smtClean="0"/>
              <a:t>51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995387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187B2-014D-4553-9C7C-FDDCE9E49529}" type="slidenum">
              <a:rPr lang="es-GT" smtClean="0"/>
              <a:t>53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692756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187B2-014D-4553-9C7C-FDDCE9E49529}" type="slidenum">
              <a:rPr lang="es-GT" smtClean="0"/>
              <a:t>55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33124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GT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6309A-FC15-4132-9563-047615ED95F6}" type="datetimeFigureOut">
              <a:rPr lang="es-GT" smtClean="0"/>
              <a:t>13/01/2020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23DFD-7450-4409-BD6A-9E7BECCB3E66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549163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6309A-FC15-4132-9563-047615ED95F6}" type="datetimeFigureOut">
              <a:rPr lang="es-GT" smtClean="0"/>
              <a:t>13/01/2020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23DFD-7450-4409-BD6A-9E7BECCB3E66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093362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6309A-FC15-4132-9563-047615ED95F6}" type="datetimeFigureOut">
              <a:rPr lang="es-GT" smtClean="0"/>
              <a:t>13/01/2020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23DFD-7450-4409-BD6A-9E7BECCB3E66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632581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apositiva de título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28675" y="2292095"/>
            <a:ext cx="4300538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28675" y="4511785"/>
            <a:ext cx="4300538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  <a:endParaRPr lang="es-ES" noProof="0" dirty="0"/>
          </a:p>
        </p:txBody>
      </p:sp>
      <p:sp>
        <p:nvSpPr>
          <p:cNvPr id="11" name="Marcador de posición de imagen 10"/>
          <p:cNvSpPr>
            <a:spLocks noGrp="1"/>
          </p:cNvSpPr>
          <p:nvPr>
            <p:ph type="pic" sz="quarter" idx="13"/>
          </p:nvPr>
        </p:nvSpPr>
        <p:spPr>
          <a:xfrm>
            <a:off x="5235798" y="1310656"/>
            <a:ext cx="3908203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67155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6309A-FC15-4132-9563-047615ED95F6}" type="datetimeFigureOut">
              <a:rPr lang="es-GT" smtClean="0"/>
              <a:t>13/01/2020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23DFD-7450-4409-BD6A-9E7BECCB3E66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928359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6309A-FC15-4132-9563-047615ED95F6}" type="datetimeFigureOut">
              <a:rPr lang="es-GT" smtClean="0"/>
              <a:t>13/01/2020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23DFD-7450-4409-BD6A-9E7BECCB3E66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657088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6309A-FC15-4132-9563-047615ED95F6}" type="datetimeFigureOut">
              <a:rPr lang="es-GT" smtClean="0"/>
              <a:t>13/01/2020</a:t>
            </a:fld>
            <a:endParaRPr lang="es-GT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23DFD-7450-4409-BD6A-9E7BECCB3E66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487175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6309A-FC15-4132-9563-047615ED95F6}" type="datetimeFigureOut">
              <a:rPr lang="es-GT" smtClean="0"/>
              <a:t>13/01/2020</a:t>
            </a:fld>
            <a:endParaRPr lang="es-GT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23DFD-7450-4409-BD6A-9E7BECCB3E66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916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6309A-FC15-4132-9563-047615ED95F6}" type="datetimeFigureOut">
              <a:rPr lang="es-GT" smtClean="0"/>
              <a:t>13/01/2020</a:t>
            </a:fld>
            <a:endParaRPr lang="es-GT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23DFD-7450-4409-BD6A-9E7BECCB3E66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092502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6309A-FC15-4132-9563-047615ED95F6}" type="datetimeFigureOut">
              <a:rPr lang="es-GT" smtClean="0"/>
              <a:t>13/01/2020</a:t>
            </a:fld>
            <a:endParaRPr lang="es-GT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23DFD-7450-4409-BD6A-9E7BECCB3E66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188896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6309A-FC15-4132-9563-047615ED95F6}" type="datetimeFigureOut">
              <a:rPr lang="es-GT" smtClean="0"/>
              <a:t>13/01/2020</a:t>
            </a:fld>
            <a:endParaRPr lang="es-GT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23DFD-7450-4409-BD6A-9E7BECCB3E66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509144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GT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6309A-FC15-4132-9563-047615ED95F6}" type="datetimeFigureOut">
              <a:rPr lang="es-GT" smtClean="0"/>
              <a:t>13/01/2020</a:t>
            </a:fld>
            <a:endParaRPr lang="es-GT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23DFD-7450-4409-BD6A-9E7BECCB3E66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17998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6309A-FC15-4132-9563-047615ED95F6}" type="datetimeFigureOut">
              <a:rPr lang="es-GT" smtClean="0"/>
              <a:t>13/01/2020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23DFD-7450-4409-BD6A-9E7BECCB3E66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930505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G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chart" Target="../charts/chart5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7.xml"/><Relationship Id="rId4" Type="http://schemas.openxmlformats.org/officeDocument/2006/relationships/chart" Target="../charts/chart2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3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4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microsoft.com/office/2007/relationships/hdphoto" Target="../media/hdphoto1.wdp"/><Relationship Id="rId7" Type="http://schemas.openxmlformats.org/officeDocument/2006/relationships/image" Target="../media/image64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>
            <a:extLst>
              <a:ext uri="{FF2B5EF4-FFF2-40B4-BE49-F238E27FC236}">
                <a16:creationId xmlns="" xmlns:a16="http://schemas.microsoft.com/office/drawing/2014/main" id="{E0A04F72-017E-F748-8967-6E7E52AFBC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0986" y="895806"/>
            <a:ext cx="4861494" cy="2677210"/>
          </a:xfrm>
        </p:spPr>
        <p:txBody>
          <a:bodyPr>
            <a:normAutofit/>
          </a:bodyPr>
          <a:lstStyle/>
          <a:p>
            <a:pPr algn="l"/>
            <a:r>
              <a:rPr lang="es-GT" sz="4800" b="1" dirty="0">
                <a:solidFill>
                  <a:schemeClr val="accent1">
                    <a:lumMod val="75000"/>
                  </a:schemeClr>
                </a:solidFill>
              </a:rPr>
              <a:t>Gestión Eficiente</a:t>
            </a:r>
            <a:r>
              <a:rPr lang="es-GT" sz="48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s-GT" sz="4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GT" sz="4800" dirty="0">
                <a:solidFill>
                  <a:schemeClr val="accent1">
                    <a:lumMod val="75000"/>
                  </a:schemeClr>
                </a:solidFill>
              </a:rPr>
              <a:t>Finanzas Públicas del Estado</a:t>
            </a:r>
          </a:p>
        </p:txBody>
      </p:sp>
      <p:sp>
        <p:nvSpPr>
          <p:cNvPr id="9" name="2 Subtítulo">
            <a:extLst>
              <a:ext uri="{FF2B5EF4-FFF2-40B4-BE49-F238E27FC236}">
                <a16:creationId xmlns="" xmlns:a16="http://schemas.microsoft.com/office/drawing/2014/main" id="{466B8DBD-F402-E14F-839C-3F983C9710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7944" y="3356992"/>
            <a:ext cx="4318248" cy="1224136"/>
          </a:xfrm>
        </p:spPr>
        <p:txBody>
          <a:bodyPr/>
          <a:lstStyle/>
          <a:p>
            <a:pPr algn="l"/>
            <a:r>
              <a:rPr lang="es-GT" dirty="0"/>
              <a:t>Informe Financiero</a:t>
            </a:r>
          </a:p>
        </p:txBody>
      </p:sp>
    </p:spTree>
    <p:extLst>
      <p:ext uri="{BB962C8B-B14F-4D97-AF65-F5344CB8AC3E}">
        <p14:creationId xmlns:p14="http://schemas.microsoft.com/office/powerpoint/2010/main" val="179011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CuadroTexto"/>
          <p:cNvSpPr txBox="1"/>
          <p:nvPr/>
        </p:nvSpPr>
        <p:spPr>
          <a:xfrm>
            <a:off x="686581" y="684676"/>
            <a:ext cx="6511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>
                <a:latin typeface="+mj-lt"/>
                <a:cs typeface="Times New Roman" panose="02020603050405020304" pitchFamily="18" charset="0"/>
              </a:rPr>
              <a:t>La recaudación tributaria se fortalece</a:t>
            </a:r>
            <a:endParaRPr lang="es-GT" sz="32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691680" y="4777407"/>
            <a:ext cx="820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</a:rPr>
              <a:t>633,8</a:t>
            </a:r>
          </a:p>
        </p:txBody>
      </p:sp>
      <p:sp>
        <p:nvSpPr>
          <p:cNvPr id="28" name="27 CuadroTexto"/>
          <p:cNvSpPr txBox="1"/>
          <p:nvPr/>
        </p:nvSpPr>
        <p:spPr>
          <a:xfrm>
            <a:off x="3131840" y="4777406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</a:rPr>
              <a:t>4,378,7</a:t>
            </a:r>
          </a:p>
        </p:txBody>
      </p:sp>
      <p:sp>
        <p:nvSpPr>
          <p:cNvPr id="29" name="28 CuadroTexto"/>
          <p:cNvSpPr txBox="1"/>
          <p:nvPr/>
        </p:nvSpPr>
        <p:spPr>
          <a:xfrm>
            <a:off x="4507530" y="4777407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</a:rPr>
              <a:t>2,572,4</a:t>
            </a:r>
          </a:p>
        </p:txBody>
      </p:sp>
      <p:sp>
        <p:nvSpPr>
          <p:cNvPr id="30" name="29 CuadroTexto"/>
          <p:cNvSpPr txBox="1"/>
          <p:nvPr/>
        </p:nvSpPr>
        <p:spPr>
          <a:xfrm>
            <a:off x="6012160" y="4777403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</a:rPr>
              <a:t>2,153,3</a:t>
            </a:r>
          </a:p>
        </p:txBody>
      </p:sp>
      <p:sp>
        <p:nvSpPr>
          <p:cNvPr id="31" name="30 CuadroTexto"/>
          <p:cNvSpPr txBox="1"/>
          <p:nvPr/>
        </p:nvSpPr>
        <p:spPr>
          <a:xfrm>
            <a:off x="7323506" y="4763370"/>
            <a:ext cx="848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</a:rPr>
              <a:t>3,454,3</a:t>
            </a:r>
          </a:p>
        </p:txBody>
      </p:sp>
      <p:sp>
        <p:nvSpPr>
          <p:cNvPr id="32" name="1 CuadroTexto"/>
          <p:cNvSpPr txBox="1"/>
          <p:nvPr/>
        </p:nvSpPr>
        <p:spPr>
          <a:xfrm>
            <a:off x="179512" y="6597352"/>
            <a:ext cx="4036221" cy="29441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GT" sz="1050" dirty="0"/>
              <a:t>Fuente:</a:t>
            </a:r>
          </a:p>
          <a:p>
            <a:endParaRPr lang="es-GT" sz="1050" baseline="0" dirty="0"/>
          </a:p>
        </p:txBody>
      </p:sp>
      <p:sp>
        <p:nvSpPr>
          <p:cNvPr id="24" name="1 CuadroTexto">
            <a:extLst>
              <a:ext uri="{FF2B5EF4-FFF2-40B4-BE49-F238E27FC236}">
                <a16:creationId xmlns="" xmlns:a16="http://schemas.microsoft.com/office/drawing/2014/main" id="{1CAAA5E6-88FD-7149-8853-0ED314BC4B08}"/>
              </a:ext>
            </a:extLst>
          </p:cNvPr>
          <p:cNvSpPr txBox="1"/>
          <p:nvPr/>
        </p:nvSpPr>
        <p:spPr>
          <a:xfrm>
            <a:off x="585940" y="61754"/>
            <a:ext cx="788436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100" dirty="0"/>
              <a:t>Gestión Eficiente de las Finanzas Públicas</a:t>
            </a:r>
          </a:p>
          <a:p>
            <a:r>
              <a:rPr lang="es-GT" sz="2400" b="1" dirty="0">
                <a:solidFill>
                  <a:srgbClr val="32859C"/>
                </a:solidFill>
              </a:rPr>
              <a:t>Ingresos</a:t>
            </a:r>
            <a:endParaRPr lang="es-GT" b="1" dirty="0">
              <a:solidFill>
                <a:srgbClr val="32859C"/>
              </a:solidFill>
            </a:endParaRPr>
          </a:p>
        </p:txBody>
      </p:sp>
      <p:sp>
        <p:nvSpPr>
          <p:cNvPr id="33" name="Rectángulo 32">
            <a:extLst>
              <a:ext uri="{FF2B5EF4-FFF2-40B4-BE49-F238E27FC236}">
                <a16:creationId xmlns="" xmlns:a16="http://schemas.microsoft.com/office/drawing/2014/main" id="{3567E73B-54DF-7B4B-9155-8EE96E89964D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3285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CuadroTexto 33">
            <a:extLst>
              <a:ext uri="{FF2B5EF4-FFF2-40B4-BE49-F238E27FC236}">
                <a16:creationId xmlns="" xmlns:a16="http://schemas.microsoft.com/office/drawing/2014/main" id="{E1E2684B-0849-F341-AD75-107396CF8705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1</a:t>
            </a:r>
          </a:p>
        </p:txBody>
      </p:sp>
      <p:cxnSp>
        <p:nvCxnSpPr>
          <p:cNvPr id="35" name="34 Conector recto"/>
          <p:cNvCxnSpPr/>
          <p:nvPr/>
        </p:nvCxnSpPr>
        <p:spPr>
          <a:xfrm>
            <a:off x="1143000" y="1322766"/>
            <a:ext cx="68580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bject 17"/>
          <p:cNvSpPr/>
          <p:nvPr/>
        </p:nvSpPr>
        <p:spPr>
          <a:xfrm>
            <a:off x="4854419" y="5915441"/>
            <a:ext cx="337387" cy="399196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s-G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object 18"/>
          <p:cNvSpPr/>
          <p:nvPr/>
        </p:nvSpPr>
        <p:spPr>
          <a:xfrm>
            <a:off x="5394479" y="5884423"/>
            <a:ext cx="468277" cy="411199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s-G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object 19"/>
          <p:cNvSpPr/>
          <p:nvPr/>
        </p:nvSpPr>
        <p:spPr>
          <a:xfrm>
            <a:off x="6141763" y="5938815"/>
            <a:ext cx="716423" cy="349141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s-G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object 20"/>
          <p:cNvSpPr/>
          <p:nvPr/>
        </p:nvSpPr>
        <p:spPr>
          <a:xfrm>
            <a:off x="7122671" y="5838288"/>
            <a:ext cx="377521" cy="503836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s-G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object 21"/>
          <p:cNvSpPr/>
          <p:nvPr/>
        </p:nvSpPr>
        <p:spPr>
          <a:xfrm>
            <a:off x="7727616" y="5874044"/>
            <a:ext cx="356676" cy="374962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s-G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object 25"/>
          <p:cNvSpPr/>
          <p:nvPr/>
        </p:nvSpPr>
        <p:spPr>
          <a:xfrm flipH="1">
            <a:off x="7608725" y="5874044"/>
            <a:ext cx="34289" cy="432323"/>
          </a:xfrm>
          <a:custGeom>
            <a:avLst/>
            <a:gdLst/>
            <a:ahLst/>
            <a:cxnLst/>
            <a:rect l="l" t="t" r="r" b="b"/>
            <a:pathLst>
              <a:path h="1480820">
                <a:moveTo>
                  <a:pt x="0" y="0"/>
                </a:moveTo>
                <a:lnTo>
                  <a:pt x="0" y="1480312"/>
                </a:lnTo>
              </a:path>
            </a:pathLst>
          </a:custGeom>
          <a:ln w="9144">
            <a:solidFill>
              <a:srgbClr val="2893DB"/>
            </a:solidFill>
          </a:ln>
        </p:spPr>
        <p:txBody>
          <a:bodyPr wrap="square" lIns="0" tIns="0" rIns="0" bIns="0" rtlCol="0"/>
          <a:lstStyle>
            <a:defPPr>
              <a:defRPr lang="es-G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object 25"/>
          <p:cNvSpPr/>
          <p:nvPr/>
        </p:nvSpPr>
        <p:spPr>
          <a:xfrm flipH="1">
            <a:off x="7014659" y="5887414"/>
            <a:ext cx="34289" cy="432323"/>
          </a:xfrm>
          <a:custGeom>
            <a:avLst/>
            <a:gdLst/>
            <a:ahLst/>
            <a:cxnLst/>
            <a:rect l="l" t="t" r="r" b="b"/>
            <a:pathLst>
              <a:path h="1480820">
                <a:moveTo>
                  <a:pt x="0" y="0"/>
                </a:moveTo>
                <a:lnTo>
                  <a:pt x="0" y="1480312"/>
                </a:lnTo>
              </a:path>
            </a:pathLst>
          </a:custGeom>
          <a:ln w="9144">
            <a:solidFill>
              <a:srgbClr val="2893DB"/>
            </a:solidFill>
          </a:ln>
        </p:spPr>
        <p:txBody>
          <a:bodyPr wrap="square" lIns="0" tIns="0" rIns="0" bIns="0" rtlCol="0"/>
          <a:lstStyle>
            <a:defPPr>
              <a:defRPr lang="es-G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object 25"/>
          <p:cNvSpPr/>
          <p:nvPr/>
        </p:nvSpPr>
        <p:spPr>
          <a:xfrm flipH="1">
            <a:off x="5988545" y="5887414"/>
            <a:ext cx="34289" cy="432323"/>
          </a:xfrm>
          <a:custGeom>
            <a:avLst/>
            <a:gdLst/>
            <a:ahLst/>
            <a:cxnLst/>
            <a:rect l="l" t="t" r="r" b="b"/>
            <a:pathLst>
              <a:path h="1480820">
                <a:moveTo>
                  <a:pt x="0" y="0"/>
                </a:moveTo>
                <a:lnTo>
                  <a:pt x="0" y="1480312"/>
                </a:lnTo>
              </a:path>
            </a:pathLst>
          </a:custGeom>
          <a:ln w="9144">
            <a:solidFill>
              <a:srgbClr val="2893DB"/>
            </a:solidFill>
          </a:ln>
        </p:spPr>
        <p:txBody>
          <a:bodyPr wrap="square" lIns="0" tIns="0" rIns="0" bIns="0" rtlCol="0"/>
          <a:lstStyle>
            <a:defPPr>
              <a:defRPr lang="es-G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object 25"/>
          <p:cNvSpPr/>
          <p:nvPr/>
        </p:nvSpPr>
        <p:spPr>
          <a:xfrm flipH="1">
            <a:off x="5286467" y="5887414"/>
            <a:ext cx="34289" cy="432323"/>
          </a:xfrm>
          <a:custGeom>
            <a:avLst/>
            <a:gdLst/>
            <a:ahLst/>
            <a:cxnLst/>
            <a:rect l="l" t="t" r="r" b="b"/>
            <a:pathLst>
              <a:path h="1480820">
                <a:moveTo>
                  <a:pt x="0" y="0"/>
                </a:moveTo>
                <a:lnTo>
                  <a:pt x="0" y="1480312"/>
                </a:lnTo>
              </a:path>
            </a:pathLst>
          </a:custGeom>
          <a:ln w="9144">
            <a:solidFill>
              <a:srgbClr val="2893DB"/>
            </a:solidFill>
          </a:ln>
        </p:spPr>
        <p:txBody>
          <a:bodyPr wrap="square" lIns="0" tIns="0" rIns="0" bIns="0" rtlCol="0"/>
          <a:lstStyle>
            <a:defPPr>
              <a:defRPr lang="es-G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5" name="Marcador de contenid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708075"/>
              </p:ext>
            </p:extLst>
          </p:nvPr>
        </p:nvGraphicFramePr>
        <p:xfrm>
          <a:off x="623196" y="1556792"/>
          <a:ext cx="7919049" cy="40385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269239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214685" y="1123406"/>
            <a:ext cx="8472115" cy="879130"/>
          </a:xfrm>
        </p:spPr>
        <p:txBody>
          <a:bodyPr>
            <a:noAutofit/>
          </a:bodyPr>
          <a:lstStyle/>
          <a:p>
            <a:pPr algn="ctr"/>
            <a:r>
              <a:rPr lang="es-GT" sz="2400" b="1" dirty="0"/>
              <a:t>Variación interanual de Recaudación Tributaria </a:t>
            </a:r>
            <a:r>
              <a:rPr lang="es-GT" sz="2400" b="1" dirty="0" smtClean="0"/>
              <a:t>2008-2019</a:t>
            </a:r>
            <a:r>
              <a:rPr lang="es-GT" sz="2800" b="1" dirty="0"/>
              <a:t/>
            </a:r>
            <a:br>
              <a:rPr lang="es-GT" sz="2800" b="1" dirty="0"/>
            </a:br>
            <a:r>
              <a:rPr lang="es-GT" sz="2400" b="1" dirty="0"/>
              <a:t>Porcentajes </a:t>
            </a:r>
          </a:p>
        </p:txBody>
      </p:sp>
      <p:sp>
        <p:nvSpPr>
          <p:cNvPr id="7" name="CuadroTexto 4"/>
          <p:cNvSpPr txBox="1"/>
          <p:nvPr/>
        </p:nvSpPr>
        <p:spPr>
          <a:xfrm>
            <a:off x="759125" y="6354283"/>
            <a:ext cx="44426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sz="1050" dirty="0">
                <a:cs typeface="Times New Roman" panose="02020603050405020304" pitchFamily="18" charset="0"/>
              </a:rPr>
              <a:t>Fuente Ministerio de Finanzas Públicas</a:t>
            </a:r>
            <a:endParaRPr lang="es-GT" sz="1050" dirty="0">
              <a:cs typeface="Times New Roman" panose="02020603050405020304" pitchFamily="18" charset="0"/>
            </a:endParaRPr>
          </a:p>
        </p:txBody>
      </p:sp>
      <p:sp>
        <p:nvSpPr>
          <p:cNvPr id="8" name="1 CuadroTexto">
            <a:extLst>
              <a:ext uri="{FF2B5EF4-FFF2-40B4-BE49-F238E27FC236}">
                <a16:creationId xmlns="" xmlns:a16="http://schemas.microsoft.com/office/drawing/2014/main" id="{7FDFF5EE-2B0B-2649-8268-6C45342EA634}"/>
              </a:ext>
            </a:extLst>
          </p:cNvPr>
          <p:cNvSpPr txBox="1"/>
          <p:nvPr/>
        </p:nvSpPr>
        <p:spPr>
          <a:xfrm>
            <a:off x="585940" y="61754"/>
            <a:ext cx="788436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100" dirty="0"/>
              <a:t>Gestión Eficiente de las Finanzas Públicas</a:t>
            </a:r>
          </a:p>
          <a:p>
            <a:r>
              <a:rPr lang="es-GT" sz="2400" b="1" dirty="0">
                <a:solidFill>
                  <a:srgbClr val="32859C"/>
                </a:solidFill>
              </a:rPr>
              <a:t>Ingresos</a:t>
            </a:r>
            <a:endParaRPr lang="es-GT" b="1" dirty="0">
              <a:solidFill>
                <a:srgbClr val="32859C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27A264D1-E482-854B-8382-E01A7F8380E0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3285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69F61BBB-C49F-3C44-A6E3-3BF7A91E8852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" name="CuadroTexto 4"/>
          <p:cNvSpPr txBox="1"/>
          <p:nvPr/>
        </p:nvSpPr>
        <p:spPr>
          <a:xfrm>
            <a:off x="759125" y="6354283"/>
            <a:ext cx="44426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sz="1050" dirty="0" smtClean="0">
                <a:cs typeface="Times New Roman" panose="02020603050405020304" pitchFamily="18" charset="0"/>
              </a:rPr>
              <a:t>Fuente Ministerio de Finanzas Públicas</a:t>
            </a:r>
            <a:endParaRPr lang="es-GT" sz="1050" dirty="0">
              <a:cs typeface="Times New Roman" panose="02020603050405020304" pitchFamily="18" charset="0"/>
            </a:endParaRPr>
          </a:p>
        </p:txBody>
      </p:sp>
      <p:graphicFrame>
        <p:nvGraphicFramePr>
          <p:cNvPr id="12" name="Marcador de contenido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1372021"/>
              </p:ext>
            </p:extLst>
          </p:nvPr>
        </p:nvGraphicFramePr>
        <p:xfrm>
          <a:off x="628649" y="2138901"/>
          <a:ext cx="7958001" cy="4218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49520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315268" y="836712"/>
            <a:ext cx="8472115" cy="879130"/>
          </a:xfrm>
        </p:spPr>
        <p:txBody>
          <a:bodyPr>
            <a:noAutofit/>
          </a:bodyPr>
          <a:lstStyle/>
          <a:p>
            <a:pPr algn="ctr"/>
            <a:r>
              <a:rPr lang="es-GT" sz="2400" b="1" dirty="0"/>
              <a:t>Recaudación Tributaria Por Impuesto 2008-2019*</a:t>
            </a:r>
            <a:r>
              <a:rPr lang="es-GT" sz="2800" b="1" dirty="0"/>
              <a:t/>
            </a:r>
            <a:br>
              <a:rPr lang="es-GT" sz="2800" b="1" dirty="0"/>
            </a:br>
            <a:r>
              <a:rPr lang="es-GT" sz="2400" b="1" dirty="0"/>
              <a:t>Millones de quetzales</a:t>
            </a:r>
          </a:p>
        </p:txBody>
      </p:sp>
      <p:graphicFrame>
        <p:nvGraphicFramePr>
          <p:cNvPr id="6" name="Marcador de contenido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7295598"/>
              </p:ext>
            </p:extLst>
          </p:nvPr>
        </p:nvGraphicFramePr>
        <p:xfrm>
          <a:off x="132388" y="1715842"/>
          <a:ext cx="8837876" cy="4354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uadroTexto 4"/>
          <p:cNvSpPr txBox="1"/>
          <p:nvPr/>
        </p:nvSpPr>
        <p:spPr>
          <a:xfrm>
            <a:off x="251520" y="6381328"/>
            <a:ext cx="44426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sz="1050" dirty="0">
                <a:cs typeface="Times New Roman" panose="02020603050405020304" pitchFamily="18" charset="0"/>
              </a:rPr>
              <a:t>Fuente Ministerio de Finanzas Públicas</a:t>
            </a:r>
          </a:p>
          <a:p>
            <a:r>
              <a:rPr lang="es-US" sz="1050" dirty="0">
                <a:cs typeface="Times New Roman" panose="02020603050405020304" pitchFamily="18" charset="0"/>
              </a:rPr>
              <a:t>* Cifras preliminares</a:t>
            </a:r>
            <a:endParaRPr lang="es-GT" sz="1050" dirty="0">
              <a:cs typeface="Times New Roman" panose="02020603050405020304" pitchFamily="18" charset="0"/>
            </a:endParaRPr>
          </a:p>
        </p:txBody>
      </p:sp>
      <p:sp>
        <p:nvSpPr>
          <p:cNvPr id="8" name="1 CuadroTexto">
            <a:extLst>
              <a:ext uri="{FF2B5EF4-FFF2-40B4-BE49-F238E27FC236}">
                <a16:creationId xmlns="" xmlns:a16="http://schemas.microsoft.com/office/drawing/2014/main" id="{EB617271-DB1B-7D4B-B98E-79BD325FE349}"/>
              </a:ext>
            </a:extLst>
          </p:cNvPr>
          <p:cNvSpPr txBox="1"/>
          <p:nvPr/>
        </p:nvSpPr>
        <p:spPr>
          <a:xfrm>
            <a:off x="585940" y="61754"/>
            <a:ext cx="788436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100" dirty="0"/>
              <a:t>Gestión Eficiente de las Finanzas Públicas</a:t>
            </a:r>
          </a:p>
          <a:p>
            <a:r>
              <a:rPr lang="es-GT" sz="2400" b="1" dirty="0">
                <a:solidFill>
                  <a:srgbClr val="32859C"/>
                </a:solidFill>
              </a:rPr>
              <a:t>Ingresos</a:t>
            </a:r>
            <a:endParaRPr lang="es-GT" b="1" dirty="0">
              <a:solidFill>
                <a:srgbClr val="32859C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5E6DE689-242A-ED43-A389-007E10596A6B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3285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75A19A6B-CFFA-904B-8D1D-DDB2A3AEC462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56277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6">
            <a:extLst>
              <a:ext uri="{FF2B5EF4-FFF2-40B4-BE49-F238E27FC236}">
                <a16:creationId xmlns="" xmlns:a16="http://schemas.microsoft.com/office/drawing/2014/main" id="{313502C0-A2CA-0B4B-A270-D44ECEE902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086" y="1556792"/>
            <a:ext cx="8792418" cy="4898999"/>
          </a:xfrm>
          <a:prstGeom prst="rect">
            <a:avLst/>
          </a:prstGeom>
        </p:spPr>
      </p:pic>
      <p:sp>
        <p:nvSpPr>
          <p:cNvPr id="5" name="1 CuadroTexto">
            <a:extLst>
              <a:ext uri="{FF2B5EF4-FFF2-40B4-BE49-F238E27FC236}">
                <a16:creationId xmlns="" xmlns:a16="http://schemas.microsoft.com/office/drawing/2014/main" id="{72925E12-13C0-B743-93FC-CDC23C2E168D}"/>
              </a:ext>
            </a:extLst>
          </p:cNvPr>
          <p:cNvSpPr txBox="1"/>
          <p:nvPr/>
        </p:nvSpPr>
        <p:spPr>
          <a:xfrm>
            <a:off x="585940" y="61754"/>
            <a:ext cx="788436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100" dirty="0"/>
              <a:t>Gestión Eficiente de las Finanzas Públicas</a:t>
            </a:r>
          </a:p>
          <a:p>
            <a:r>
              <a:rPr lang="es-GT" sz="2400" b="1" dirty="0">
                <a:solidFill>
                  <a:srgbClr val="32859C"/>
                </a:solidFill>
              </a:rPr>
              <a:t>Ingresos</a:t>
            </a:r>
            <a:endParaRPr lang="es-GT" b="1" dirty="0">
              <a:solidFill>
                <a:srgbClr val="32859C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FFF92E76-20D6-0046-B6F3-3DD7D829C5DF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3285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BE453CAD-7A90-514E-B898-F508BD63D280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05416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 txBox="1">
            <a:spLocks/>
          </p:cNvSpPr>
          <p:nvPr/>
        </p:nvSpPr>
        <p:spPr>
          <a:xfrm>
            <a:off x="350359" y="1369443"/>
            <a:ext cx="3607279" cy="3865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GT" sz="20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Préstamos Banca Multilateral 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350358" y="941096"/>
            <a:ext cx="8093275" cy="434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/>
            <a:r>
              <a:rPr lang="es-ES" sz="2600" b="1">
                <a:solidFill>
                  <a:srgbClr val="4C8AA0"/>
                </a:solidFill>
              </a:rPr>
              <a:t>Diversificación de la deuda y manejo prudente</a:t>
            </a:r>
            <a:endParaRPr lang="es-ES" sz="2600" dirty="0">
              <a:solidFill>
                <a:srgbClr val="4C8AA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05691" y="2881493"/>
            <a:ext cx="2695903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s-GT" sz="2400" b="1" dirty="0">
                <a:solidFill>
                  <a:schemeClr val="accent1">
                    <a:lumMod val="75000"/>
                  </a:schemeClr>
                </a:solidFill>
              </a:rPr>
              <a:t>	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sz="1700" b="1" dirty="0">
                <a:solidFill>
                  <a:schemeClr val="bg1">
                    <a:lumMod val="50000"/>
                  </a:schemeClr>
                </a:solidFill>
              </a:rPr>
              <a:t>Ventanillas</a:t>
            </a:r>
            <a:r>
              <a:rPr lang="es-GT" sz="1700" dirty="0">
                <a:solidFill>
                  <a:schemeClr val="bg1">
                    <a:lumMod val="50000"/>
                  </a:schemeClr>
                </a:solidFill>
              </a:rPr>
              <a:t> de préstamos </a:t>
            </a:r>
            <a:r>
              <a:rPr lang="es-GT" sz="1700" b="1" dirty="0">
                <a:solidFill>
                  <a:schemeClr val="bg1">
                    <a:lumMod val="50000"/>
                  </a:schemeClr>
                </a:solidFill>
              </a:rPr>
              <a:t>cerradas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GT" sz="17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sz="1700" b="1" dirty="0">
                <a:solidFill>
                  <a:schemeClr val="bg1">
                    <a:lumMod val="50000"/>
                  </a:schemeClr>
                </a:solidFill>
              </a:rPr>
              <a:t>Cartera de préstamos  suspendida </a:t>
            </a:r>
            <a:r>
              <a:rPr lang="es-GT" sz="1700" dirty="0">
                <a:solidFill>
                  <a:schemeClr val="bg1">
                    <a:lumMod val="50000"/>
                  </a:schemeClr>
                </a:solidFill>
              </a:rPr>
              <a:t>y entrampada con un Monto estimado de total de USD</a:t>
            </a:r>
            <a:r>
              <a:rPr lang="es-GT" sz="1700" spc="-50" dirty="0">
                <a:solidFill>
                  <a:schemeClr val="bg1">
                    <a:lumMod val="50000"/>
                  </a:schemeClr>
                </a:solidFill>
                <a:cs typeface="Calibri"/>
              </a:rPr>
              <a:t>1</a:t>
            </a:r>
            <a:r>
              <a:rPr lang="es-GT" sz="1700" spc="5" dirty="0">
                <a:solidFill>
                  <a:schemeClr val="bg1">
                    <a:lumMod val="50000"/>
                  </a:schemeClr>
                </a:solidFill>
                <a:cs typeface="Calibri"/>
              </a:rPr>
              <a:t>,</a:t>
            </a:r>
            <a:r>
              <a:rPr lang="es-GT" sz="1700" spc="-5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055</a:t>
            </a:r>
            <a:r>
              <a:rPr lang="es-GT" sz="1700" spc="-5" dirty="0">
                <a:solidFill>
                  <a:schemeClr val="bg1">
                    <a:lumMod val="50000"/>
                  </a:schemeClr>
                </a:solidFill>
                <a:cs typeface="Calibri"/>
              </a:rPr>
              <a:t>.0 millones</a:t>
            </a:r>
            <a:endParaRPr lang="es-GT" sz="17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GT" sz="1700" dirty="0"/>
          </a:p>
        </p:txBody>
      </p:sp>
      <p:sp>
        <p:nvSpPr>
          <p:cNvPr id="7" name="6 CuadroTexto"/>
          <p:cNvSpPr txBox="1"/>
          <p:nvPr/>
        </p:nvSpPr>
        <p:spPr>
          <a:xfrm>
            <a:off x="3766755" y="2881493"/>
            <a:ext cx="25940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s-GT" sz="2400" b="1" dirty="0">
                <a:solidFill>
                  <a:schemeClr val="accent1">
                    <a:lumMod val="75000"/>
                  </a:schemeClr>
                </a:solidFill>
              </a:rPr>
              <a:t>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sz="2000" b="1" dirty="0">
                <a:solidFill>
                  <a:schemeClr val="bg1">
                    <a:lumMod val="50000"/>
                  </a:schemeClr>
                </a:solidFill>
              </a:rPr>
              <a:t>Nueva cartera con </a:t>
            </a:r>
            <a:r>
              <a:rPr lang="es-GT" sz="2400" b="1" dirty="0">
                <a:solidFill>
                  <a:schemeClr val="bg1">
                    <a:lumMod val="50000"/>
                  </a:schemeClr>
                </a:solidFill>
              </a:rPr>
              <a:t>10 </a:t>
            </a:r>
            <a:r>
              <a:rPr lang="es-GT" sz="2000" b="1" dirty="0">
                <a:solidFill>
                  <a:schemeClr val="bg1">
                    <a:lumMod val="50000"/>
                  </a:schemeClr>
                </a:solidFill>
              </a:rPr>
              <a:t>préstamos aprobados  </a:t>
            </a:r>
            <a:r>
              <a:rPr lang="es-GT" sz="1700" dirty="0">
                <a:solidFill>
                  <a:schemeClr val="bg1">
                    <a:lumMod val="50000"/>
                  </a:schemeClr>
                </a:solidFill>
              </a:rPr>
              <a:t>BID/BM y BCIE:   Salud, educación, prevención de desastres naturales, infraestructura y de apoyo presupuestario, con un monto total para préstamos en ejecución de USD</a:t>
            </a:r>
            <a:r>
              <a:rPr lang="es-GT" sz="1700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912</a:t>
            </a:r>
            <a:r>
              <a:rPr lang="es-GT" sz="1700" spc="5" dirty="0">
                <a:solidFill>
                  <a:schemeClr val="bg1">
                    <a:lumMod val="50000"/>
                  </a:schemeClr>
                </a:solidFill>
                <a:cs typeface="Calibri"/>
              </a:rPr>
              <a:t>.</a:t>
            </a:r>
            <a:r>
              <a:rPr lang="es-GT" sz="1700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r>
              <a:rPr lang="es-GT" sz="1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3 millones.</a:t>
            </a:r>
            <a:endParaRPr lang="es-GT" sz="17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2 CuadroTexto">
            <a:extLst>
              <a:ext uri="{FF2B5EF4-FFF2-40B4-BE49-F238E27FC236}">
                <a16:creationId xmlns="" xmlns:a16="http://schemas.microsoft.com/office/drawing/2014/main" id="{5A519EEB-5328-8449-B21E-F92841B1F9A3}"/>
              </a:ext>
            </a:extLst>
          </p:cNvPr>
          <p:cNvSpPr txBox="1"/>
          <p:nvPr/>
        </p:nvSpPr>
        <p:spPr>
          <a:xfrm>
            <a:off x="6482296" y="3543375"/>
            <a:ext cx="242446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sz="2400" b="1" dirty="0">
                <a:solidFill>
                  <a:schemeClr val="bg1">
                    <a:lumMod val="50000"/>
                  </a:schemeClr>
                </a:solidFill>
              </a:rPr>
              <a:t>7 </a:t>
            </a:r>
            <a:r>
              <a:rPr lang="es-GT" sz="1700" dirty="0">
                <a:solidFill>
                  <a:schemeClr val="bg1">
                    <a:lumMod val="50000"/>
                  </a:schemeClr>
                </a:solidFill>
              </a:rPr>
              <a:t>préstamos en </a:t>
            </a:r>
            <a:r>
              <a:rPr lang="es-GT" sz="2000" b="1" dirty="0">
                <a:solidFill>
                  <a:schemeClr val="bg1">
                    <a:lumMod val="50000"/>
                  </a:schemeClr>
                </a:solidFill>
              </a:rPr>
              <a:t>aprobación en el Congreso </a:t>
            </a:r>
            <a:r>
              <a:rPr lang="es-GT" sz="1700" dirty="0">
                <a:solidFill>
                  <a:schemeClr val="bg1">
                    <a:lumMod val="50000"/>
                  </a:schemeClr>
                </a:solidFill>
              </a:rPr>
              <a:t>de la República</a:t>
            </a:r>
          </a:p>
        </p:txBody>
      </p:sp>
      <p:pic>
        <p:nvPicPr>
          <p:cNvPr id="9" name="Imagen 6">
            <a:extLst>
              <a:ext uri="{FF2B5EF4-FFF2-40B4-BE49-F238E27FC236}">
                <a16:creationId xmlns="" xmlns:a16="http://schemas.microsoft.com/office/drawing/2014/main" id="{C732A2EF-7D12-0F41-B6A1-7178142058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6573" y="1067034"/>
            <a:ext cx="1190192" cy="503676"/>
          </a:xfrm>
          <a:prstGeom prst="rect">
            <a:avLst/>
          </a:prstGeom>
        </p:spPr>
      </p:pic>
      <p:pic>
        <p:nvPicPr>
          <p:cNvPr id="10" name="Imagen 13">
            <a:extLst>
              <a:ext uri="{FF2B5EF4-FFF2-40B4-BE49-F238E27FC236}">
                <a16:creationId xmlns="" xmlns:a16="http://schemas.microsoft.com/office/drawing/2014/main" id="{BA1566B2-224B-A543-B543-2F1580020B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6573" y="1724145"/>
            <a:ext cx="1190192" cy="630102"/>
          </a:xfrm>
          <a:prstGeom prst="rect">
            <a:avLst/>
          </a:prstGeom>
        </p:spPr>
      </p:pic>
      <p:pic>
        <p:nvPicPr>
          <p:cNvPr id="11" name="Imagen 15">
            <a:extLst>
              <a:ext uri="{FF2B5EF4-FFF2-40B4-BE49-F238E27FC236}">
                <a16:creationId xmlns="" xmlns:a16="http://schemas.microsoft.com/office/drawing/2014/main" id="{2F3715F1-A290-E44A-B112-D213019151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4231" y="2609663"/>
            <a:ext cx="914876" cy="707784"/>
          </a:xfrm>
          <a:prstGeom prst="rect">
            <a:avLst/>
          </a:prstGeom>
        </p:spPr>
      </p:pic>
      <p:pic>
        <p:nvPicPr>
          <p:cNvPr id="12" name="Imagen 20">
            <a:extLst>
              <a:ext uri="{FF2B5EF4-FFF2-40B4-BE49-F238E27FC236}">
                <a16:creationId xmlns="" xmlns:a16="http://schemas.microsoft.com/office/drawing/2014/main" id="{FAF5D5DF-3447-C14B-8DC4-DA7CC672FDA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385" y="1874993"/>
            <a:ext cx="5740400" cy="977900"/>
          </a:xfrm>
          <a:prstGeom prst="rect">
            <a:avLst/>
          </a:prstGeom>
        </p:spPr>
      </p:pic>
      <p:cxnSp>
        <p:nvCxnSpPr>
          <p:cNvPr id="13" name="12 Conector recto"/>
          <p:cNvCxnSpPr/>
          <p:nvPr/>
        </p:nvCxnSpPr>
        <p:spPr>
          <a:xfrm flipH="1">
            <a:off x="1324473" y="1874993"/>
            <a:ext cx="1241946" cy="8983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>
            <a:off x="1474598" y="1874993"/>
            <a:ext cx="982639" cy="89835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1 CuadroTexto">
            <a:extLst>
              <a:ext uri="{FF2B5EF4-FFF2-40B4-BE49-F238E27FC236}">
                <a16:creationId xmlns="" xmlns:a16="http://schemas.microsoft.com/office/drawing/2014/main" id="{588CAA83-861B-E242-8895-6841E588159A}"/>
              </a:ext>
            </a:extLst>
          </p:cNvPr>
          <p:cNvSpPr txBox="1"/>
          <p:nvPr/>
        </p:nvSpPr>
        <p:spPr>
          <a:xfrm>
            <a:off x="585940" y="61754"/>
            <a:ext cx="788436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100" dirty="0"/>
              <a:t>Gestión Eficiente de las Finanzas Públicas</a:t>
            </a:r>
          </a:p>
          <a:p>
            <a:r>
              <a:rPr lang="es-GT" sz="2400" b="1" dirty="0">
                <a:solidFill>
                  <a:srgbClr val="32859C"/>
                </a:solidFill>
              </a:rPr>
              <a:t>Ingresos</a:t>
            </a:r>
            <a:endParaRPr lang="es-GT" b="1" dirty="0">
              <a:solidFill>
                <a:srgbClr val="32859C"/>
              </a:solidFill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="" xmlns:a16="http://schemas.microsoft.com/office/drawing/2014/main" id="{7CD6A189-184D-9A4C-ABB7-119DD83D9D4F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3285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CDCEC020-0303-2D4C-8C9F-40073A54CFF4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65273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CuadroTexto">
            <a:extLst>
              <a:ext uri="{FF2B5EF4-FFF2-40B4-BE49-F238E27FC236}">
                <a16:creationId xmlns="" xmlns:a16="http://schemas.microsoft.com/office/drawing/2014/main" id="{9A76983A-F3A0-9C40-83DE-933EBD67835A}"/>
              </a:ext>
            </a:extLst>
          </p:cNvPr>
          <p:cNvSpPr txBox="1"/>
          <p:nvPr/>
        </p:nvSpPr>
        <p:spPr>
          <a:xfrm>
            <a:off x="585940" y="61754"/>
            <a:ext cx="788436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100" dirty="0"/>
              <a:t>Gestión Eficiente de las Finanzas Públicas</a:t>
            </a:r>
          </a:p>
          <a:p>
            <a:r>
              <a:rPr lang="es-GT" sz="2400" b="1" dirty="0">
                <a:solidFill>
                  <a:srgbClr val="32859C"/>
                </a:solidFill>
              </a:rPr>
              <a:t>Ingresos</a:t>
            </a:r>
            <a:endParaRPr lang="es-GT" b="1" dirty="0">
              <a:solidFill>
                <a:srgbClr val="32859C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EEBC7DDE-E76D-DD45-8B94-AC5BE3B02EA3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3285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CB675ED4-1F46-E941-A4F6-C8B1B655B5AB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31342FA7-3FB2-5145-9746-3A9FC9EC88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61754"/>
            <a:ext cx="5040560" cy="653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525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827584" y="5302721"/>
            <a:ext cx="7848872" cy="790575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GT" sz="1600" dirty="0">
                <a:solidFill>
                  <a:prstClr val="black"/>
                </a:solidFill>
                <a:cs typeface="Times New Roman" pitchFamily="18" charset="0"/>
              </a:rPr>
              <a:t>Colocación por US$1,200.0 millones (equivalentes a Q9,267.2 millones en 2 tramos.  Uno de US$700.millones a 10 años plazo  a una tasa de cupón de 4.9% y tasa de rendimiento de 5.125%; y el otro por US$500.0 a 30 años plazo a una tasa de cupón de 6.125% y una tasa de rendimiento de 6.250%.</a:t>
            </a:r>
          </a:p>
        </p:txBody>
      </p:sp>
      <p:graphicFrame>
        <p:nvGraphicFramePr>
          <p:cNvPr id="4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5822682"/>
              </p:ext>
            </p:extLst>
          </p:nvPr>
        </p:nvGraphicFramePr>
        <p:xfrm>
          <a:off x="1727684" y="1028659"/>
          <a:ext cx="5832648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611645" y="692696"/>
            <a:ext cx="4552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dirty="0"/>
              <a:t>Bonos del Tesoro</a:t>
            </a:r>
          </a:p>
        </p:txBody>
      </p:sp>
      <p:sp>
        <p:nvSpPr>
          <p:cNvPr id="6" name="1 CuadroTexto"/>
          <p:cNvSpPr txBox="1"/>
          <p:nvPr/>
        </p:nvSpPr>
        <p:spPr>
          <a:xfrm>
            <a:off x="179512" y="6597352"/>
            <a:ext cx="4036221" cy="29441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GT" sz="1050" dirty="0"/>
              <a:t>Fuente:</a:t>
            </a:r>
            <a:endParaRPr lang="es-GT" sz="1050" baseline="0" dirty="0"/>
          </a:p>
        </p:txBody>
      </p:sp>
      <p:sp>
        <p:nvSpPr>
          <p:cNvPr id="9" name="1 CuadroTexto">
            <a:extLst>
              <a:ext uri="{FF2B5EF4-FFF2-40B4-BE49-F238E27FC236}">
                <a16:creationId xmlns="" xmlns:a16="http://schemas.microsoft.com/office/drawing/2014/main" id="{16BDC838-BCC4-564A-84DB-24112D5DFCAC}"/>
              </a:ext>
            </a:extLst>
          </p:cNvPr>
          <p:cNvSpPr txBox="1"/>
          <p:nvPr/>
        </p:nvSpPr>
        <p:spPr>
          <a:xfrm>
            <a:off x="585940" y="61754"/>
            <a:ext cx="788436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100" dirty="0"/>
              <a:t>Gestión Eficiente de las Finanzas Públicas</a:t>
            </a:r>
          </a:p>
          <a:p>
            <a:r>
              <a:rPr lang="es-GT" sz="2400" b="1" dirty="0">
                <a:solidFill>
                  <a:srgbClr val="32859C"/>
                </a:solidFill>
              </a:rPr>
              <a:t>Ingresos</a:t>
            </a:r>
            <a:endParaRPr lang="es-GT" b="1" dirty="0">
              <a:solidFill>
                <a:srgbClr val="32859C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="" xmlns:a16="http://schemas.microsoft.com/office/drawing/2014/main" id="{8DBA6624-E87E-A849-8E95-CDADD50B2843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3285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97AADD6F-A46A-6943-93DE-B5A9607BEB83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34934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1037425"/>
              </p:ext>
            </p:extLst>
          </p:nvPr>
        </p:nvGraphicFramePr>
        <p:xfrm>
          <a:off x="1259632" y="1478316"/>
          <a:ext cx="6336704" cy="4558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611645" y="724054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dirty="0"/>
              <a:t>Bonos del Tesoro en moneda nacional</a:t>
            </a:r>
          </a:p>
        </p:txBody>
      </p:sp>
      <p:sp>
        <p:nvSpPr>
          <p:cNvPr id="5" name="1 CuadroTexto"/>
          <p:cNvSpPr txBox="1"/>
          <p:nvPr/>
        </p:nvSpPr>
        <p:spPr>
          <a:xfrm>
            <a:off x="179512" y="6597352"/>
            <a:ext cx="4036221" cy="29441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GT" sz="1050" dirty="0"/>
              <a:t>Fuente:</a:t>
            </a:r>
          </a:p>
          <a:p>
            <a:endParaRPr lang="es-GT" sz="1050" baseline="0" dirty="0"/>
          </a:p>
        </p:txBody>
      </p:sp>
      <p:sp>
        <p:nvSpPr>
          <p:cNvPr id="8" name="1 CuadroTexto">
            <a:extLst>
              <a:ext uri="{FF2B5EF4-FFF2-40B4-BE49-F238E27FC236}">
                <a16:creationId xmlns="" xmlns:a16="http://schemas.microsoft.com/office/drawing/2014/main" id="{9CA640A4-B3BC-A74E-8BFA-199A42847FD5}"/>
              </a:ext>
            </a:extLst>
          </p:cNvPr>
          <p:cNvSpPr txBox="1"/>
          <p:nvPr/>
        </p:nvSpPr>
        <p:spPr>
          <a:xfrm>
            <a:off x="585940" y="61754"/>
            <a:ext cx="788436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100" dirty="0"/>
              <a:t>Gestión Eficiente de las Finanzas Públicas</a:t>
            </a:r>
          </a:p>
          <a:p>
            <a:r>
              <a:rPr lang="es-GT" sz="2400" b="1" dirty="0">
                <a:solidFill>
                  <a:srgbClr val="32859C"/>
                </a:solidFill>
              </a:rPr>
              <a:t>Ingresos</a:t>
            </a:r>
            <a:endParaRPr lang="es-GT" b="1" dirty="0">
              <a:solidFill>
                <a:srgbClr val="32859C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3EA1254B-564E-9C41-86A7-26485F8FD9C2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3285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57362310-3164-344E-BA1C-6C103FA2ECD4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44578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1361272"/>
              </p:ext>
            </p:extLst>
          </p:nvPr>
        </p:nvGraphicFramePr>
        <p:xfrm>
          <a:off x="1115616" y="1299884"/>
          <a:ext cx="6696744" cy="5500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683568" y="1208688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dirty="0"/>
              <a:t>Bonos del Tesoro en moneda nacional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7308304" y="2348880"/>
            <a:ext cx="20162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GT" sz="1400" dirty="0"/>
              <a:t>Desmaterialización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GT" sz="1400" dirty="0"/>
              <a:t>Estandarización Democratización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GT" sz="1400" dirty="0"/>
              <a:t>Regionalización</a:t>
            </a:r>
          </a:p>
          <a:p>
            <a:pPr marL="285750" indent="-285750">
              <a:buFont typeface="Arial" pitchFamily="34" charset="0"/>
              <a:buChar char="•"/>
            </a:pPr>
            <a:endParaRPr lang="es-GT" sz="1400" dirty="0"/>
          </a:p>
        </p:txBody>
      </p:sp>
      <p:sp>
        <p:nvSpPr>
          <p:cNvPr id="7" name="1 CuadroTexto"/>
          <p:cNvSpPr txBox="1"/>
          <p:nvPr/>
        </p:nvSpPr>
        <p:spPr>
          <a:xfrm>
            <a:off x="179512" y="6597352"/>
            <a:ext cx="4036221" cy="29441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GT" sz="1050" dirty="0"/>
              <a:t>Fuente:</a:t>
            </a:r>
          </a:p>
          <a:p>
            <a:endParaRPr lang="es-GT" sz="1050" baseline="0" dirty="0"/>
          </a:p>
        </p:txBody>
      </p:sp>
      <p:sp>
        <p:nvSpPr>
          <p:cNvPr id="8" name="1 CuadroTexto">
            <a:extLst>
              <a:ext uri="{FF2B5EF4-FFF2-40B4-BE49-F238E27FC236}">
                <a16:creationId xmlns="" xmlns:a16="http://schemas.microsoft.com/office/drawing/2014/main" id="{45290771-49EC-2342-900A-849624AEE46D}"/>
              </a:ext>
            </a:extLst>
          </p:cNvPr>
          <p:cNvSpPr txBox="1"/>
          <p:nvPr/>
        </p:nvSpPr>
        <p:spPr>
          <a:xfrm>
            <a:off x="585940" y="61754"/>
            <a:ext cx="788436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100" dirty="0"/>
              <a:t>Gestión Eficiente de las Finanzas Públicas</a:t>
            </a:r>
          </a:p>
          <a:p>
            <a:r>
              <a:rPr lang="es-GT" sz="2400" b="1" dirty="0">
                <a:solidFill>
                  <a:srgbClr val="32859C"/>
                </a:solidFill>
              </a:rPr>
              <a:t>Ingresos</a:t>
            </a:r>
            <a:endParaRPr lang="es-GT" b="1" dirty="0">
              <a:solidFill>
                <a:srgbClr val="32859C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9FE92818-659E-D145-AE48-C3591148C6A6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3285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26C100E3-485D-AE45-A216-EBE111428E78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93519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 txBox="1">
            <a:spLocks/>
          </p:cNvSpPr>
          <p:nvPr/>
        </p:nvSpPr>
        <p:spPr>
          <a:xfrm>
            <a:off x="853999" y="2191892"/>
            <a:ext cx="7474321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GT" sz="2000" b="1">
                <a:solidFill>
                  <a:schemeClr val="bg1"/>
                </a:solidFill>
              </a:rPr>
              <a:t>Disminución de las tasas de cupón de las series ofrecidas en el </a:t>
            </a:r>
            <a:br>
              <a:rPr lang="es-GT" sz="2000" b="1">
                <a:solidFill>
                  <a:schemeClr val="bg1"/>
                </a:solidFill>
              </a:rPr>
            </a:br>
            <a:r>
              <a:rPr lang="es-GT" sz="2000" b="1">
                <a:solidFill>
                  <a:schemeClr val="bg1"/>
                </a:solidFill>
              </a:rPr>
              <a:t>mercado nacional en el 2018 y 2019</a:t>
            </a:r>
            <a:endParaRPr lang="es-GT" sz="2000" b="1" dirty="0">
              <a:solidFill>
                <a:schemeClr val="bg1"/>
              </a:solidFill>
            </a:endParaRPr>
          </a:p>
        </p:txBody>
      </p:sp>
      <p:sp>
        <p:nvSpPr>
          <p:cNvPr id="4" name="1 Rectángulo"/>
          <p:cNvSpPr txBox="1">
            <a:spLocks/>
          </p:cNvSpPr>
          <p:nvPr/>
        </p:nvSpPr>
        <p:spPr>
          <a:xfrm>
            <a:off x="585424" y="3151978"/>
            <a:ext cx="3811396" cy="281307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GT" sz="1700" dirty="0"/>
              <a:t>En 2018 se aprobó la reducción en 0.12% para las  series con  plazos de vencimiento de 7, 11 y 15 años.</a:t>
            </a:r>
          </a:p>
          <a:p>
            <a:endParaRPr lang="es-GT" sz="1700" dirty="0"/>
          </a:p>
          <a:p>
            <a:r>
              <a:rPr lang="es-GT" sz="1700" dirty="0"/>
              <a:t>De esta medida se obtuvo una reducción en el pago de cupón por un monto estimado de Q11.36 millones, por lo que el </a:t>
            </a:r>
            <a:r>
              <a:rPr lang="es-GT" sz="1700" b="1" dirty="0"/>
              <a:t>ahorro</a:t>
            </a:r>
            <a:r>
              <a:rPr lang="es-GT" sz="1700" dirty="0"/>
              <a:t> </a:t>
            </a:r>
            <a:r>
              <a:rPr lang="es-GT" sz="1700" b="1" dirty="0"/>
              <a:t>en un período promedio de 10 años será de Q110.36.</a:t>
            </a:r>
            <a:endParaRPr lang="es-GT" sz="2000" dirty="0"/>
          </a:p>
        </p:txBody>
      </p:sp>
      <p:sp>
        <p:nvSpPr>
          <p:cNvPr id="5" name="1 Rectángulo">
            <a:extLst>
              <a:ext uri="{FF2B5EF4-FFF2-40B4-BE49-F238E27FC236}">
                <a16:creationId xmlns="" xmlns:a16="http://schemas.microsoft.com/office/drawing/2014/main" id="{1BFF7733-E133-3447-BFF5-24F751CEC5D7}"/>
              </a:ext>
            </a:extLst>
          </p:cNvPr>
          <p:cNvSpPr txBox="1">
            <a:spLocks/>
          </p:cNvSpPr>
          <p:nvPr/>
        </p:nvSpPr>
        <p:spPr>
          <a:xfrm>
            <a:off x="4591160" y="3151978"/>
            <a:ext cx="3811396" cy="37056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GT" sz="1700" dirty="0"/>
              <a:t>En julio de 2019 se redujo en 0.125% para las  series con  plazos de vencimiento de </a:t>
            </a:r>
            <a:r>
              <a:rPr lang="en-US" sz="1700" dirty="0"/>
              <a:t>9, 11, 15  y 20 </a:t>
            </a:r>
            <a:r>
              <a:rPr lang="es-GT" sz="1700" dirty="0"/>
              <a:t>años.</a:t>
            </a:r>
          </a:p>
          <a:p>
            <a:endParaRPr lang="es-GT" sz="1700" dirty="0"/>
          </a:p>
          <a:p>
            <a:r>
              <a:rPr lang="es-GT" sz="1700" dirty="0"/>
              <a:t>De esta medida se obtuvo una </a:t>
            </a:r>
            <a:r>
              <a:rPr lang="es-GT" sz="1700" b="1" dirty="0"/>
              <a:t>reducción en el pago de cupón </a:t>
            </a:r>
            <a:r>
              <a:rPr lang="es-GT" sz="1700" dirty="0"/>
              <a:t>por un monto estimado de Q1.98 millones, por lo que el </a:t>
            </a:r>
            <a:r>
              <a:rPr lang="es-GT" sz="1700" b="1" dirty="0"/>
              <a:t>ahorro en un período promedio de 10 años será de Q19.8 millones</a:t>
            </a:r>
            <a:r>
              <a:rPr lang="es-GT" sz="1700" dirty="0"/>
              <a:t> (pendiente de colocar a esa fecha 8%) de la emisión autorizada.</a:t>
            </a:r>
          </a:p>
          <a:p>
            <a:endParaRPr lang="es-GT" sz="2000" dirty="0"/>
          </a:p>
        </p:txBody>
      </p:sp>
      <p:sp>
        <p:nvSpPr>
          <p:cNvPr id="6" name="5 CuadroTexto"/>
          <p:cNvSpPr txBox="1"/>
          <p:nvPr/>
        </p:nvSpPr>
        <p:spPr>
          <a:xfrm>
            <a:off x="739313" y="1196752"/>
            <a:ext cx="5128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dirty="0"/>
              <a:t>Bonos del Tesoro en moneda nacional</a:t>
            </a:r>
          </a:p>
        </p:txBody>
      </p:sp>
      <p:sp>
        <p:nvSpPr>
          <p:cNvPr id="7" name="1 CuadroTexto">
            <a:extLst>
              <a:ext uri="{FF2B5EF4-FFF2-40B4-BE49-F238E27FC236}">
                <a16:creationId xmlns="" xmlns:a16="http://schemas.microsoft.com/office/drawing/2014/main" id="{01B282ED-15E4-8346-9BB8-B863E86BE7E7}"/>
              </a:ext>
            </a:extLst>
          </p:cNvPr>
          <p:cNvSpPr txBox="1"/>
          <p:nvPr/>
        </p:nvSpPr>
        <p:spPr>
          <a:xfrm>
            <a:off x="585940" y="61754"/>
            <a:ext cx="788436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100" dirty="0"/>
              <a:t>Gestión Eficiente de las Finanzas Públicas</a:t>
            </a:r>
          </a:p>
          <a:p>
            <a:r>
              <a:rPr lang="es-GT" sz="2400" b="1" dirty="0">
                <a:solidFill>
                  <a:srgbClr val="32859C"/>
                </a:solidFill>
              </a:rPr>
              <a:t>Ingresos</a:t>
            </a:r>
            <a:endParaRPr lang="es-GT" b="1" dirty="0">
              <a:solidFill>
                <a:srgbClr val="32859C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C0C44C4A-BD79-A94F-B8FA-83A44A3ACECE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3285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F3B69E3C-55AE-8144-83E2-498E3949F850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31596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16200000">
            <a:off x="5246958" y="2452625"/>
            <a:ext cx="5765490" cy="1957602"/>
          </a:xfrm>
          <a:ln>
            <a:noFill/>
          </a:ln>
        </p:spPr>
        <p:txBody>
          <a:bodyPr>
            <a:noAutofit/>
          </a:bodyPr>
          <a:lstStyle/>
          <a:p>
            <a:r>
              <a:rPr lang="es-ES" sz="11100" dirty="0">
                <a:solidFill>
                  <a:srgbClr val="7FC1D4"/>
                </a:solidFill>
                <a:latin typeface="Calibri Light"/>
                <a:cs typeface="Calibri Light"/>
              </a:rPr>
              <a:t>Índice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47010" y="1354259"/>
            <a:ext cx="1399833" cy="91479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151537" y="3501454"/>
            <a:ext cx="1399830" cy="852598"/>
          </a:xfrm>
          <a:prstGeom prst="rect">
            <a:avLst/>
          </a:prstGeom>
          <a:solidFill>
            <a:srgbClr val="5639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151535" y="4572275"/>
            <a:ext cx="1399831" cy="852598"/>
          </a:xfrm>
          <a:prstGeom prst="rect">
            <a:avLst/>
          </a:prstGeom>
          <a:solidFill>
            <a:srgbClr val="92C1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151537" y="2444449"/>
            <a:ext cx="1399831" cy="8607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/>
          <p:cNvSpPr txBox="1"/>
          <p:nvPr/>
        </p:nvSpPr>
        <p:spPr>
          <a:xfrm>
            <a:off x="604200" y="1387546"/>
            <a:ext cx="909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615943" y="2446741"/>
            <a:ext cx="909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630375" y="3475701"/>
            <a:ext cx="909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601511" y="4543411"/>
            <a:ext cx="909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637591" y="5587081"/>
            <a:ext cx="909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1756357" y="1572211"/>
            <a:ext cx="56061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626261"/>
                </a:solidFill>
              </a:rPr>
              <a:t>Gestión eficiente de las finanzas públicas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1756358" y="3717032"/>
            <a:ext cx="56061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626261"/>
                </a:solidFill>
              </a:rPr>
              <a:t>Buen desempeño de los recursos públicos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1756359" y="4739794"/>
            <a:ext cx="42727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626261"/>
                </a:solidFill>
              </a:rPr>
              <a:t>Transparencia</a:t>
            </a:r>
          </a:p>
        </p:txBody>
      </p:sp>
      <p:sp>
        <p:nvSpPr>
          <p:cNvPr id="18" name="Rectángulo 13"/>
          <p:cNvSpPr/>
          <p:nvPr/>
        </p:nvSpPr>
        <p:spPr>
          <a:xfrm>
            <a:off x="1816802" y="2636912"/>
            <a:ext cx="66256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626261"/>
                </a:solidFill>
              </a:rPr>
              <a:t>Prudencia en las Finanzas</a:t>
            </a:r>
            <a:endParaRPr lang="es-E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01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611645" y="887002"/>
            <a:ext cx="4552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dirty="0"/>
              <a:t>Bonos del Tesoro en moneda extranjera</a:t>
            </a:r>
          </a:p>
        </p:txBody>
      </p:sp>
      <p:sp>
        <p:nvSpPr>
          <p:cNvPr id="7" name="1 CuadroTexto"/>
          <p:cNvSpPr txBox="1"/>
          <p:nvPr/>
        </p:nvSpPr>
        <p:spPr>
          <a:xfrm>
            <a:off x="179512" y="6597352"/>
            <a:ext cx="4036221" cy="29441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GT" sz="1050" dirty="0"/>
              <a:t>Fuente:</a:t>
            </a:r>
          </a:p>
          <a:p>
            <a:endParaRPr lang="es-GT" sz="1050" baseline="0" dirty="0"/>
          </a:p>
        </p:txBody>
      </p:sp>
      <p:graphicFrame>
        <p:nvGraphicFramePr>
          <p:cNvPr id="8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9048076"/>
              </p:ext>
            </p:extLst>
          </p:nvPr>
        </p:nvGraphicFramePr>
        <p:xfrm>
          <a:off x="1521618" y="1557337"/>
          <a:ext cx="6650782" cy="4319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1 CuadroTexto">
            <a:extLst>
              <a:ext uri="{FF2B5EF4-FFF2-40B4-BE49-F238E27FC236}">
                <a16:creationId xmlns="" xmlns:a16="http://schemas.microsoft.com/office/drawing/2014/main" id="{FBAEBFE9-D353-3446-A44A-3DE72FE08716}"/>
              </a:ext>
            </a:extLst>
          </p:cNvPr>
          <p:cNvSpPr txBox="1"/>
          <p:nvPr/>
        </p:nvSpPr>
        <p:spPr>
          <a:xfrm>
            <a:off x="585940" y="61754"/>
            <a:ext cx="788436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100" dirty="0"/>
              <a:t>Gestión Eficiente de las Finanzas Públicas</a:t>
            </a:r>
          </a:p>
          <a:p>
            <a:r>
              <a:rPr lang="es-GT" sz="2400" b="1" dirty="0">
                <a:solidFill>
                  <a:srgbClr val="32859C"/>
                </a:solidFill>
              </a:rPr>
              <a:t>Ingresos</a:t>
            </a:r>
            <a:endParaRPr lang="es-GT" b="1" dirty="0">
              <a:solidFill>
                <a:srgbClr val="32859C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="" xmlns:a16="http://schemas.microsoft.com/office/drawing/2014/main" id="{ABC8ACC4-0A2A-D741-A606-2784C739F190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3285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C638F7F8-CFDB-FB47-B204-DBF4A3A87800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147340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739313" y="1196752"/>
            <a:ext cx="4552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dirty="0"/>
              <a:t>Bonos del Tesoro en moneda extranjera</a:t>
            </a:r>
          </a:p>
        </p:txBody>
      </p:sp>
      <p:graphicFrame>
        <p:nvGraphicFramePr>
          <p:cNvPr id="7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8508445"/>
              </p:ext>
            </p:extLst>
          </p:nvPr>
        </p:nvGraphicFramePr>
        <p:xfrm>
          <a:off x="1300064" y="2185988"/>
          <a:ext cx="6215161" cy="4414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1 CuadroTexto"/>
          <p:cNvSpPr txBox="1"/>
          <p:nvPr/>
        </p:nvSpPr>
        <p:spPr>
          <a:xfrm>
            <a:off x="179512" y="6597352"/>
            <a:ext cx="4036221" cy="29441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GT" sz="1050" dirty="0"/>
              <a:t>Fuente:</a:t>
            </a:r>
          </a:p>
          <a:p>
            <a:endParaRPr lang="es-GT" sz="1050" baseline="0" dirty="0"/>
          </a:p>
        </p:txBody>
      </p:sp>
      <p:sp>
        <p:nvSpPr>
          <p:cNvPr id="3" name="2 CuadroTexto"/>
          <p:cNvSpPr txBox="1"/>
          <p:nvPr/>
        </p:nvSpPr>
        <p:spPr>
          <a:xfrm>
            <a:off x="6336704" y="2673786"/>
            <a:ext cx="2699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Significó Q120 millones de ahorro al año.</a:t>
            </a:r>
          </a:p>
        </p:txBody>
      </p:sp>
      <p:sp>
        <p:nvSpPr>
          <p:cNvPr id="9" name="1 CuadroTexto">
            <a:extLst>
              <a:ext uri="{FF2B5EF4-FFF2-40B4-BE49-F238E27FC236}">
                <a16:creationId xmlns="" xmlns:a16="http://schemas.microsoft.com/office/drawing/2014/main" id="{A708180D-D8C9-7243-B2DF-AF3AB41B2632}"/>
              </a:ext>
            </a:extLst>
          </p:cNvPr>
          <p:cNvSpPr txBox="1"/>
          <p:nvPr/>
        </p:nvSpPr>
        <p:spPr>
          <a:xfrm>
            <a:off x="585940" y="61754"/>
            <a:ext cx="788436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100" dirty="0"/>
              <a:t>Gestión Eficiente de las Finanzas Públicas</a:t>
            </a:r>
          </a:p>
          <a:p>
            <a:r>
              <a:rPr lang="es-GT" sz="2400" b="1" dirty="0">
                <a:solidFill>
                  <a:srgbClr val="32859C"/>
                </a:solidFill>
              </a:rPr>
              <a:t>Ingresos</a:t>
            </a:r>
            <a:endParaRPr lang="es-GT" b="1" dirty="0">
              <a:solidFill>
                <a:srgbClr val="32859C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="" xmlns:a16="http://schemas.microsoft.com/office/drawing/2014/main" id="{6F954547-D33D-8846-92C7-5788218B397A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3285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FE3D4E49-764E-E54D-A543-FB43346F6F23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299182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6614063"/>
            <a:ext cx="9144000" cy="2439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14" name="4 Gráfico">
            <a:extLst>
              <a:ext uri="{FF2B5EF4-FFF2-40B4-BE49-F238E27FC236}">
                <a16:creationId xmlns="" xmlns:a16="http://schemas.microsoft.com/office/drawing/2014/main" id="{AA752704-710E-7E41-9635-34D4870963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8792308"/>
              </p:ext>
            </p:extLst>
          </p:nvPr>
        </p:nvGraphicFramePr>
        <p:xfrm>
          <a:off x="-659948" y="3148533"/>
          <a:ext cx="9013814" cy="3327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10 CuadroTexto"/>
          <p:cNvSpPr txBox="1"/>
          <p:nvPr/>
        </p:nvSpPr>
        <p:spPr>
          <a:xfrm>
            <a:off x="1043608" y="3148533"/>
            <a:ext cx="2353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b="1" dirty="0">
                <a:solidFill>
                  <a:schemeClr val="bg1">
                    <a:lumMod val="50000"/>
                  </a:schemeClr>
                </a:solidFill>
              </a:rPr>
              <a:t>Ingresos en % 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="" xmlns:a16="http://schemas.microsoft.com/office/drawing/2014/main" id="{8C92E8B0-1A1E-3848-80E7-BA5D66CAEF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646" y="1413229"/>
            <a:ext cx="7498708" cy="1023848"/>
          </a:xfrm>
          <a:prstGeom prst="rect">
            <a:avLst/>
          </a:prstGeom>
        </p:spPr>
      </p:pic>
      <p:sp>
        <p:nvSpPr>
          <p:cNvPr id="8" name="1 CuadroTexto">
            <a:extLst>
              <a:ext uri="{FF2B5EF4-FFF2-40B4-BE49-F238E27FC236}">
                <a16:creationId xmlns="" xmlns:a16="http://schemas.microsoft.com/office/drawing/2014/main" id="{2CD3B187-49CF-CC48-B639-09B41855E8EC}"/>
              </a:ext>
            </a:extLst>
          </p:cNvPr>
          <p:cNvSpPr txBox="1"/>
          <p:nvPr/>
        </p:nvSpPr>
        <p:spPr>
          <a:xfrm>
            <a:off x="585940" y="61754"/>
            <a:ext cx="788436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100" dirty="0"/>
              <a:t>Gestión Eficiente de las Finanzas Públicas</a:t>
            </a:r>
          </a:p>
          <a:p>
            <a:r>
              <a:rPr lang="es-GT" sz="2400" b="1" dirty="0">
                <a:solidFill>
                  <a:srgbClr val="32859C"/>
                </a:solidFill>
              </a:rPr>
              <a:t>Ingresos</a:t>
            </a:r>
            <a:endParaRPr lang="es-GT" b="1" dirty="0">
              <a:solidFill>
                <a:srgbClr val="32859C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F778C166-67CD-6B48-B425-731E72DD9564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3285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A3375E0F-DC97-5843-9532-3F2E67B00C72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312FCBF2-2C8B-9A47-A9A2-D4E1FACEA633}"/>
              </a:ext>
            </a:extLst>
          </p:cNvPr>
          <p:cNvSpPr txBox="1"/>
          <p:nvPr/>
        </p:nvSpPr>
        <p:spPr>
          <a:xfrm>
            <a:off x="1403648" y="3868050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b="1" dirty="0"/>
              <a:t>76.2%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A48B42E8-444E-B442-BCD3-21925189EC30}"/>
              </a:ext>
            </a:extLst>
          </p:cNvPr>
          <p:cNvSpPr txBox="1"/>
          <p:nvPr/>
        </p:nvSpPr>
        <p:spPr>
          <a:xfrm>
            <a:off x="2857044" y="3548643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b="1" dirty="0"/>
              <a:t>18.9%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="" xmlns:a16="http://schemas.microsoft.com/office/drawing/2014/main" id="{D687C276-83F3-1543-8AFB-650BFB21EAEF}"/>
              </a:ext>
            </a:extLst>
          </p:cNvPr>
          <p:cNvSpPr txBox="1"/>
          <p:nvPr/>
        </p:nvSpPr>
        <p:spPr>
          <a:xfrm>
            <a:off x="4280277" y="3486571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b="1" dirty="0"/>
              <a:t>2.9%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="" xmlns:a16="http://schemas.microsoft.com/office/drawing/2014/main" id="{9ABC3BB3-C163-7948-8523-1DF73E64ED8C}"/>
              </a:ext>
            </a:extLst>
          </p:cNvPr>
          <p:cNvSpPr txBox="1"/>
          <p:nvPr/>
        </p:nvSpPr>
        <p:spPr>
          <a:xfrm>
            <a:off x="5703510" y="3429000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b="1" dirty="0"/>
              <a:t>2.0%</a:t>
            </a:r>
          </a:p>
        </p:txBody>
      </p:sp>
    </p:spTree>
    <p:extLst>
      <p:ext uri="{BB962C8B-B14F-4D97-AF65-F5344CB8AC3E}">
        <p14:creationId xmlns:p14="http://schemas.microsoft.com/office/powerpoint/2010/main" val="19068226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3037B0F8-EE49-E64A-825E-C65E694D79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88640"/>
            <a:ext cx="7056784" cy="627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978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6614063"/>
            <a:ext cx="9144000" cy="2439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282020" y="948826"/>
            <a:ext cx="8229600" cy="10741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dirty="0">
                <a:solidFill>
                  <a:schemeClr val="accent5">
                    <a:lumMod val="75000"/>
                  </a:schemeClr>
                </a:solidFill>
              </a:rPr>
              <a:t>1.  Gestión eficiente de las finanzas públicas</a:t>
            </a:r>
            <a:endParaRPr lang="es-E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709937" y="1675665"/>
            <a:ext cx="2569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b="1" dirty="0" err="1">
                <a:solidFill>
                  <a:schemeClr val="bg1">
                    <a:lumMod val="50000"/>
                  </a:schemeClr>
                </a:solidFill>
              </a:rPr>
              <a:t>Guatenóminas</a:t>
            </a:r>
            <a:endParaRPr lang="es-GT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ADD48099-368C-1040-820E-825067440E06}"/>
              </a:ext>
            </a:extLst>
          </p:cNvPr>
          <p:cNvSpPr txBox="1"/>
          <p:nvPr/>
        </p:nvSpPr>
        <p:spPr>
          <a:xfrm>
            <a:off x="4572000" y="2155358"/>
            <a:ext cx="423206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s-GT" sz="1200" dirty="0">
              <a:solidFill>
                <a:srgbClr val="62626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s-GT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es-GT" sz="32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44</a:t>
            </a:r>
            <a:r>
              <a:rPr lang="es-GT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s-GT" sz="32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instituciones</a:t>
            </a:r>
          </a:p>
          <a:p>
            <a:pPr algn="r"/>
            <a:r>
              <a:rPr lang="es-GT" dirty="0">
                <a:solidFill>
                  <a:srgbClr val="626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Estado que utilizan </a:t>
            </a:r>
            <a:r>
              <a:rPr lang="es-GT" dirty="0" err="1">
                <a:solidFill>
                  <a:srgbClr val="626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Guatenóminas</a:t>
            </a:r>
            <a:r>
              <a:rPr lang="es-GT" dirty="0">
                <a:solidFill>
                  <a:srgbClr val="626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r"/>
            <a:endParaRPr lang="es-GT" dirty="0">
              <a:solidFill>
                <a:srgbClr val="62626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s-GT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Incorporación de </a:t>
            </a:r>
            <a:r>
              <a:rPr lang="es-GT" sz="32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a 10</a:t>
            </a:r>
            <a:endParaRPr lang="es-GT" sz="40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s-GT" dirty="0">
                <a:solidFill>
                  <a:srgbClr val="626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Renglones </a:t>
            </a:r>
          </a:p>
          <a:p>
            <a:pPr algn="r"/>
            <a:endParaRPr lang="es-GT" sz="14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s-GT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Control, monitoreo </a:t>
            </a:r>
          </a:p>
          <a:p>
            <a:pPr algn="r"/>
            <a:r>
              <a:rPr lang="es-GT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 seguimiento de</a:t>
            </a:r>
            <a:r>
              <a:rPr lang="es-GT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GT" sz="2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cero</a:t>
            </a:r>
            <a:r>
              <a:rPr lang="es-GT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</a:p>
          <a:p>
            <a:pPr algn="r"/>
            <a:r>
              <a:rPr lang="es-GT" sz="32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271 mil</a:t>
            </a:r>
          </a:p>
          <a:p>
            <a:pPr algn="r"/>
            <a:r>
              <a:rPr lang="es-GT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Empleados públicos</a:t>
            </a:r>
          </a:p>
          <a:p>
            <a:pPr algn="r"/>
            <a:endParaRPr lang="es-GT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endParaRPr lang="es-GT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uadroTexto 7"/>
          <p:cNvSpPr txBox="1"/>
          <p:nvPr/>
        </p:nvSpPr>
        <p:spPr>
          <a:xfrm>
            <a:off x="2151230" y="2590300"/>
            <a:ext cx="279469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626261"/>
                </a:solidFill>
              </a:rPr>
              <a:t>		 </a:t>
            </a:r>
            <a:r>
              <a:rPr lang="es-ES" sz="2400" b="1" dirty="0">
                <a:solidFill>
                  <a:srgbClr val="0070C0"/>
                </a:solidFill>
              </a:rPr>
              <a:t>2019</a:t>
            </a:r>
          </a:p>
          <a:p>
            <a:pPr marL="285750" indent="-285750">
              <a:buFont typeface="Arial"/>
              <a:buChar char="•"/>
            </a:pPr>
            <a:r>
              <a:rPr lang="es-ES" dirty="0">
                <a:solidFill>
                  <a:srgbClr val="626261"/>
                </a:solidFill>
              </a:rPr>
              <a:t>Optimización del Proyecto </a:t>
            </a:r>
            <a:r>
              <a:rPr lang="es-ES" dirty="0" err="1">
                <a:solidFill>
                  <a:srgbClr val="626261"/>
                </a:solidFill>
              </a:rPr>
              <a:t>Guatenóminas</a:t>
            </a:r>
            <a:r>
              <a:rPr lang="es-ES" dirty="0">
                <a:solidFill>
                  <a:srgbClr val="626261"/>
                </a:solidFill>
              </a:rPr>
              <a:t>:</a:t>
            </a:r>
          </a:p>
          <a:p>
            <a:pPr marL="742950" lvl="1" indent="-285750">
              <a:buFontTx/>
              <a:buChar char="-"/>
            </a:pPr>
            <a:r>
              <a:rPr lang="es-ES" dirty="0">
                <a:solidFill>
                  <a:srgbClr val="626261"/>
                </a:solidFill>
              </a:rPr>
              <a:t>Incorporación de </a:t>
            </a:r>
            <a:r>
              <a:rPr lang="es-ES" b="1" dirty="0">
                <a:solidFill>
                  <a:srgbClr val="626261"/>
                </a:solidFill>
              </a:rPr>
              <a:t>5 Renglones </a:t>
            </a:r>
            <a:r>
              <a:rPr lang="es-ES" dirty="0">
                <a:solidFill>
                  <a:srgbClr val="626261"/>
                </a:solidFill>
              </a:rPr>
              <a:t>presupuestarios </a:t>
            </a:r>
          </a:p>
          <a:p>
            <a:pPr marL="742950" lvl="1" indent="-285750">
              <a:buFontTx/>
              <a:buChar char="-"/>
            </a:pPr>
            <a:r>
              <a:rPr lang="es-ES" b="1" dirty="0">
                <a:solidFill>
                  <a:srgbClr val="626261"/>
                </a:solidFill>
              </a:rPr>
              <a:t>60 instituciones </a:t>
            </a:r>
            <a:r>
              <a:rPr lang="es-ES" dirty="0">
                <a:solidFill>
                  <a:srgbClr val="626261"/>
                </a:solidFill>
              </a:rPr>
              <a:t>Módulos de Registros</a:t>
            </a:r>
          </a:p>
          <a:p>
            <a:pPr marL="742950" lvl="1" indent="-285750">
              <a:buFontTx/>
              <a:buChar char="-"/>
            </a:pPr>
            <a:r>
              <a:rPr lang="es-ES" b="1" dirty="0">
                <a:solidFill>
                  <a:srgbClr val="626261"/>
                </a:solidFill>
              </a:rPr>
              <a:t>Control de RRHH </a:t>
            </a:r>
            <a:r>
              <a:rPr lang="es-ES" dirty="0">
                <a:solidFill>
                  <a:srgbClr val="626261"/>
                </a:solidFill>
              </a:rPr>
              <a:t>(</a:t>
            </a:r>
            <a:r>
              <a:rPr lang="es-ES" b="1" dirty="0">
                <a:solidFill>
                  <a:srgbClr val="626261"/>
                </a:solidFill>
              </a:rPr>
              <a:t>IGGS, tiempo extraordinario y comparecencia</a:t>
            </a:r>
            <a:r>
              <a:rPr lang="es-ES" dirty="0">
                <a:solidFill>
                  <a:srgbClr val="626261"/>
                </a:solidFill>
              </a:rPr>
              <a:t>)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31024" y="2203414"/>
            <a:ext cx="19683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626261"/>
                </a:solidFill>
              </a:rPr>
              <a:t>	</a:t>
            </a:r>
            <a:r>
              <a:rPr lang="es-ES" sz="2400" b="1" dirty="0">
                <a:solidFill>
                  <a:srgbClr val="0070C0"/>
                </a:solidFill>
              </a:rPr>
              <a:t>	2015</a:t>
            </a:r>
          </a:p>
          <a:p>
            <a:pPr marL="285750" indent="-285750">
              <a:buFont typeface="Arial"/>
              <a:buChar char="•"/>
            </a:pPr>
            <a:r>
              <a:rPr lang="es-ES" b="1" dirty="0">
                <a:solidFill>
                  <a:srgbClr val="626261"/>
                </a:solidFill>
              </a:rPr>
              <a:t>5</a:t>
            </a:r>
            <a:r>
              <a:rPr lang="es-ES" dirty="0">
                <a:solidFill>
                  <a:srgbClr val="626261"/>
                </a:solidFill>
              </a:rPr>
              <a:t> renglones</a:t>
            </a:r>
          </a:p>
          <a:p>
            <a:pPr marL="285750" indent="-285750">
              <a:buFont typeface="Arial"/>
              <a:buChar char="•"/>
            </a:pPr>
            <a:r>
              <a:rPr lang="es-ES" b="1" dirty="0">
                <a:solidFill>
                  <a:srgbClr val="626261"/>
                </a:solidFill>
              </a:rPr>
              <a:t>44</a:t>
            </a:r>
            <a:r>
              <a:rPr lang="es-ES" dirty="0">
                <a:solidFill>
                  <a:srgbClr val="626261"/>
                </a:solidFill>
              </a:rPr>
              <a:t> instituciones </a:t>
            </a:r>
          </a:p>
          <a:p>
            <a:pPr marL="285750" indent="-285750">
              <a:buFont typeface="Arial"/>
              <a:buChar char="•"/>
            </a:pPr>
            <a:endParaRPr lang="es-ES" dirty="0">
              <a:solidFill>
                <a:srgbClr val="626261"/>
              </a:solidFill>
            </a:endParaRPr>
          </a:p>
          <a:p>
            <a:pPr marL="285750" indent="-285750">
              <a:buFont typeface="Arial"/>
              <a:buChar char="•"/>
            </a:pPr>
            <a:endParaRPr lang="es-ES" dirty="0">
              <a:solidFill>
                <a:srgbClr val="626261"/>
              </a:solidFill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="" xmlns:a16="http://schemas.microsoft.com/office/drawing/2014/main" id="{AACB2A22-E0D1-474B-9A2D-18267B61605B}"/>
              </a:ext>
            </a:extLst>
          </p:cNvPr>
          <p:cNvGrpSpPr/>
          <p:nvPr/>
        </p:nvGrpSpPr>
        <p:grpSpPr>
          <a:xfrm>
            <a:off x="4829175" y="2022966"/>
            <a:ext cx="1039362" cy="4314929"/>
            <a:chOff x="4829175" y="2022966"/>
            <a:chExt cx="1039362" cy="4314929"/>
          </a:xfrm>
        </p:grpSpPr>
        <p:pic>
          <p:nvPicPr>
            <p:cNvPr id="2" name="Imagen 1">
              <a:extLst>
                <a:ext uri="{FF2B5EF4-FFF2-40B4-BE49-F238E27FC236}">
                  <a16:creationId xmlns="" xmlns:a16="http://schemas.microsoft.com/office/drawing/2014/main" id="{5FE6A907-E587-8D4C-A43A-AF0F55190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12894" y="3711864"/>
              <a:ext cx="755643" cy="1697276"/>
            </a:xfrm>
            <a:prstGeom prst="rect">
              <a:avLst/>
            </a:prstGeom>
          </p:spPr>
        </p:pic>
        <p:sp>
          <p:nvSpPr>
            <p:cNvPr id="13" name="Cerrar corchete 12">
              <a:extLst>
                <a:ext uri="{FF2B5EF4-FFF2-40B4-BE49-F238E27FC236}">
                  <a16:creationId xmlns="" xmlns:a16="http://schemas.microsoft.com/office/drawing/2014/main" id="{BC4A52A3-69B7-F84A-A6E9-3E4CCAEA5573}"/>
                </a:ext>
              </a:extLst>
            </p:cNvPr>
            <p:cNvSpPr/>
            <p:nvPr/>
          </p:nvSpPr>
          <p:spPr>
            <a:xfrm>
              <a:off x="4829175" y="2022966"/>
              <a:ext cx="188184" cy="4314929"/>
            </a:xfrm>
            <a:prstGeom prst="rightBracket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GT"/>
            </a:p>
          </p:txBody>
        </p:sp>
      </p:grpSp>
      <p:sp>
        <p:nvSpPr>
          <p:cNvPr id="11" name="1 CuadroTexto">
            <a:extLst>
              <a:ext uri="{FF2B5EF4-FFF2-40B4-BE49-F238E27FC236}">
                <a16:creationId xmlns="" xmlns:a16="http://schemas.microsoft.com/office/drawing/2014/main" id="{9A7864EC-D806-754A-861E-A6B3F00F8271}"/>
              </a:ext>
            </a:extLst>
          </p:cNvPr>
          <p:cNvSpPr txBox="1"/>
          <p:nvPr/>
        </p:nvSpPr>
        <p:spPr>
          <a:xfrm>
            <a:off x="585940" y="61754"/>
            <a:ext cx="788436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100" dirty="0"/>
              <a:t>Gestión Eficiente de las Finanzas Públicas</a:t>
            </a:r>
          </a:p>
          <a:p>
            <a:r>
              <a:rPr lang="es-GT" sz="2400" b="1" dirty="0">
                <a:solidFill>
                  <a:srgbClr val="32859C"/>
                </a:solidFill>
              </a:rPr>
              <a:t>Ingresos</a:t>
            </a:r>
            <a:endParaRPr lang="es-GT" b="1" dirty="0">
              <a:solidFill>
                <a:srgbClr val="32859C"/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="" xmlns:a16="http://schemas.microsoft.com/office/drawing/2014/main" id="{353C5229-8C6F-F44F-991E-93BB3B542A84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3285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>
            <a:extLst>
              <a:ext uri="{FF2B5EF4-FFF2-40B4-BE49-F238E27FC236}">
                <a16:creationId xmlns="" xmlns:a16="http://schemas.microsoft.com/office/drawing/2014/main" id="{C27CDA5B-632B-5D42-A29F-6DE8772AA3DA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68496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6614063"/>
            <a:ext cx="9144000" cy="2439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2 CuadroTexto"/>
          <p:cNvSpPr txBox="1"/>
          <p:nvPr/>
        </p:nvSpPr>
        <p:spPr>
          <a:xfrm>
            <a:off x="611645" y="789611"/>
            <a:ext cx="2569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800" b="1" dirty="0" err="1">
                <a:solidFill>
                  <a:schemeClr val="bg1">
                    <a:lumMod val="50000"/>
                  </a:schemeClr>
                </a:solidFill>
              </a:rPr>
              <a:t>Guatecompras</a:t>
            </a:r>
            <a:endParaRPr lang="es-GT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CuadroTexto 5">
            <a:extLst>
              <a:ext uri="{FF2B5EF4-FFF2-40B4-BE49-F238E27FC236}">
                <a16:creationId xmlns="" xmlns:a16="http://schemas.microsoft.com/office/drawing/2014/main" id="{ADD48099-368C-1040-820E-825067440E06}"/>
              </a:ext>
            </a:extLst>
          </p:cNvPr>
          <p:cNvSpPr txBox="1"/>
          <p:nvPr/>
        </p:nvSpPr>
        <p:spPr>
          <a:xfrm>
            <a:off x="4712342" y="637322"/>
            <a:ext cx="389210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pasó de </a:t>
            </a:r>
            <a:r>
              <a:rPr lang="es-GT" sz="2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 mil a 128 mil </a:t>
            </a:r>
          </a:p>
          <a:p>
            <a:r>
              <a:rPr lang="es-GT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Transacciones en el Portal de Guatecompras</a:t>
            </a:r>
          </a:p>
          <a:p>
            <a:r>
              <a:rPr lang="es-GT" sz="2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69 millones </a:t>
            </a:r>
          </a:p>
          <a:p>
            <a:r>
              <a:rPr lang="es-GT" dirty="0">
                <a:solidFill>
                  <a:srgbClr val="626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visitas al año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944477" y="1311986"/>
            <a:ext cx="2065163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0070C0"/>
                </a:solidFill>
              </a:rPr>
              <a:t>  2019</a:t>
            </a:r>
          </a:p>
          <a:p>
            <a:pPr marL="285750" indent="-285750">
              <a:buFont typeface="Arial"/>
              <a:buChar char="•"/>
            </a:pPr>
            <a:r>
              <a:rPr lang="es-ES" dirty="0">
                <a:solidFill>
                  <a:srgbClr val="626261"/>
                </a:solidFill>
              </a:rPr>
              <a:t>Se </a:t>
            </a:r>
            <a:r>
              <a:rPr lang="es-ES" dirty="0" err="1">
                <a:solidFill>
                  <a:srgbClr val="626261"/>
                </a:solidFill>
              </a:rPr>
              <a:t>eficientó</a:t>
            </a:r>
            <a:r>
              <a:rPr lang="es-ES" dirty="0">
                <a:solidFill>
                  <a:srgbClr val="626261"/>
                </a:solidFill>
              </a:rPr>
              <a:t> el proceso y plazos para los Contratos Abiertos</a:t>
            </a:r>
          </a:p>
          <a:p>
            <a:pPr marL="285750" indent="-285750">
              <a:buFont typeface="Arial"/>
              <a:buChar char="•"/>
            </a:pPr>
            <a:endParaRPr lang="es-ES" dirty="0">
              <a:solidFill>
                <a:srgbClr val="62626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s-ES" dirty="0">
                <a:solidFill>
                  <a:srgbClr val="626261"/>
                </a:solidFill>
              </a:rPr>
              <a:t>Oferta electrónica</a:t>
            </a:r>
          </a:p>
          <a:p>
            <a:endParaRPr lang="es-ES" dirty="0">
              <a:solidFill>
                <a:srgbClr val="62626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s-ES" dirty="0">
                <a:solidFill>
                  <a:srgbClr val="626261"/>
                </a:solidFill>
              </a:rPr>
              <a:t>Subasta Electrónica Inversa</a:t>
            </a:r>
          </a:p>
          <a:p>
            <a:endParaRPr lang="es-ES" dirty="0">
              <a:solidFill>
                <a:srgbClr val="62626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s-ES" dirty="0">
                <a:solidFill>
                  <a:srgbClr val="626261"/>
                </a:solidFill>
              </a:rPr>
              <a:t>Implementación del Registro General de Adquisiciones</a:t>
            </a:r>
          </a:p>
        </p:txBody>
      </p:sp>
      <p:sp>
        <p:nvSpPr>
          <p:cNvPr id="9" name="CuadroTexto 7"/>
          <p:cNvSpPr txBox="1"/>
          <p:nvPr/>
        </p:nvSpPr>
        <p:spPr>
          <a:xfrm>
            <a:off x="95842" y="974333"/>
            <a:ext cx="173113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626261"/>
                </a:solidFill>
              </a:rPr>
              <a:t>	</a:t>
            </a:r>
            <a:r>
              <a:rPr lang="es-ES" sz="2400" b="1" dirty="0">
                <a:solidFill>
                  <a:srgbClr val="0070C0"/>
                </a:solidFill>
              </a:rPr>
              <a:t>   2015</a:t>
            </a:r>
          </a:p>
          <a:p>
            <a:pPr marL="285750" indent="-285750">
              <a:buFont typeface="Arial"/>
              <a:buChar char="•"/>
            </a:pPr>
            <a:endParaRPr lang="es-ES" dirty="0">
              <a:solidFill>
                <a:srgbClr val="62626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s-ES" dirty="0">
                <a:solidFill>
                  <a:srgbClr val="626261"/>
                </a:solidFill>
              </a:rPr>
              <a:t>Nueva Ley a implementar</a:t>
            </a:r>
          </a:p>
          <a:p>
            <a:pPr marL="285750" indent="-285750">
              <a:buFont typeface="Arial"/>
              <a:buChar char="•"/>
            </a:pPr>
            <a:endParaRPr lang="es-ES" dirty="0">
              <a:solidFill>
                <a:srgbClr val="62626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s-ES" dirty="0">
                <a:solidFill>
                  <a:srgbClr val="626261"/>
                </a:solidFill>
              </a:rPr>
              <a:t>Contratos Abiertos con plazos largos</a:t>
            </a:r>
          </a:p>
          <a:p>
            <a:pPr marL="285750" indent="-285750">
              <a:buFont typeface="Arial"/>
              <a:buChar char="•"/>
            </a:pPr>
            <a:endParaRPr lang="es-ES" dirty="0">
              <a:solidFill>
                <a:srgbClr val="62626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s-ES" dirty="0">
                <a:solidFill>
                  <a:srgbClr val="626261"/>
                </a:solidFill>
              </a:rPr>
              <a:t>No existía un registro integrado de proveedores del Estado </a:t>
            </a:r>
          </a:p>
          <a:p>
            <a:pPr marL="285750" indent="-285750">
              <a:buFont typeface="Arial"/>
              <a:buChar char="•"/>
            </a:pPr>
            <a:endParaRPr lang="es-ES" dirty="0">
              <a:solidFill>
                <a:srgbClr val="626261"/>
              </a:solidFill>
            </a:endParaRPr>
          </a:p>
          <a:p>
            <a:pPr marL="285750" indent="-285750">
              <a:buFont typeface="Arial"/>
              <a:buChar char="•"/>
            </a:pPr>
            <a:endParaRPr lang="es-ES" dirty="0">
              <a:solidFill>
                <a:srgbClr val="626261"/>
              </a:solidFill>
            </a:endParaRPr>
          </a:p>
          <a:p>
            <a:pPr marL="285750" indent="-285750">
              <a:buFont typeface="Arial"/>
              <a:buChar char="•"/>
            </a:pPr>
            <a:endParaRPr lang="es-ES" dirty="0">
              <a:solidFill>
                <a:srgbClr val="626261"/>
              </a:solidFill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="" xmlns:a16="http://schemas.microsoft.com/office/drawing/2014/main" id="{D4F3CCCD-4C12-C44C-8B33-E88EFA4213EB}"/>
              </a:ext>
            </a:extLst>
          </p:cNvPr>
          <p:cNvGrpSpPr/>
          <p:nvPr/>
        </p:nvGrpSpPr>
        <p:grpSpPr>
          <a:xfrm>
            <a:off x="3956134" y="1304224"/>
            <a:ext cx="695956" cy="4314929"/>
            <a:chOff x="4829175" y="2022966"/>
            <a:chExt cx="695956" cy="4314929"/>
          </a:xfrm>
        </p:grpSpPr>
        <p:pic>
          <p:nvPicPr>
            <p:cNvPr id="12" name="Imagen 11">
              <a:extLst>
                <a:ext uri="{FF2B5EF4-FFF2-40B4-BE49-F238E27FC236}">
                  <a16:creationId xmlns="" xmlns:a16="http://schemas.microsoft.com/office/drawing/2014/main" id="{DE8079C2-0343-FA42-B321-6BCC215C0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17360" y="2974474"/>
              <a:ext cx="507771" cy="2411913"/>
            </a:xfrm>
            <a:prstGeom prst="rect">
              <a:avLst/>
            </a:prstGeom>
          </p:spPr>
        </p:pic>
        <p:sp>
          <p:nvSpPr>
            <p:cNvPr id="13" name="Cerrar corchete 12">
              <a:extLst>
                <a:ext uri="{FF2B5EF4-FFF2-40B4-BE49-F238E27FC236}">
                  <a16:creationId xmlns="" xmlns:a16="http://schemas.microsoft.com/office/drawing/2014/main" id="{C0A90014-B99E-B54C-A13E-0FC530B29AD7}"/>
                </a:ext>
              </a:extLst>
            </p:cNvPr>
            <p:cNvSpPr/>
            <p:nvPr/>
          </p:nvSpPr>
          <p:spPr>
            <a:xfrm>
              <a:off x="4829175" y="2022966"/>
              <a:ext cx="188184" cy="4314929"/>
            </a:xfrm>
            <a:prstGeom prst="rightBracket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GT"/>
            </a:p>
          </p:txBody>
        </p:sp>
      </p:grpSp>
      <p:sp>
        <p:nvSpPr>
          <p:cNvPr id="14" name="1 CuadroTexto">
            <a:extLst>
              <a:ext uri="{FF2B5EF4-FFF2-40B4-BE49-F238E27FC236}">
                <a16:creationId xmlns="" xmlns:a16="http://schemas.microsoft.com/office/drawing/2014/main" id="{F06B99C4-5007-394B-ABF3-C75393432BAB}"/>
              </a:ext>
            </a:extLst>
          </p:cNvPr>
          <p:cNvSpPr txBox="1"/>
          <p:nvPr/>
        </p:nvSpPr>
        <p:spPr>
          <a:xfrm>
            <a:off x="585940" y="61754"/>
            <a:ext cx="788436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100" dirty="0"/>
              <a:t>Gestión Eficiente de las Finanzas Públicas</a:t>
            </a:r>
          </a:p>
          <a:p>
            <a:r>
              <a:rPr lang="es-GT" sz="2400" b="1" dirty="0">
                <a:solidFill>
                  <a:srgbClr val="32859C"/>
                </a:solidFill>
              </a:rPr>
              <a:t>Ingresos</a:t>
            </a:r>
            <a:endParaRPr lang="es-GT" b="1" dirty="0">
              <a:solidFill>
                <a:srgbClr val="32859C"/>
              </a:solidFill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="" xmlns:a16="http://schemas.microsoft.com/office/drawing/2014/main" id="{A9B5D7FE-A7BF-5C4C-8DA2-E3B8A38D8539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3285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="" xmlns:a16="http://schemas.microsoft.com/office/drawing/2014/main" id="{FE1C136D-D5AE-A24A-AF1A-4F4EFEB03D41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A38E706B-94E4-1240-A1E9-D125CFEC7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381" y="2564904"/>
            <a:ext cx="3181145" cy="4293096"/>
          </a:xfrm>
          <a:prstGeom prst="rect">
            <a:avLst/>
          </a:prstGeom>
        </p:spPr>
      </p:pic>
      <p:sp>
        <p:nvSpPr>
          <p:cNvPr id="17" name="CuadroTexto 5">
            <a:extLst>
              <a:ext uri="{FF2B5EF4-FFF2-40B4-BE49-F238E27FC236}">
                <a16:creationId xmlns="" xmlns:a16="http://schemas.microsoft.com/office/drawing/2014/main" id="{F8500AAC-1D84-A64A-A153-DDF6B8E37A8C}"/>
              </a:ext>
            </a:extLst>
          </p:cNvPr>
          <p:cNvSpPr txBox="1"/>
          <p:nvPr/>
        </p:nvSpPr>
        <p:spPr>
          <a:xfrm>
            <a:off x="4637113" y="4814284"/>
            <a:ext cx="246895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APP </a:t>
            </a:r>
          </a:p>
          <a:p>
            <a:r>
              <a:rPr lang="es-GT" sz="1600" dirty="0">
                <a:solidFill>
                  <a:srgbClr val="626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Aplicación para celulares para tener</a:t>
            </a:r>
          </a:p>
          <a:p>
            <a:r>
              <a:rPr lang="es-GT" sz="1600" dirty="0">
                <a:solidFill>
                  <a:srgbClr val="626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acceso al Portal de Guatecompras   </a:t>
            </a:r>
          </a:p>
        </p:txBody>
      </p:sp>
      <p:sp>
        <p:nvSpPr>
          <p:cNvPr id="18" name="CuadroTexto 5">
            <a:extLst>
              <a:ext uri="{FF2B5EF4-FFF2-40B4-BE49-F238E27FC236}">
                <a16:creationId xmlns="" xmlns:a16="http://schemas.microsoft.com/office/drawing/2014/main" id="{91451F04-C367-9444-9390-357E16F5F491}"/>
              </a:ext>
            </a:extLst>
          </p:cNvPr>
          <p:cNvSpPr txBox="1"/>
          <p:nvPr/>
        </p:nvSpPr>
        <p:spPr>
          <a:xfrm>
            <a:off x="4695850" y="2424335"/>
            <a:ext cx="2410222" cy="2411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Más de </a:t>
            </a:r>
            <a:r>
              <a:rPr lang="es-GT" sz="2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Q26 mil </a:t>
            </a:r>
          </a:p>
          <a:p>
            <a:r>
              <a:rPr lang="es-GT" dirty="0">
                <a:solidFill>
                  <a:srgbClr val="626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millones en compras</a:t>
            </a:r>
          </a:p>
          <a:p>
            <a:r>
              <a:rPr lang="es-GT" dirty="0">
                <a:solidFill>
                  <a:srgbClr val="626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 contrataciones</a:t>
            </a:r>
          </a:p>
          <a:p>
            <a:r>
              <a:rPr lang="es-GT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pasó de </a:t>
            </a:r>
            <a:r>
              <a:rPr lang="es-GT" sz="2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cero a 87,500</a:t>
            </a:r>
          </a:p>
          <a:p>
            <a:r>
              <a:rPr lang="es-GT" sz="1600" dirty="0">
                <a:solidFill>
                  <a:srgbClr val="626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Proveedores inscritos </a:t>
            </a:r>
          </a:p>
          <a:p>
            <a:r>
              <a:rPr lang="es-GT" sz="1600" dirty="0">
                <a:solidFill>
                  <a:srgbClr val="626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el RGAE</a:t>
            </a:r>
          </a:p>
        </p:txBody>
      </p:sp>
    </p:spTree>
    <p:extLst>
      <p:ext uri="{BB962C8B-B14F-4D97-AF65-F5344CB8AC3E}">
        <p14:creationId xmlns:p14="http://schemas.microsoft.com/office/powerpoint/2010/main" val="16011440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47010" y="1354259"/>
            <a:ext cx="1399833" cy="9147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151537" y="3501454"/>
            <a:ext cx="1399830" cy="8525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6"/>
          <p:cNvSpPr/>
          <p:nvPr/>
        </p:nvSpPr>
        <p:spPr>
          <a:xfrm>
            <a:off x="151535" y="4572275"/>
            <a:ext cx="1399831" cy="8525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7"/>
          <p:cNvSpPr/>
          <p:nvPr/>
        </p:nvSpPr>
        <p:spPr>
          <a:xfrm>
            <a:off x="151537" y="2444449"/>
            <a:ext cx="1399831" cy="8607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8"/>
          <p:cNvSpPr txBox="1"/>
          <p:nvPr/>
        </p:nvSpPr>
        <p:spPr>
          <a:xfrm>
            <a:off x="604200" y="1387546"/>
            <a:ext cx="909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9" name="CuadroTexto 9"/>
          <p:cNvSpPr txBox="1"/>
          <p:nvPr/>
        </p:nvSpPr>
        <p:spPr>
          <a:xfrm>
            <a:off x="615943" y="2446741"/>
            <a:ext cx="909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0" name="CuadroTexto 10"/>
          <p:cNvSpPr txBox="1"/>
          <p:nvPr/>
        </p:nvSpPr>
        <p:spPr>
          <a:xfrm>
            <a:off x="630375" y="3475701"/>
            <a:ext cx="909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1" name="CuadroTexto 11"/>
          <p:cNvSpPr txBox="1"/>
          <p:nvPr/>
        </p:nvSpPr>
        <p:spPr>
          <a:xfrm>
            <a:off x="601511" y="4543411"/>
            <a:ext cx="909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2" name="Rectángulo 13"/>
          <p:cNvSpPr/>
          <p:nvPr/>
        </p:nvSpPr>
        <p:spPr>
          <a:xfrm>
            <a:off x="1816802" y="2607295"/>
            <a:ext cx="66256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626261"/>
                </a:solidFill>
              </a:rPr>
              <a:t>Prudencia en las Finanzas</a:t>
            </a:r>
            <a:endParaRPr lang="es-ES" sz="2400" b="1" dirty="0">
              <a:solidFill>
                <a:schemeClr val="bg1"/>
              </a:solidFill>
            </a:endParaRPr>
          </a:p>
        </p:txBody>
      </p:sp>
      <p:sp>
        <p:nvSpPr>
          <p:cNvPr id="14" name="Rectángulo 17"/>
          <p:cNvSpPr/>
          <p:nvPr/>
        </p:nvSpPr>
        <p:spPr>
          <a:xfrm>
            <a:off x="1816802" y="4767741"/>
            <a:ext cx="57270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626261"/>
                </a:solidFill>
              </a:rPr>
              <a:t>Transparencia</a:t>
            </a:r>
          </a:p>
        </p:txBody>
      </p:sp>
      <p:sp>
        <p:nvSpPr>
          <p:cNvPr id="15" name="Rectángulo 13"/>
          <p:cNvSpPr/>
          <p:nvPr/>
        </p:nvSpPr>
        <p:spPr>
          <a:xfrm>
            <a:off x="1816802" y="1610542"/>
            <a:ext cx="56061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626261"/>
                </a:solidFill>
              </a:rPr>
              <a:t>Gestión eficiente de las finanzas públicas  </a:t>
            </a:r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 rot="16200000">
            <a:off x="5246958" y="2452625"/>
            <a:ext cx="5765490" cy="195760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1100">
                <a:solidFill>
                  <a:srgbClr val="7FC1D4"/>
                </a:solidFill>
                <a:latin typeface="Calibri Light"/>
                <a:cs typeface="Calibri Light"/>
              </a:rPr>
              <a:t>Índice</a:t>
            </a:r>
            <a:endParaRPr lang="es-ES" sz="11100" dirty="0">
              <a:solidFill>
                <a:srgbClr val="7FC1D4"/>
              </a:solidFill>
              <a:latin typeface="Calibri Light"/>
              <a:cs typeface="Calibri Light"/>
            </a:endParaRPr>
          </a:p>
        </p:txBody>
      </p:sp>
      <p:sp>
        <p:nvSpPr>
          <p:cNvPr id="18" name="Rectángulo 15"/>
          <p:cNvSpPr/>
          <p:nvPr/>
        </p:nvSpPr>
        <p:spPr>
          <a:xfrm>
            <a:off x="1756358" y="3717032"/>
            <a:ext cx="56061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626261"/>
                </a:solidFill>
              </a:rPr>
              <a:t>Buen desempeño de los recursos públicos</a:t>
            </a:r>
          </a:p>
        </p:txBody>
      </p:sp>
    </p:spTree>
    <p:extLst>
      <p:ext uri="{BB962C8B-B14F-4D97-AF65-F5344CB8AC3E}">
        <p14:creationId xmlns:p14="http://schemas.microsoft.com/office/powerpoint/2010/main" val="24320642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79040" y="1482961"/>
            <a:ext cx="6827344" cy="6710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400" b="1" dirty="0">
                <a:solidFill>
                  <a:schemeClr val="bg1">
                    <a:lumMod val="50000"/>
                  </a:schemeClr>
                </a:solidFill>
              </a:rPr>
              <a:t>Déficit Fiscal comparado con la deuda 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="" xmlns:a16="http://schemas.microsoft.com/office/drawing/2014/main" id="{B931FBFA-5134-5A42-B07A-265735369398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CuadroTexto 41">
            <a:extLst>
              <a:ext uri="{FF2B5EF4-FFF2-40B4-BE49-F238E27FC236}">
                <a16:creationId xmlns="" xmlns:a16="http://schemas.microsoft.com/office/drawing/2014/main" id="{883C8146-E4F0-6C4F-B8BA-DC8D28C39BFD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3" name="1 CuadroTexto">
            <a:extLst>
              <a:ext uri="{FF2B5EF4-FFF2-40B4-BE49-F238E27FC236}">
                <a16:creationId xmlns="" xmlns:a16="http://schemas.microsoft.com/office/drawing/2014/main" id="{F1663CE5-A152-5645-9396-B3A723AC61A0}"/>
              </a:ext>
            </a:extLst>
          </p:cNvPr>
          <p:cNvSpPr txBox="1"/>
          <p:nvPr/>
        </p:nvSpPr>
        <p:spPr>
          <a:xfrm>
            <a:off x="567452" y="31261"/>
            <a:ext cx="7884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b="1" dirty="0">
                <a:solidFill>
                  <a:schemeClr val="accent6">
                    <a:lumMod val="75000"/>
                  </a:schemeClr>
                </a:solidFill>
              </a:rPr>
              <a:t>Prudencia en las finanzas </a:t>
            </a:r>
            <a:endParaRPr lang="es-GT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44" name="1 Grupo">
            <a:extLst>
              <a:ext uri="{FF2B5EF4-FFF2-40B4-BE49-F238E27FC236}">
                <a16:creationId xmlns="" xmlns:a16="http://schemas.microsoft.com/office/drawing/2014/main" id="{888227B2-0E27-3F42-8C4F-F7A14D7F1AA0}"/>
              </a:ext>
            </a:extLst>
          </p:cNvPr>
          <p:cNvGrpSpPr/>
          <p:nvPr/>
        </p:nvGrpSpPr>
        <p:grpSpPr>
          <a:xfrm>
            <a:off x="0" y="1977719"/>
            <a:ext cx="9144000" cy="4619633"/>
            <a:chOff x="-1469411" y="948886"/>
            <a:chExt cx="7962292" cy="4139453"/>
          </a:xfrm>
        </p:grpSpPr>
        <p:graphicFrame>
          <p:nvGraphicFramePr>
            <p:cNvPr id="45" name="2 Gráfico">
              <a:extLst>
                <a:ext uri="{FF2B5EF4-FFF2-40B4-BE49-F238E27FC236}">
                  <a16:creationId xmlns="" xmlns:a16="http://schemas.microsoft.com/office/drawing/2014/main" id="{E225B635-C1EA-2848-A679-C83CD360FD2D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797894479"/>
                </p:ext>
              </p:extLst>
            </p:nvPr>
          </p:nvGraphicFramePr>
          <p:xfrm>
            <a:off x="-1469411" y="948886"/>
            <a:ext cx="7962292" cy="413945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46" name="3 Conector recto">
              <a:extLst>
                <a:ext uri="{FF2B5EF4-FFF2-40B4-BE49-F238E27FC236}">
                  <a16:creationId xmlns="" xmlns:a16="http://schemas.microsoft.com/office/drawing/2014/main" id="{CE5ED015-3D9B-A84B-86F6-DC91EB405C17}"/>
                </a:ext>
              </a:extLst>
            </p:cNvPr>
            <p:cNvCxnSpPr/>
            <p:nvPr/>
          </p:nvCxnSpPr>
          <p:spPr>
            <a:xfrm flipV="1">
              <a:off x="-575865" y="2602869"/>
              <a:ext cx="6679478" cy="36203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ysDash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102341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2"/>
          <p:cNvSpPr txBox="1">
            <a:spLocks/>
          </p:cNvSpPr>
          <p:nvPr/>
        </p:nvSpPr>
        <p:spPr>
          <a:xfrm>
            <a:off x="260961" y="1394273"/>
            <a:ext cx="8484249" cy="671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200" b="1" dirty="0">
                <a:solidFill>
                  <a:schemeClr val="bg1">
                    <a:lumMod val="50000"/>
                  </a:schemeClr>
                </a:solidFill>
              </a:rPr>
              <a:t>La deuda de Guatemala es de las más bajas comparada con la deuda de Latinoamérica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="" xmlns:a16="http://schemas.microsoft.com/office/drawing/2014/main" id="{393DB314-DCCF-9147-80F5-02DF0907A82E}"/>
              </a:ext>
            </a:extLst>
          </p:cNvPr>
          <p:cNvGrpSpPr/>
          <p:nvPr/>
        </p:nvGrpSpPr>
        <p:grpSpPr>
          <a:xfrm>
            <a:off x="446458" y="2620224"/>
            <a:ext cx="8298752" cy="4135948"/>
            <a:chOff x="311988" y="1684781"/>
            <a:chExt cx="8553246" cy="5071391"/>
          </a:xfrm>
        </p:grpSpPr>
        <p:sp>
          <p:nvSpPr>
            <p:cNvPr id="7" name="object 3">
              <a:extLst>
                <a:ext uri="{FF2B5EF4-FFF2-40B4-BE49-F238E27FC236}">
                  <a16:creationId xmlns="" xmlns:a16="http://schemas.microsoft.com/office/drawing/2014/main" id="{3A672A14-D8A6-EB41-BF0E-70D0B48C1762}"/>
                </a:ext>
              </a:extLst>
            </p:cNvPr>
            <p:cNvSpPr/>
            <p:nvPr/>
          </p:nvSpPr>
          <p:spPr>
            <a:xfrm>
              <a:off x="8275319" y="5404103"/>
              <a:ext cx="137160" cy="454659"/>
            </a:xfrm>
            <a:custGeom>
              <a:avLst/>
              <a:gdLst/>
              <a:ahLst/>
              <a:cxnLst/>
              <a:rect l="l" t="t" r="r" b="b"/>
              <a:pathLst>
                <a:path w="137159" h="454660">
                  <a:moveTo>
                    <a:pt x="0" y="454152"/>
                  </a:moveTo>
                  <a:lnTo>
                    <a:pt x="137159" y="454152"/>
                  </a:lnTo>
                  <a:lnTo>
                    <a:pt x="137159" y="0"/>
                  </a:lnTo>
                  <a:lnTo>
                    <a:pt x="0" y="0"/>
                  </a:lnTo>
                  <a:lnTo>
                    <a:pt x="0" y="454152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="" xmlns:a16="http://schemas.microsoft.com/office/drawing/2014/main" id="{7165A2FB-06C0-CD4A-A5A3-A710D116059E}"/>
                </a:ext>
              </a:extLst>
            </p:cNvPr>
            <p:cNvSpPr/>
            <p:nvPr/>
          </p:nvSpPr>
          <p:spPr>
            <a:xfrm>
              <a:off x="646176" y="1914144"/>
              <a:ext cx="137160" cy="3944620"/>
            </a:xfrm>
            <a:custGeom>
              <a:avLst/>
              <a:gdLst/>
              <a:ahLst/>
              <a:cxnLst/>
              <a:rect l="l" t="t" r="r" b="b"/>
              <a:pathLst>
                <a:path w="137159" h="3944620">
                  <a:moveTo>
                    <a:pt x="137159" y="0"/>
                  </a:moveTo>
                  <a:lnTo>
                    <a:pt x="0" y="0"/>
                  </a:lnTo>
                  <a:lnTo>
                    <a:pt x="0" y="3944111"/>
                  </a:lnTo>
                  <a:lnTo>
                    <a:pt x="137159" y="3944111"/>
                  </a:lnTo>
                  <a:lnTo>
                    <a:pt x="137159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5">
              <a:extLst>
                <a:ext uri="{FF2B5EF4-FFF2-40B4-BE49-F238E27FC236}">
                  <a16:creationId xmlns="" xmlns:a16="http://schemas.microsoft.com/office/drawing/2014/main" id="{8F1F92C8-6086-7F45-B391-4CFA64A1B16C}"/>
                </a:ext>
              </a:extLst>
            </p:cNvPr>
            <p:cNvSpPr/>
            <p:nvPr/>
          </p:nvSpPr>
          <p:spPr>
            <a:xfrm>
              <a:off x="990600" y="4126991"/>
              <a:ext cx="140335" cy="1731645"/>
            </a:xfrm>
            <a:custGeom>
              <a:avLst/>
              <a:gdLst/>
              <a:ahLst/>
              <a:cxnLst/>
              <a:rect l="l" t="t" r="r" b="b"/>
              <a:pathLst>
                <a:path w="140334" h="1731645">
                  <a:moveTo>
                    <a:pt x="140208" y="0"/>
                  </a:moveTo>
                  <a:lnTo>
                    <a:pt x="0" y="0"/>
                  </a:lnTo>
                  <a:lnTo>
                    <a:pt x="0" y="1731263"/>
                  </a:lnTo>
                  <a:lnTo>
                    <a:pt x="140208" y="1731263"/>
                  </a:lnTo>
                  <a:lnTo>
                    <a:pt x="140208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6">
              <a:extLst>
                <a:ext uri="{FF2B5EF4-FFF2-40B4-BE49-F238E27FC236}">
                  <a16:creationId xmlns="" xmlns:a16="http://schemas.microsoft.com/office/drawing/2014/main" id="{D81AB4EB-E7A3-4A44-9C9F-A9B992528819}"/>
                </a:ext>
              </a:extLst>
            </p:cNvPr>
            <p:cNvSpPr/>
            <p:nvPr/>
          </p:nvSpPr>
          <p:spPr>
            <a:xfrm>
              <a:off x="1338072" y="4154423"/>
              <a:ext cx="140335" cy="1704339"/>
            </a:xfrm>
            <a:custGeom>
              <a:avLst/>
              <a:gdLst/>
              <a:ahLst/>
              <a:cxnLst/>
              <a:rect l="l" t="t" r="r" b="b"/>
              <a:pathLst>
                <a:path w="140334" h="1704339">
                  <a:moveTo>
                    <a:pt x="140208" y="0"/>
                  </a:moveTo>
                  <a:lnTo>
                    <a:pt x="0" y="0"/>
                  </a:lnTo>
                  <a:lnTo>
                    <a:pt x="0" y="1703832"/>
                  </a:lnTo>
                  <a:lnTo>
                    <a:pt x="140208" y="1703832"/>
                  </a:lnTo>
                  <a:lnTo>
                    <a:pt x="140208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7">
              <a:extLst>
                <a:ext uri="{FF2B5EF4-FFF2-40B4-BE49-F238E27FC236}">
                  <a16:creationId xmlns="" xmlns:a16="http://schemas.microsoft.com/office/drawing/2014/main" id="{240C0FA4-0DCC-944C-9269-B17A60555737}"/>
                </a:ext>
              </a:extLst>
            </p:cNvPr>
            <p:cNvSpPr/>
            <p:nvPr/>
          </p:nvSpPr>
          <p:spPr>
            <a:xfrm>
              <a:off x="1685544" y="4197096"/>
              <a:ext cx="137160" cy="1661160"/>
            </a:xfrm>
            <a:custGeom>
              <a:avLst/>
              <a:gdLst/>
              <a:ahLst/>
              <a:cxnLst/>
              <a:rect l="l" t="t" r="r" b="b"/>
              <a:pathLst>
                <a:path w="137160" h="1661160">
                  <a:moveTo>
                    <a:pt x="137160" y="0"/>
                  </a:moveTo>
                  <a:lnTo>
                    <a:pt x="0" y="0"/>
                  </a:lnTo>
                  <a:lnTo>
                    <a:pt x="0" y="1661159"/>
                  </a:lnTo>
                  <a:lnTo>
                    <a:pt x="137160" y="1661159"/>
                  </a:lnTo>
                  <a:lnTo>
                    <a:pt x="13716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8">
              <a:extLst>
                <a:ext uri="{FF2B5EF4-FFF2-40B4-BE49-F238E27FC236}">
                  <a16:creationId xmlns="" xmlns:a16="http://schemas.microsoft.com/office/drawing/2014/main" id="{64D54CEE-198F-4342-8001-301519D491C1}"/>
                </a:ext>
              </a:extLst>
            </p:cNvPr>
            <p:cNvSpPr/>
            <p:nvPr/>
          </p:nvSpPr>
          <p:spPr>
            <a:xfrm>
              <a:off x="2033016" y="4462271"/>
              <a:ext cx="137160" cy="1396365"/>
            </a:xfrm>
            <a:custGeom>
              <a:avLst/>
              <a:gdLst/>
              <a:ahLst/>
              <a:cxnLst/>
              <a:rect l="l" t="t" r="r" b="b"/>
              <a:pathLst>
                <a:path w="137160" h="1396364">
                  <a:moveTo>
                    <a:pt x="137159" y="0"/>
                  </a:moveTo>
                  <a:lnTo>
                    <a:pt x="0" y="0"/>
                  </a:lnTo>
                  <a:lnTo>
                    <a:pt x="0" y="1395983"/>
                  </a:lnTo>
                  <a:lnTo>
                    <a:pt x="137159" y="1395983"/>
                  </a:lnTo>
                  <a:lnTo>
                    <a:pt x="137159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9">
              <a:extLst>
                <a:ext uri="{FF2B5EF4-FFF2-40B4-BE49-F238E27FC236}">
                  <a16:creationId xmlns="" xmlns:a16="http://schemas.microsoft.com/office/drawing/2014/main" id="{FFC2CB22-CC68-6A46-80A5-9A36ECD94A10}"/>
                </a:ext>
              </a:extLst>
            </p:cNvPr>
            <p:cNvSpPr/>
            <p:nvPr/>
          </p:nvSpPr>
          <p:spPr>
            <a:xfrm>
              <a:off x="2377439" y="4389120"/>
              <a:ext cx="140335" cy="1469390"/>
            </a:xfrm>
            <a:custGeom>
              <a:avLst/>
              <a:gdLst/>
              <a:ahLst/>
              <a:cxnLst/>
              <a:rect l="l" t="t" r="r" b="b"/>
              <a:pathLst>
                <a:path w="140335" h="1469389">
                  <a:moveTo>
                    <a:pt x="140208" y="0"/>
                  </a:moveTo>
                  <a:lnTo>
                    <a:pt x="0" y="0"/>
                  </a:lnTo>
                  <a:lnTo>
                    <a:pt x="0" y="1469135"/>
                  </a:lnTo>
                  <a:lnTo>
                    <a:pt x="140208" y="1469135"/>
                  </a:lnTo>
                  <a:lnTo>
                    <a:pt x="140208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0">
              <a:extLst>
                <a:ext uri="{FF2B5EF4-FFF2-40B4-BE49-F238E27FC236}">
                  <a16:creationId xmlns="" xmlns:a16="http://schemas.microsoft.com/office/drawing/2014/main" id="{D24AA52D-E6D2-7547-81C6-A46E53726231}"/>
                </a:ext>
              </a:extLst>
            </p:cNvPr>
            <p:cNvSpPr/>
            <p:nvPr/>
          </p:nvSpPr>
          <p:spPr>
            <a:xfrm>
              <a:off x="2724911" y="4547615"/>
              <a:ext cx="140335" cy="1310640"/>
            </a:xfrm>
            <a:custGeom>
              <a:avLst/>
              <a:gdLst/>
              <a:ahLst/>
              <a:cxnLst/>
              <a:rect l="l" t="t" r="r" b="b"/>
              <a:pathLst>
                <a:path w="140335" h="1310639">
                  <a:moveTo>
                    <a:pt x="140207" y="0"/>
                  </a:moveTo>
                  <a:lnTo>
                    <a:pt x="0" y="0"/>
                  </a:lnTo>
                  <a:lnTo>
                    <a:pt x="0" y="1310639"/>
                  </a:lnTo>
                  <a:lnTo>
                    <a:pt x="140207" y="1310639"/>
                  </a:lnTo>
                  <a:lnTo>
                    <a:pt x="140207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1">
              <a:extLst>
                <a:ext uri="{FF2B5EF4-FFF2-40B4-BE49-F238E27FC236}">
                  <a16:creationId xmlns="" xmlns:a16="http://schemas.microsoft.com/office/drawing/2014/main" id="{3F5BDABD-A6A5-0D4F-83F3-0FA591F1A471}"/>
                </a:ext>
              </a:extLst>
            </p:cNvPr>
            <p:cNvSpPr/>
            <p:nvPr/>
          </p:nvSpPr>
          <p:spPr>
            <a:xfrm>
              <a:off x="3072383" y="4532376"/>
              <a:ext cx="140335" cy="1325880"/>
            </a:xfrm>
            <a:custGeom>
              <a:avLst/>
              <a:gdLst/>
              <a:ahLst/>
              <a:cxnLst/>
              <a:rect l="l" t="t" r="r" b="b"/>
              <a:pathLst>
                <a:path w="140335" h="1325879">
                  <a:moveTo>
                    <a:pt x="140208" y="0"/>
                  </a:moveTo>
                  <a:lnTo>
                    <a:pt x="0" y="0"/>
                  </a:lnTo>
                  <a:lnTo>
                    <a:pt x="0" y="1325880"/>
                  </a:lnTo>
                  <a:lnTo>
                    <a:pt x="140208" y="1325880"/>
                  </a:lnTo>
                  <a:lnTo>
                    <a:pt x="140208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2">
              <a:extLst>
                <a:ext uri="{FF2B5EF4-FFF2-40B4-BE49-F238E27FC236}">
                  <a16:creationId xmlns="" xmlns:a16="http://schemas.microsoft.com/office/drawing/2014/main" id="{FF13B744-262C-DA45-B88D-631685D62773}"/>
                </a:ext>
              </a:extLst>
            </p:cNvPr>
            <p:cNvSpPr/>
            <p:nvPr/>
          </p:nvSpPr>
          <p:spPr>
            <a:xfrm>
              <a:off x="3419855" y="4605528"/>
              <a:ext cx="137160" cy="1252855"/>
            </a:xfrm>
            <a:custGeom>
              <a:avLst/>
              <a:gdLst/>
              <a:ahLst/>
              <a:cxnLst/>
              <a:rect l="l" t="t" r="r" b="b"/>
              <a:pathLst>
                <a:path w="137160" h="1252854">
                  <a:moveTo>
                    <a:pt x="137160" y="0"/>
                  </a:moveTo>
                  <a:lnTo>
                    <a:pt x="0" y="0"/>
                  </a:lnTo>
                  <a:lnTo>
                    <a:pt x="0" y="1252728"/>
                  </a:lnTo>
                  <a:lnTo>
                    <a:pt x="137160" y="1252728"/>
                  </a:lnTo>
                  <a:lnTo>
                    <a:pt x="13716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3">
              <a:extLst>
                <a:ext uri="{FF2B5EF4-FFF2-40B4-BE49-F238E27FC236}">
                  <a16:creationId xmlns="" xmlns:a16="http://schemas.microsoft.com/office/drawing/2014/main" id="{C1D427AA-BEB6-2748-B4EC-2614825741EF}"/>
                </a:ext>
              </a:extLst>
            </p:cNvPr>
            <p:cNvSpPr/>
            <p:nvPr/>
          </p:nvSpPr>
          <p:spPr>
            <a:xfrm>
              <a:off x="3767328" y="4806696"/>
              <a:ext cx="137160" cy="1051560"/>
            </a:xfrm>
            <a:custGeom>
              <a:avLst/>
              <a:gdLst/>
              <a:ahLst/>
              <a:cxnLst/>
              <a:rect l="l" t="t" r="r" b="b"/>
              <a:pathLst>
                <a:path w="137160" h="1051560">
                  <a:moveTo>
                    <a:pt x="137160" y="0"/>
                  </a:moveTo>
                  <a:lnTo>
                    <a:pt x="0" y="0"/>
                  </a:lnTo>
                  <a:lnTo>
                    <a:pt x="0" y="1051559"/>
                  </a:lnTo>
                  <a:lnTo>
                    <a:pt x="137160" y="1051559"/>
                  </a:lnTo>
                  <a:lnTo>
                    <a:pt x="13716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4">
              <a:extLst>
                <a:ext uri="{FF2B5EF4-FFF2-40B4-BE49-F238E27FC236}">
                  <a16:creationId xmlns="" xmlns:a16="http://schemas.microsoft.com/office/drawing/2014/main" id="{39571BC7-0009-AC4F-B3A2-F1FAA77551DA}"/>
                </a:ext>
              </a:extLst>
            </p:cNvPr>
            <p:cNvSpPr/>
            <p:nvPr/>
          </p:nvSpPr>
          <p:spPr>
            <a:xfrm>
              <a:off x="4111752" y="4864608"/>
              <a:ext cx="140335" cy="993775"/>
            </a:xfrm>
            <a:custGeom>
              <a:avLst/>
              <a:gdLst/>
              <a:ahLst/>
              <a:cxnLst/>
              <a:rect l="l" t="t" r="r" b="b"/>
              <a:pathLst>
                <a:path w="140335" h="993775">
                  <a:moveTo>
                    <a:pt x="140208" y="0"/>
                  </a:moveTo>
                  <a:lnTo>
                    <a:pt x="0" y="0"/>
                  </a:lnTo>
                  <a:lnTo>
                    <a:pt x="0" y="993648"/>
                  </a:lnTo>
                  <a:lnTo>
                    <a:pt x="140208" y="993648"/>
                  </a:lnTo>
                  <a:lnTo>
                    <a:pt x="140208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5">
              <a:extLst>
                <a:ext uri="{FF2B5EF4-FFF2-40B4-BE49-F238E27FC236}">
                  <a16:creationId xmlns="" xmlns:a16="http://schemas.microsoft.com/office/drawing/2014/main" id="{64C41172-D550-E04D-BBB6-F35B1A3C2FEE}"/>
                </a:ext>
              </a:extLst>
            </p:cNvPr>
            <p:cNvSpPr/>
            <p:nvPr/>
          </p:nvSpPr>
          <p:spPr>
            <a:xfrm>
              <a:off x="4459223" y="4824984"/>
              <a:ext cx="140335" cy="1033780"/>
            </a:xfrm>
            <a:custGeom>
              <a:avLst/>
              <a:gdLst/>
              <a:ahLst/>
              <a:cxnLst/>
              <a:rect l="l" t="t" r="r" b="b"/>
              <a:pathLst>
                <a:path w="140335" h="1033779">
                  <a:moveTo>
                    <a:pt x="140208" y="0"/>
                  </a:moveTo>
                  <a:lnTo>
                    <a:pt x="0" y="0"/>
                  </a:lnTo>
                  <a:lnTo>
                    <a:pt x="0" y="1033272"/>
                  </a:lnTo>
                  <a:lnTo>
                    <a:pt x="140208" y="1033272"/>
                  </a:lnTo>
                  <a:lnTo>
                    <a:pt x="140208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6">
              <a:extLst>
                <a:ext uri="{FF2B5EF4-FFF2-40B4-BE49-F238E27FC236}">
                  <a16:creationId xmlns="" xmlns:a16="http://schemas.microsoft.com/office/drawing/2014/main" id="{D505F097-1748-374D-B4BC-CC3722D7D72B}"/>
                </a:ext>
              </a:extLst>
            </p:cNvPr>
            <p:cNvSpPr/>
            <p:nvPr/>
          </p:nvSpPr>
          <p:spPr>
            <a:xfrm>
              <a:off x="4806696" y="4953000"/>
              <a:ext cx="140335" cy="905510"/>
            </a:xfrm>
            <a:custGeom>
              <a:avLst/>
              <a:gdLst/>
              <a:ahLst/>
              <a:cxnLst/>
              <a:rect l="l" t="t" r="r" b="b"/>
              <a:pathLst>
                <a:path w="140335" h="905510">
                  <a:moveTo>
                    <a:pt x="140207" y="0"/>
                  </a:moveTo>
                  <a:lnTo>
                    <a:pt x="0" y="0"/>
                  </a:lnTo>
                  <a:lnTo>
                    <a:pt x="0" y="905256"/>
                  </a:lnTo>
                  <a:lnTo>
                    <a:pt x="140207" y="905256"/>
                  </a:lnTo>
                  <a:lnTo>
                    <a:pt x="140207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7">
              <a:extLst>
                <a:ext uri="{FF2B5EF4-FFF2-40B4-BE49-F238E27FC236}">
                  <a16:creationId xmlns="" xmlns:a16="http://schemas.microsoft.com/office/drawing/2014/main" id="{16365FA5-ACF6-7A43-9DCE-BFD9A120B1D8}"/>
                </a:ext>
              </a:extLst>
            </p:cNvPr>
            <p:cNvSpPr/>
            <p:nvPr/>
          </p:nvSpPr>
          <p:spPr>
            <a:xfrm>
              <a:off x="5154167" y="4953000"/>
              <a:ext cx="137160" cy="905510"/>
            </a:xfrm>
            <a:custGeom>
              <a:avLst/>
              <a:gdLst/>
              <a:ahLst/>
              <a:cxnLst/>
              <a:rect l="l" t="t" r="r" b="b"/>
              <a:pathLst>
                <a:path w="137160" h="905510">
                  <a:moveTo>
                    <a:pt x="137160" y="0"/>
                  </a:moveTo>
                  <a:lnTo>
                    <a:pt x="0" y="0"/>
                  </a:lnTo>
                  <a:lnTo>
                    <a:pt x="0" y="905256"/>
                  </a:lnTo>
                  <a:lnTo>
                    <a:pt x="137160" y="905256"/>
                  </a:lnTo>
                  <a:lnTo>
                    <a:pt x="13716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8">
              <a:extLst>
                <a:ext uri="{FF2B5EF4-FFF2-40B4-BE49-F238E27FC236}">
                  <a16:creationId xmlns="" xmlns:a16="http://schemas.microsoft.com/office/drawing/2014/main" id="{B34135B2-0249-6144-8DA9-1669A7D7A631}"/>
                </a:ext>
              </a:extLst>
            </p:cNvPr>
            <p:cNvSpPr/>
            <p:nvPr/>
          </p:nvSpPr>
          <p:spPr>
            <a:xfrm>
              <a:off x="5501640" y="4943855"/>
              <a:ext cx="137160" cy="914400"/>
            </a:xfrm>
            <a:custGeom>
              <a:avLst/>
              <a:gdLst/>
              <a:ahLst/>
              <a:cxnLst/>
              <a:rect l="l" t="t" r="r" b="b"/>
              <a:pathLst>
                <a:path w="137160" h="914400">
                  <a:moveTo>
                    <a:pt x="137160" y="0"/>
                  </a:moveTo>
                  <a:lnTo>
                    <a:pt x="0" y="0"/>
                  </a:lnTo>
                  <a:lnTo>
                    <a:pt x="0" y="914400"/>
                  </a:lnTo>
                  <a:lnTo>
                    <a:pt x="137160" y="914400"/>
                  </a:lnTo>
                  <a:lnTo>
                    <a:pt x="13716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9">
              <a:extLst>
                <a:ext uri="{FF2B5EF4-FFF2-40B4-BE49-F238E27FC236}">
                  <a16:creationId xmlns="" xmlns:a16="http://schemas.microsoft.com/office/drawing/2014/main" id="{B3DAF2DA-7E2F-CF47-9A70-451F76F8CBD9}"/>
                </a:ext>
              </a:extLst>
            </p:cNvPr>
            <p:cNvSpPr/>
            <p:nvPr/>
          </p:nvSpPr>
          <p:spPr>
            <a:xfrm>
              <a:off x="5846064" y="5087111"/>
              <a:ext cx="140335" cy="771525"/>
            </a:xfrm>
            <a:custGeom>
              <a:avLst/>
              <a:gdLst/>
              <a:ahLst/>
              <a:cxnLst/>
              <a:rect l="l" t="t" r="r" b="b"/>
              <a:pathLst>
                <a:path w="140335" h="771525">
                  <a:moveTo>
                    <a:pt x="140208" y="0"/>
                  </a:moveTo>
                  <a:lnTo>
                    <a:pt x="0" y="0"/>
                  </a:lnTo>
                  <a:lnTo>
                    <a:pt x="0" y="771144"/>
                  </a:lnTo>
                  <a:lnTo>
                    <a:pt x="140208" y="771144"/>
                  </a:lnTo>
                  <a:lnTo>
                    <a:pt x="140208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0">
              <a:extLst>
                <a:ext uri="{FF2B5EF4-FFF2-40B4-BE49-F238E27FC236}">
                  <a16:creationId xmlns="" xmlns:a16="http://schemas.microsoft.com/office/drawing/2014/main" id="{E5F7E2CF-FCE7-D441-96C2-17D6E68B7D90}"/>
                </a:ext>
              </a:extLst>
            </p:cNvPr>
            <p:cNvSpPr/>
            <p:nvPr/>
          </p:nvSpPr>
          <p:spPr>
            <a:xfrm>
              <a:off x="6193535" y="5108447"/>
              <a:ext cx="140335" cy="749935"/>
            </a:xfrm>
            <a:custGeom>
              <a:avLst/>
              <a:gdLst/>
              <a:ahLst/>
              <a:cxnLst/>
              <a:rect l="l" t="t" r="r" b="b"/>
              <a:pathLst>
                <a:path w="140335" h="749935">
                  <a:moveTo>
                    <a:pt x="140208" y="0"/>
                  </a:moveTo>
                  <a:lnTo>
                    <a:pt x="0" y="0"/>
                  </a:lnTo>
                  <a:lnTo>
                    <a:pt x="0" y="749807"/>
                  </a:lnTo>
                  <a:lnTo>
                    <a:pt x="140208" y="749807"/>
                  </a:lnTo>
                  <a:lnTo>
                    <a:pt x="140208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1">
              <a:extLst>
                <a:ext uri="{FF2B5EF4-FFF2-40B4-BE49-F238E27FC236}">
                  <a16:creationId xmlns="" xmlns:a16="http://schemas.microsoft.com/office/drawing/2014/main" id="{3129218F-AEC3-014D-8C47-20C8DF02150D}"/>
                </a:ext>
              </a:extLst>
            </p:cNvPr>
            <p:cNvSpPr/>
            <p:nvPr/>
          </p:nvSpPr>
          <p:spPr>
            <a:xfrm>
              <a:off x="6541007" y="5163311"/>
              <a:ext cx="137160" cy="695325"/>
            </a:xfrm>
            <a:custGeom>
              <a:avLst/>
              <a:gdLst/>
              <a:ahLst/>
              <a:cxnLst/>
              <a:rect l="l" t="t" r="r" b="b"/>
              <a:pathLst>
                <a:path w="137159" h="695325">
                  <a:moveTo>
                    <a:pt x="137160" y="0"/>
                  </a:moveTo>
                  <a:lnTo>
                    <a:pt x="0" y="0"/>
                  </a:lnTo>
                  <a:lnTo>
                    <a:pt x="0" y="694944"/>
                  </a:lnTo>
                  <a:lnTo>
                    <a:pt x="137160" y="694944"/>
                  </a:lnTo>
                  <a:lnTo>
                    <a:pt x="13716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2">
              <a:extLst>
                <a:ext uri="{FF2B5EF4-FFF2-40B4-BE49-F238E27FC236}">
                  <a16:creationId xmlns="" xmlns:a16="http://schemas.microsoft.com/office/drawing/2014/main" id="{A6AA4309-8672-774C-A9B5-2A7242EB69EC}"/>
                </a:ext>
              </a:extLst>
            </p:cNvPr>
            <p:cNvSpPr/>
            <p:nvPr/>
          </p:nvSpPr>
          <p:spPr>
            <a:xfrm>
              <a:off x="6888480" y="5105400"/>
              <a:ext cx="137160" cy="753110"/>
            </a:xfrm>
            <a:custGeom>
              <a:avLst/>
              <a:gdLst/>
              <a:ahLst/>
              <a:cxnLst/>
              <a:rect l="l" t="t" r="r" b="b"/>
              <a:pathLst>
                <a:path w="137159" h="753110">
                  <a:moveTo>
                    <a:pt x="137160" y="0"/>
                  </a:moveTo>
                  <a:lnTo>
                    <a:pt x="0" y="0"/>
                  </a:lnTo>
                  <a:lnTo>
                    <a:pt x="0" y="752856"/>
                  </a:lnTo>
                  <a:lnTo>
                    <a:pt x="137160" y="752856"/>
                  </a:lnTo>
                  <a:lnTo>
                    <a:pt x="13716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3">
              <a:extLst>
                <a:ext uri="{FF2B5EF4-FFF2-40B4-BE49-F238E27FC236}">
                  <a16:creationId xmlns="" xmlns:a16="http://schemas.microsoft.com/office/drawing/2014/main" id="{9876C5E1-1AD8-9D4D-963A-8ED839DF1AB3}"/>
                </a:ext>
              </a:extLst>
            </p:cNvPr>
            <p:cNvSpPr/>
            <p:nvPr/>
          </p:nvSpPr>
          <p:spPr>
            <a:xfrm>
              <a:off x="7235952" y="5190744"/>
              <a:ext cx="137160" cy="668020"/>
            </a:xfrm>
            <a:custGeom>
              <a:avLst/>
              <a:gdLst/>
              <a:ahLst/>
              <a:cxnLst/>
              <a:rect l="l" t="t" r="r" b="b"/>
              <a:pathLst>
                <a:path w="137159" h="668020">
                  <a:moveTo>
                    <a:pt x="137159" y="0"/>
                  </a:moveTo>
                  <a:lnTo>
                    <a:pt x="0" y="0"/>
                  </a:lnTo>
                  <a:lnTo>
                    <a:pt x="0" y="667511"/>
                  </a:lnTo>
                  <a:lnTo>
                    <a:pt x="137159" y="667511"/>
                  </a:lnTo>
                  <a:lnTo>
                    <a:pt x="137159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4">
              <a:extLst>
                <a:ext uri="{FF2B5EF4-FFF2-40B4-BE49-F238E27FC236}">
                  <a16:creationId xmlns="" xmlns:a16="http://schemas.microsoft.com/office/drawing/2014/main" id="{B245FD7F-BD03-014C-96D9-0CDE39DE1BBF}"/>
                </a:ext>
              </a:extLst>
            </p:cNvPr>
            <p:cNvSpPr/>
            <p:nvPr/>
          </p:nvSpPr>
          <p:spPr>
            <a:xfrm>
              <a:off x="7580376" y="5358384"/>
              <a:ext cx="140335" cy="500380"/>
            </a:xfrm>
            <a:custGeom>
              <a:avLst/>
              <a:gdLst/>
              <a:ahLst/>
              <a:cxnLst/>
              <a:rect l="l" t="t" r="r" b="b"/>
              <a:pathLst>
                <a:path w="140334" h="500379">
                  <a:moveTo>
                    <a:pt x="140207" y="0"/>
                  </a:moveTo>
                  <a:lnTo>
                    <a:pt x="0" y="0"/>
                  </a:lnTo>
                  <a:lnTo>
                    <a:pt x="0" y="499871"/>
                  </a:lnTo>
                  <a:lnTo>
                    <a:pt x="140207" y="499871"/>
                  </a:lnTo>
                  <a:lnTo>
                    <a:pt x="140207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5">
              <a:extLst>
                <a:ext uri="{FF2B5EF4-FFF2-40B4-BE49-F238E27FC236}">
                  <a16:creationId xmlns="" xmlns:a16="http://schemas.microsoft.com/office/drawing/2014/main" id="{E0F39E19-F308-4943-A2EE-771D9696C744}"/>
                </a:ext>
              </a:extLst>
            </p:cNvPr>
            <p:cNvSpPr/>
            <p:nvPr/>
          </p:nvSpPr>
          <p:spPr>
            <a:xfrm>
              <a:off x="7927847" y="5358384"/>
              <a:ext cx="140335" cy="500380"/>
            </a:xfrm>
            <a:custGeom>
              <a:avLst/>
              <a:gdLst/>
              <a:ahLst/>
              <a:cxnLst/>
              <a:rect l="l" t="t" r="r" b="b"/>
              <a:pathLst>
                <a:path w="140334" h="500379">
                  <a:moveTo>
                    <a:pt x="140207" y="0"/>
                  </a:moveTo>
                  <a:lnTo>
                    <a:pt x="0" y="0"/>
                  </a:lnTo>
                  <a:lnTo>
                    <a:pt x="0" y="499871"/>
                  </a:lnTo>
                  <a:lnTo>
                    <a:pt x="140207" y="499871"/>
                  </a:lnTo>
                  <a:lnTo>
                    <a:pt x="140207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26">
              <a:extLst>
                <a:ext uri="{FF2B5EF4-FFF2-40B4-BE49-F238E27FC236}">
                  <a16:creationId xmlns="" xmlns:a16="http://schemas.microsoft.com/office/drawing/2014/main" id="{4D07C758-CC85-D745-93CC-59F4A7AED2F1}"/>
                </a:ext>
              </a:extLst>
            </p:cNvPr>
            <p:cNvSpPr/>
            <p:nvPr/>
          </p:nvSpPr>
          <p:spPr>
            <a:xfrm>
              <a:off x="8622792" y="5446776"/>
              <a:ext cx="137160" cy="411480"/>
            </a:xfrm>
            <a:custGeom>
              <a:avLst/>
              <a:gdLst/>
              <a:ahLst/>
              <a:cxnLst/>
              <a:rect l="l" t="t" r="r" b="b"/>
              <a:pathLst>
                <a:path w="137159" h="411479">
                  <a:moveTo>
                    <a:pt x="137159" y="0"/>
                  </a:moveTo>
                  <a:lnTo>
                    <a:pt x="0" y="0"/>
                  </a:lnTo>
                  <a:lnTo>
                    <a:pt x="0" y="411480"/>
                  </a:lnTo>
                  <a:lnTo>
                    <a:pt x="137159" y="411480"/>
                  </a:lnTo>
                  <a:lnTo>
                    <a:pt x="137159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28">
              <a:extLst>
                <a:ext uri="{FF2B5EF4-FFF2-40B4-BE49-F238E27FC236}">
                  <a16:creationId xmlns="" xmlns:a16="http://schemas.microsoft.com/office/drawing/2014/main" id="{F87752AC-1412-854D-87FE-56B032EA5626}"/>
                </a:ext>
              </a:extLst>
            </p:cNvPr>
            <p:cNvSpPr/>
            <p:nvPr/>
          </p:nvSpPr>
          <p:spPr>
            <a:xfrm>
              <a:off x="501395" y="5859779"/>
              <a:ext cx="40005" cy="0"/>
            </a:xfrm>
            <a:custGeom>
              <a:avLst/>
              <a:gdLst/>
              <a:ahLst/>
              <a:cxnLst/>
              <a:rect l="l" t="t" r="r" b="b"/>
              <a:pathLst>
                <a:path w="40004">
                  <a:moveTo>
                    <a:pt x="0" y="0"/>
                  </a:moveTo>
                  <a:lnTo>
                    <a:pt x="39624" y="0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34">
              <a:extLst>
                <a:ext uri="{FF2B5EF4-FFF2-40B4-BE49-F238E27FC236}">
                  <a16:creationId xmlns="" xmlns:a16="http://schemas.microsoft.com/office/drawing/2014/main" id="{DBD0C13B-55DD-B744-8440-ECCF46B2F202}"/>
                </a:ext>
              </a:extLst>
            </p:cNvPr>
            <p:cNvSpPr/>
            <p:nvPr/>
          </p:nvSpPr>
          <p:spPr>
            <a:xfrm>
              <a:off x="541019" y="5859779"/>
              <a:ext cx="8324215" cy="0"/>
            </a:xfrm>
            <a:custGeom>
              <a:avLst/>
              <a:gdLst/>
              <a:ahLst/>
              <a:cxnLst/>
              <a:rect l="l" t="t" r="r" b="b"/>
              <a:pathLst>
                <a:path w="8324215">
                  <a:moveTo>
                    <a:pt x="0" y="0"/>
                  </a:moveTo>
                  <a:lnTo>
                    <a:pt x="8324087" y="0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35">
              <a:extLst>
                <a:ext uri="{FF2B5EF4-FFF2-40B4-BE49-F238E27FC236}">
                  <a16:creationId xmlns="" xmlns:a16="http://schemas.microsoft.com/office/drawing/2014/main" id="{605772F9-3F43-E940-B68E-024B57BDC217}"/>
                </a:ext>
              </a:extLst>
            </p:cNvPr>
            <p:cNvSpPr/>
            <p:nvPr/>
          </p:nvSpPr>
          <p:spPr>
            <a:xfrm>
              <a:off x="541019" y="585977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4">
                  <a:moveTo>
                    <a:pt x="0" y="0"/>
                  </a:moveTo>
                  <a:lnTo>
                    <a:pt x="0" y="39624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36">
              <a:extLst>
                <a:ext uri="{FF2B5EF4-FFF2-40B4-BE49-F238E27FC236}">
                  <a16:creationId xmlns="" xmlns:a16="http://schemas.microsoft.com/office/drawing/2014/main" id="{B99FF128-2B18-5644-8655-FC15E44A57A0}"/>
                </a:ext>
              </a:extLst>
            </p:cNvPr>
            <p:cNvSpPr/>
            <p:nvPr/>
          </p:nvSpPr>
          <p:spPr>
            <a:xfrm>
              <a:off x="888491" y="585977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4">
                  <a:moveTo>
                    <a:pt x="0" y="0"/>
                  </a:moveTo>
                  <a:lnTo>
                    <a:pt x="0" y="39624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37">
              <a:extLst>
                <a:ext uri="{FF2B5EF4-FFF2-40B4-BE49-F238E27FC236}">
                  <a16:creationId xmlns="" xmlns:a16="http://schemas.microsoft.com/office/drawing/2014/main" id="{F20E963D-33C6-594F-9623-0AC29D61FC0C}"/>
                </a:ext>
              </a:extLst>
            </p:cNvPr>
            <p:cNvSpPr/>
            <p:nvPr/>
          </p:nvSpPr>
          <p:spPr>
            <a:xfrm>
              <a:off x="1232916" y="585977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4">
                  <a:moveTo>
                    <a:pt x="0" y="0"/>
                  </a:moveTo>
                  <a:lnTo>
                    <a:pt x="0" y="39624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38">
              <a:extLst>
                <a:ext uri="{FF2B5EF4-FFF2-40B4-BE49-F238E27FC236}">
                  <a16:creationId xmlns="" xmlns:a16="http://schemas.microsoft.com/office/drawing/2014/main" id="{D5AB1C50-C368-E54E-9FC8-8DB510251295}"/>
                </a:ext>
              </a:extLst>
            </p:cNvPr>
            <p:cNvSpPr/>
            <p:nvPr/>
          </p:nvSpPr>
          <p:spPr>
            <a:xfrm>
              <a:off x="1580388" y="585977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4">
                  <a:moveTo>
                    <a:pt x="0" y="0"/>
                  </a:moveTo>
                  <a:lnTo>
                    <a:pt x="0" y="39624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39">
              <a:extLst>
                <a:ext uri="{FF2B5EF4-FFF2-40B4-BE49-F238E27FC236}">
                  <a16:creationId xmlns="" xmlns:a16="http://schemas.microsoft.com/office/drawing/2014/main" id="{4B8F5137-5117-4B40-9CFC-DCAC288E2D1D}"/>
                </a:ext>
              </a:extLst>
            </p:cNvPr>
            <p:cNvSpPr/>
            <p:nvPr/>
          </p:nvSpPr>
          <p:spPr>
            <a:xfrm>
              <a:off x="1927860" y="585977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4">
                  <a:moveTo>
                    <a:pt x="0" y="0"/>
                  </a:moveTo>
                  <a:lnTo>
                    <a:pt x="0" y="39624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0">
              <a:extLst>
                <a:ext uri="{FF2B5EF4-FFF2-40B4-BE49-F238E27FC236}">
                  <a16:creationId xmlns="" xmlns:a16="http://schemas.microsoft.com/office/drawing/2014/main" id="{9FEBB98F-58A4-4743-A49D-D897AB3DAA15}"/>
                </a:ext>
              </a:extLst>
            </p:cNvPr>
            <p:cNvSpPr/>
            <p:nvPr/>
          </p:nvSpPr>
          <p:spPr>
            <a:xfrm>
              <a:off x="2275332" y="585977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4">
                  <a:moveTo>
                    <a:pt x="0" y="0"/>
                  </a:moveTo>
                  <a:lnTo>
                    <a:pt x="0" y="39624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1">
              <a:extLst>
                <a:ext uri="{FF2B5EF4-FFF2-40B4-BE49-F238E27FC236}">
                  <a16:creationId xmlns="" xmlns:a16="http://schemas.microsoft.com/office/drawing/2014/main" id="{CAC8A394-30D7-B24D-8C37-A7C55E881648}"/>
                </a:ext>
              </a:extLst>
            </p:cNvPr>
            <p:cNvSpPr/>
            <p:nvPr/>
          </p:nvSpPr>
          <p:spPr>
            <a:xfrm>
              <a:off x="2622804" y="585977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4">
                  <a:moveTo>
                    <a:pt x="0" y="0"/>
                  </a:moveTo>
                  <a:lnTo>
                    <a:pt x="0" y="39624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2">
              <a:extLst>
                <a:ext uri="{FF2B5EF4-FFF2-40B4-BE49-F238E27FC236}">
                  <a16:creationId xmlns="" xmlns:a16="http://schemas.microsoft.com/office/drawing/2014/main" id="{F4D8FB3B-7450-FF49-86A2-A329CF0B758C}"/>
                </a:ext>
              </a:extLst>
            </p:cNvPr>
            <p:cNvSpPr/>
            <p:nvPr/>
          </p:nvSpPr>
          <p:spPr>
            <a:xfrm>
              <a:off x="2967227" y="585977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4">
                  <a:moveTo>
                    <a:pt x="0" y="0"/>
                  </a:moveTo>
                  <a:lnTo>
                    <a:pt x="0" y="39624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3">
              <a:extLst>
                <a:ext uri="{FF2B5EF4-FFF2-40B4-BE49-F238E27FC236}">
                  <a16:creationId xmlns="" xmlns:a16="http://schemas.microsoft.com/office/drawing/2014/main" id="{C24614A3-2BA0-A045-8548-3EA2C0353E3F}"/>
                </a:ext>
              </a:extLst>
            </p:cNvPr>
            <p:cNvSpPr/>
            <p:nvPr/>
          </p:nvSpPr>
          <p:spPr>
            <a:xfrm>
              <a:off x="3314700" y="585977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4">
                  <a:moveTo>
                    <a:pt x="0" y="0"/>
                  </a:moveTo>
                  <a:lnTo>
                    <a:pt x="0" y="39624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44">
              <a:extLst>
                <a:ext uri="{FF2B5EF4-FFF2-40B4-BE49-F238E27FC236}">
                  <a16:creationId xmlns="" xmlns:a16="http://schemas.microsoft.com/office/drawing/2014/main" id="{30000A0C-7BE1-0541-B587-3AE1220404FD}"/>
                </a:ext>
              </a:extLst>
            </p:cNvPr>
            <p:cNvSpPr/>
            <p:nvPr/>
          </p:nvSpPr>
          <p:spPr>
            <a:xfrm>
              <a:off x="3662171" y="585977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4">
                  <a:moveTo>
                    <a:pt x="0" y="0"/>
                  </a:moveTo>
                  <a:lnTo>
                    <a:pt x="0" y="39624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45">
              <a:extLst>
                <a:ext uri="{FF2B5EF4-FFF2-40B4-BE49-F238E27FC236}">
                  <a16:creationId xmlns="" xmlns:a16="http://schemas.microsoft.com/office/drawing/2014/main" id="{A515AE19-B89C-8746-A23A-7BC53F422744}"/>
                </a:ext>
              </a:extLst>
            </p:cNvPr>
            <p:cNvSpPr/>
            <p:nvPr/>
          </p:nvSpPr>
          <p:spPr>
            <a:xfrm>
              <a:off x="4009644" y="585977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4">
                  <a:moveTo>
                    <a:pt x="0" y="0"/>
                  </a:moveTo>
                  <a:lnTo>
                    <a:pt x="0" y="39624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46">
              <a:extLst>
                <a:ext uri="{FF2B5EF4-FFF2-40B4-BE49-F238E27FC236}">
                  <a16:creationId xmlns="" xmlns:a16="http://schemas.microsoft.com/office/drawing/2014/main" id="{2A52EB7E-DD40-C94B-B543-72088FF1B39B}"/>
                </a:ext>
              </a:extLst>
            </p:cNvPr>
            <p:cNvSpPr/>
            <p:nvPr/>
          </p:nvSpPr>
          <p:spPr>
            <a:xfrm>
              <a:off x="4357115" y="585977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4">
                  <a:moveTo>
                    <a:pt x="0" y="0"/>
                  </a:moveTo>
                  <a:lnTo>
                    <a:pt x="0" y="39624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47">
              <a:extLst>
                <a:ext uri="{FF2B5EF4-FFF2-40B4-BE49-F238E27FC236}">
                  <a16:creationId xmlns="" xmlns:a16="http://schemas.microsoft.com/office/drawing/2014/main" id="{E674CD22-2B8D-B743-886C-44222E6A3ADE}"/>
                </a:ext>
              </a:extLst>
            </p:cNvPr>
            <p:cNvSpPr/>
            <p:nvPr/>
          </p:nvSpPr>
          <p:spPr>
            <a:xfrm>
              <a:off x="4701540" y="585977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4">
                  <a:moveTo>
                    <a:pt x="0" y="0"/>
                  </a:moveTo>
                  <a:lnTo>
                    <a:pt x="0" y="39624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48">
              <a:extLst>
                <a:ext uri="{FF2B5EF4-FFF2-40B4-BE49-F238E27FC236}">
                  <a16:creationId xmlns="" xmlns:a16="http://schemas.microsoft.com/office/drawing/2014/main" id="{DCB58AB0-EC79-BF4D-8A1F-5CE3EC8885A7}"/>
                </a:ext>
              </a:extLst>
            </p:cNvPr>
            <p:cNvSpPr/>
            <p:nvPr/>
          </p:nvSpPr>
          <p:spPr>
            <a:xfrm>
              <a:off x="5049011" y="585977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4">
                  <a:moveTo>
                    <a:pt x="0" y="0"/>
                  </a:moveTo>
                  <a:lnTo>
                    <a:pt x="0" y="39624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49">
              <a:extLst>
                <a:ext uri="{FF2B5EF4-FFF2-40B4-BE49-F238E27FC236}">
                  <a16:creationId xmlns="" xmlns:a16="http://schemas.microsoft.com/office/drawing/2014/main" id="{E66918FD-C522-6B4F-A6A9-784820E70925}"/>
                </a:ext>
              </a:extLst>
            </p:cNvPr>
            <p:cNvSpPr/>
            <p:nvPr/>
          </p:nvSpPr>
          <p:spPr>
            <a:xfrm>
              <a:off x="5396484" y="585977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4">
                  <a:moveTo>
                    <a:pt x="0" y="0"/>
                  </a:moveTo>
                  <a:lnTo>
                    <a:pt x="0" y="39624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0">
              <a:extLst>
                <a:ext uri="{FF2B5EF4-FFF2-40B4-BE49-F238E27FC236}">
                  <a16:creationId xmlns="" xmlns:a16="http://schemas.microsoft.com/office/drawing/2014/main" id="{61CDEC7D-1D3E-664E-9808-562C151D0C1A}"/>
                </a:ext>
              </a:extLst>
            </p:cNvPr>
            <p:cNvSpPr/>
            <p:nvPr/>
          </p:nvSpPr>
          <p:spPr>
            <a:xfrm>
              <a:off x="5743955" y="585977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4">
                  <a:moveTo>
                    <a:pt x="0" y="0"/>
                  </a:moveTo>
                  <a:lnTo>
                    <a:pt x="0" y="39624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1">
              <a:extLst>
                <a:ext uri="{FF2B5EF4-FFF2-40B4-BE49-F238E27FC236}">
                  <a16:creationId xmlns="" xmlns:a16="http://schemas.microsoft.com/office/drawing/2014/main" id="{F99334A0-7281-BD4C-B15E-08D9474289F5}"/>
                </a:ext>
              </a:extLst>
            </p:cNvPr>
            <p:cNvSpPr/>
            <p:nvPr/>
          </p:nvSpPr>
          <p:spPr>
            <a:xfrm>
              <a:off x="6091428" y="585977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4">
                  <a:moveTo>
                    <a:pt x="0" y="0"/>
                  </a:moveTo>
                  <a:lnTo>
                    <a:pt x="0" y="39624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2">
              <a:extLst>
                <a:ext uri="{FF2B5EF4-FFF2-40B4-BE49-F238E27FC236}">
                  <a16:creationId xmlns="" xmlns:a16="http://schemas.microsoft.com/office/drawing/2014/main" id="{B53AFC7C-E2B7-E446-B43A-4A484F31EAEB}"/>
                </a:ext>
              </a:extLst>
            </p:cNvPr>
            <p:cNvSpPr/>
            <p:nvPr/>
          </p:nvSpPr>
          <p:spPr>
            <a:xfrm>
              <a:off x="6435852" y="585977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4">
                  <a:moveTo>
                    <a:pt x="0" y="0"/>
                  </a:moveTo>
                  <a:lnTo>
                    <a:pt x="0" y="39624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3">
              <a:extLst>
                <a:ext uri="{FF2B5EF4-FFF2-40B4-BE49-F238E27FC236}">
                  <a16:creationId xmlns="" xmlns:a16="http://schemas.microsoft.com/office/drawing/2014/main" id="{A7D90AA8-1C66-6F4A-AF20-D0BAEDC103B3}"/>
                </a:ext>
              </a:extLst>
            </p:cNvPr>
            <p:cNvSpPr/>
            <p:nvPr/>
          </p:nvSpPr>
          <p:spPr>
            <a:xfrm>
              <a:off x="6783323" y="585977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4">
                  <a:moveTo>
                    <a:pt x="0" y="0"/>
                  </a:moveTo>
                  <a:lnTo>
                    <a:pt x="0" y="39624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54">
              <a:extLst>
                <a:ext uri="{FF2B5EF4-FFF2-40B4-BE49-F238E27FC236}">
                  <a16:creationId xmlns="" xmlns:a16="http://schemas.microsoft.com/office/drawing/2014/main" id="{53CE8A1F-5CA7-8A49-95BC-A5F1188812B7}"/>
                </a:ext>
              </a:extLst>
            </p:cNvPr>
            <p:cNvSpPr/>
            <p:nvPr/>
          </p:nvSpPr>
          <p:spPr>
            <a:xfrm>
              <a:off x="7130795" y="585977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4">
                  <a:moveTo>
                    <a:pt x="0" y="0"/>
                  </a:moveTo>
                  <a:lnTo>
                    <a:pt x="0" y="39624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55">
              <a:extLst>
                <a:ext uri="{FF2B5EF4-FFF2-40B4-BE49-F238E27FC236}">
                  <a16:creationId xmlns="" xmlns:a16="http://schemas.microsoft.com/office/drawing/2014/main" id="{3AF695E0-49DE-FB4C-A014-EFA23105C09C}"/>
                </a:ext>
              </a:extLst>
            </p:cNvPr>
            <p:cNvSpPr/>
            <p:nvPr/>
          </p:nvSpPr>
          <p:spPr>
            <a:xfrm>
              <a:off x="7478268" y="585977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4">
                  <a:moveTo>
                    <a:pt x="0" y="0"/>
                  </a:moveTo>
                  <a:lnTo>
                    <a:pt x="0" y="39624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56">
              <a:extLst>
                <a:ext uri="{FF2B5EF4-FFF2-40B4-BE49-F238E27FC236}">
                  <a16:creationId xmlns="" xmlns:a16="http://schemas.microsoft.com/office/drawing/2014/main" id="{787080E4-F077-604E-9FD0-57D3CB5F2A3A}"/>
                </a:ext>
              </a:extLst>
            </p:cNvPr>
            <p:cNvSpPr/>
            <p:nvPr/>
          </p:nvSpPr>
          <p:spPr>
            <a:xfrm>
              <a:off x="7822692" y="585977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4">
                  <a:moveTo>
                    <a:pt x="0" y="0"/>
                  </a:moveTo>
                  <a:lnTo>
                    <a:pt x="0" y="39624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57">
              <a:extLst>
                <a:ext uri="{FF2B5EF4-FFF2-40B4-BE49-F238E27FC236}">
                  <a16:creationId xmlns="" xmlns:a16="http://schemas.microsoft.com/office/drawing/2014/main" id="{492B4CF5-1933-F144-A6C9-77C10F0869E0}"/>
                </a:ext>
              </a:extLst>
            </p:cNvPr>
            <p:cNvSpPr/>
            <p:nvPr/>
          </p:nvSpPr>
          <p:spPr>
            <a:xfrm>
              <a:off x="8170164" y="585977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4">
                  <a:moveTo>
                    <a:pt x="0" y="0"/>
                  </a:moveTo>
                  <a:lnTo>
                    <a:pt x="0" y="39624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58">
              <a:extLst>
                <a:ext uri="{FF2B5EF4-FFF2-40B4-BE49-F238E27FC236}">
                  <a16:creationId xmlns="" xmlns:a16="http://schemas.microsoft.com/office/drawing/2014/main" id="{888593EA-777E-694A-BD39-A5C94F8A8D48}"/>
                </a:ext>
              </a:extLst>
            </p:cNvPr>
            <p:cNvSpPr/>
            <p:nvPr/>
          </p:nvSpPr>
          <p:spPr>
            <a:xfrm>
              <a:off x="8517635" y="585977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4">
                  <a:moveTo>
                    <a:pt x="0" y="0"/>
                  </a:moveTo>
                  <a:lnTo>
                    <a:pt x="0" y="39624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59">
              <a:extLst>
                <a:ext uri="{FF2B5EF4-FFF2-40B4-BE49-F238E27FC236}">
                  <a16:creationId xmlns="" xmlns:a16="http://schemas.microsoft.com/office/drawing/2014/main" id="{1A98B09F-6EBE-F146-8933-2B01BF68B833}"/>
                </a:ext>
              </a:extLst>
            </p:cNvPr>
            <p:cNvSpPr/>
            <p:nvPr/>
          </p:nvSpPr>
          <p:spPr>
            <a:xfrm>
              <a:off x="8865107" y="585977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4">
                  <a:moveTo>
                    <a:pt x="0" y="0"/>
                  </a:moveTo>
                  <a:lnTo>
                    <a:pt x="0" y="39624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0">
              <a:extLst>
                <a:ext uri="{FF2B5EF4-FFF2-40B4-BE49-F238E27FC236}">
                  <a16:creationId xmlns="" xmlns:a16="http://schemas.microsoft.com/office/drawing/2014/main" id="{A6987C12-6F1D-8247-96E8-A517DA364454}"/>
                </a:ext>
              </a:extLst>
            </p:cNvPr>
            <p:cNvSpPr txBox="1"/>
            <p:nvPr/>
          </p:nvSpPr>
          <p:spPr>
            <a:xfrm>
              <a:off x="556971" y="1684781"/>
              <a:ext cx="316230" cy="17907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000" spc="-10" dirty="0">
                  <a:latin typeface="Calibri"/>
                  <a:cs typeface="Calibri"/>
                </a:rPr>
                <a:t>214</a:t>
              </a:r>
              <a:r>
                <a:rPr sz="1000" spc="5" dirty="0">
                  <a:latin typeface="Calibri"/>
                  <a:cs typeface="Calibri"/>
                </a:rPr>
                <a:t>.</a:t>
              </a:r>
              <a:r>
                <a:rPr sz="1000" dirty="0">
                  <a:latin typeface="Calibri"/>
                  <a:cs typeface="Calibri"/>
                </a:rPr>
                <a:t>4</a:t>
              </a:r>
            </a:p>
          </p:txBody>
        </p:sp>
        <p:sp>
          <p:nvSpPr>
            <p:cNvPr id="67" name="object 61">
              <a:extLst>
                <a:ext uri="{FF2B5EF4-FFF2-40B4-BE49-F238E27FC236}">
                  <a16:creationId xmlns="" xmlns:a16="http://schemas.microsoft.com/office/drawing/2014/main" id="{3F74AADA-8815-9F43-A680-9ED76906234E}"/>
                </a:ext>
              </a:extLst>
            </p:cNvPr>
            <p:cNvSpPr txBox="1"/>
            <p:nvPr/>
          </p:nvSpPr>
          <p:spPr>
            <a:xfrm>
              <a:off x="934313" y="3898138"/>
              <a:ext cx="252095" cy="17907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000" spc="-10" dirty="0">
                  <a:latin typeface="Calibri"/>
                  <a:cs typeface="Calibri"/>
                </a:rPr>
                <a:t>94</a:t>
              </a:r>
              <a:r>
                <a:rPr sz="1000" spc="5" dirty="0">
                  <a:latin typeface="Calibri"/>
                  <a:cs typeface="Calibri"/>
                </a:rPr>
                <a:t>.</a:t>
              </a:r>
              <a:r>
                <a:rPr sz="1000" dirty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68" name="object 62">
              <a:extLst>
                <a:ext uri="{FF2B5EF4-FFF2-40B4-BE49-F238E27FC236}">
                  <a16:creationId xmlns="" xmlns:a16="http://schemas.microsoft.com/office/drawing/2014/main" id="{3446F952-8BD7-284D-99C2-3787EBF709AA}"/>
                </a:ext>
              </a:extLst>
            </p:cNvPr>
            <p:cNvSpPr txBox="1"/>
            <p:nvPr/>
          </p:nvSpPr>
          <p:spPr>
            <a:xfrm>
              <a:off x="1281175" y="3925570"/>
              <a:ext cx="252729" cy="17907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000" spc="-5" dirty="0">
                  <a:latin typeface="Calibri"/>
                  <a:cs typeface="Calibri"/>
                </a:rPr>
                <a:t>92</a:t>
              </a:r>
              <a:r>
                <a:rPr sz="1000" spc="10" dirty="0">
                  <a:latin typeface="Calibri"/>
                  <a:cs typeface="Calibri"/>
                </a:rPr>
                <a:t>.</a:t>
              </a:r>
              <a:r>
                <a:rPr sz="1000" dirty="0">
                  <a:latin typeface="Calibri"/>
                  <a:cs typeface="Calibri"/>
                </a:rPr>
                <a:t>6</a:t>
              </a:r>
              <a:endParaRPr sz="1000">
                <a:latin typeface="Calibri"/>
                <a:cs typeface="Calibri"/>
              </a:endParaRPr>
            </a:p>
          </p:txBody>
        </p:sp>
        <p:sp>
          <p:nvSpPr>
            <p:cNvPr id="69" name="object 63">
              <a:extLst>
                <a:ext uri="{FF2B5EF4-FFF2-40B4-BE49-F238E27FC236}">
                  <a16:creationId xmlns="" xmlns:a16="http://schemas.microsoft.com/office/drawing/2014/main" id="{C9AA377C-690D-914E-B815-CC560A42D945}"/>
                </a:ext>
              </a:extLst>
            </p:cNvPr>
            <p:cNvSpPr txBox="1"/>
            <p:nvPr/>
          </p:nvSpPr>
          <p:spPr>
            <a:xfrm>
              <a:off x="1628394" y="3967048"/>
              <a:ext cx="252095" cy="179705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0"/>
                </a:spcBef>
              </a:pPr>
              <a:r>
                <a:rPr sz="1000" spc="-5" dirty="0">
                  <a:latin typeface="Calibri"/>
                  <a:cs typeface="Calibri"/>
                </a:rPr>
                <a:t>90</a:t>
              </a:r>
              <a:r>
                <a:rPr sz="1000" spc="5" dirty="0">
                  <a:latin typeface="Calibri"/>
                  <a:cs typeface="Calibri"/>
                </a:rPr>
                <a:t>.4</a:t>
              </a:r>
              <a:endParaRPr sz="1000">
                <a:latin typeface="Calibri"/>
                <a:cs typeface="Calibri"/>
              </a:endParaRPr>
            </a:p>
          </p:txBody>
        </p:sp>
        <p:sp>
          <p:nvSpPr>
            <p:cNvPr id="70" name="object 64">
              <a:extLst>
                <a:ext uri="{FF2B5EF4-FFF2-40B4-BE49-F238E27FC236}">
                  <a16:creationId xmlns="" xmlns:a16="http://schemas.microsoft.com/office/drawing/2014/main" id="{54F74C8C-750C-EC46-93F1-9A8F6ACCAC1F}"/>
                </a:ext>
              </a:extLst>
            </p:cNvPr>
            <p:cNvSpPr txBox="1"/>
            <p:nvPr/>
          </p:nvSpPr>
          <p:spPr>
            <a:xfrm>
              <a:off x="1975230" y="4233417"/>
              <a:ext cx="252095" cy="17907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000" spc="-10" dirty="0">
                  <a:latin typeface="Calibri"/>
                  <a:cs typeface="Calibri"/>
                </a:rPr>
                <a:t>75</a:t>
              </a:r>
              <a:r>
                <a:rPr sz="1000" spc="5" dirty="0">
                  <a:latin typeface="Calibri"/>
                  <a:cs typeface="Calibri"/>
                </a:rPr>
                <a:t>.</a:t>
              </a:r>
              <a:r>
                <a:rPr sz="1000" dirty="0">
                  <a:latin typeface="Calibri"/>
                  <a:cs typeface="Calibri"/>
                </a:rPr>
                <a:t>9</a:t>
              </a:r>
            </a:p>
          </p:txBody>
        </p:sp>
        <p:sp>
          <p:nvSpPr>
            <p:cNvPr id="71" name="object 65">
              <a:extLst>
                <a:ext uri="{FF2B5EF4-FFF2-40B4-BE49-F238E27FC236}">
                  <a16:creationId xmlns="" xmlns:a16="http://schemas.microsoft.com/office/drawing/2014/main" id="{1D623D9E-4346-6640-9EA1-F34282E113BE}"/>
                </a:ext>
              </a:extLst>
            </p:cNvPr>
            <p:cNvSpPr txBox="1"/>
            <p:nvPr/>
          </p:nvSpPr>
          <p:spPr>
            <a:xfrm>
              <a:off x="2322067" y="4160901"/>
              <a:ext cx="252095" cy="17907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000" spc="-10" dirty="0">
                  <a:latin typeface="Calibri"/>
                  <a:cs typeface="Calibri"/>
                </a:rPr>
                <a:t>79</a:t>
              </a:r>
              <a:r>
                <a:rPr sz="1000" spc="5" dirty="0">
                  <a:latin typeface="Calibri"/>
                  <a:cs typeface="Calibri"/>
                </a:rPr>
                <a:t>.</a:t>
              </a:r>
              <a:r>
                <a:rPr sz="1000" dirty="0">
                  <a:latin typeface="Calibri"/>
                  <a:cs typeface="Calibri"/>
                </a:rPr>
                <a:t>8</a:t>
              </a:r>
              <a:endParaRPr sz="1000">
                <a:latin typeface="Calibri"/>
                <a:cs typeface="Calibri"/>
              </a:endParaRPr>
            </a:p>
          </p:txBody>
        </p:sp>
        <p:sp>
          <p:nvSpPr>
            <p:cNvPr id="72" name="object 66">
              <a:extLst>
                <a:ext uri="{FF2B5EF4-FFF2-40B4-BE49-F238E27FC236}">
                  <a16:creationId xmlns="" xmlns:a16="http://schemas.microsoft.com/office/drawing/2014/main" id="{CE1567E7-8E09-6944-88FB-F249029B6B83}"/>
                </a:ext>
              </a:extLst>
            </p:cNvPr>
            <p:cNvSpPr txBox="1"/>
            <p:nvPr/>
          </p:nvSpPr>
          <p:spPr>
            <a:xfrm>
              <a:off x="2669285" y="4317238"/>
              <a:ext cx="252095" cy="17907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000" spc="-10" dirty="0">
                  <a:latin typeface="Calibri"/>
                  <a:cs typeface="Calibri"/>
                </a:rPr>
                <a:t>71</a:t>
              </a:r>
              <a:r>
                <a:rPr sz="1000" spc="5" dirty="0">
                  <a:latin typeface="Calibri"/>
                  <a:cs typeface="Calibri"/>
                </a:rPr>
                <a:t>.</a:t>
              </a:r>
              <a:r>
                <a:rPr sz="1000" dirty="0">
                  <a:latin typeface="Calibri"/>
                  <a:cs typeface="Calibri"/>
                </a:rPr>
                <a:t>3</a:t>
              </a:r>
              <a:endParaRPr sz="1000">
                <a:latin typeface="Calibri"/>
                <a:cs typeface="Calibri"/>
              </a:endParaRPr>
            </a:p>
          </p:txBody>
        </p:sp>
        <p:sp>
          <p:nvSpPr>
            <p:cNvPr id="73" name="object 67">
              <a:extLst>
                <a:ext uri="{FF2B5EF4-FFF2-40B4-BE49-F238E27FC236}">
                  <a16:creationId xmlns="" xmlns:a16="http://schemas.microsoft.com/office/drawing/2014/main" id="{D762D20A-4F48-2440-A99A-FB9AC397F574}"/>
                </a:ext>
              </a:extLst>
            </p:cNvPr>
            <p:cNvSpPr txBox="1"/>
            <p:nvPr/>
          </p:nvSpPr>
          <p:spPr>
            <a:xfrm>
              <a:off x="3016123" y="4304538"/>
              <a:ext cx="252095" cy="17907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000" spc="-10" dirty="0">
                  <a:latin typeface="Calibri"/>
                  <a:cs typeface="Calibri"/>
                </a:rPr>
                <a:t>72</a:t>
              </a:r>
              <a:r>
                <a:rPr sz="1000" spc="5" dirty="0">
                  <a:latin typeface="Calibri"/>
                  <a:cs typeface="Calibri"/>
                </a:rPr>
                <a:t>.</a:t>
              </a:r>
              <a:r>
                <a:rPr sz="1000" dirty="0">
                  <a:latin typeface="Calibri"/>
                  <a:cs typeface="Calibri"/>
                </a:rPr>
                <a:t>0</a:t>
              </a:r>
              <a:endParaRPr sz="1000">
                <a:latin typeface="Calibri"/>
                <a:cs typeface="Calibri"/>
              </a:endParaRPr>
            </a:p>
          </p:txBody>
        </p:sp>
        <p:sp>
          <p:nvSpPr>
            <p:cNvPr id="74" name="object 68">
              <a:extLst>
                <a:ext uri="{FF2B5EF4-FFF2-40B4-BE49-F238E27FC236}">
                  <a16:creationId xmlns="" xmlns:a16="http://schemas.microsoft.com/office/drawing/2014/main" id="{5C241303-0232-C747-905B-3EDAABC5B0CF}"/>
                </a:ext>
              </a:extLst>
            </p:cNvPr>
            <p:cNvSpPr txBox="1"/>
            <p:nvPr/>
          </p:nvSpPr>
          <p:spPr>
            <a:xfrm>
              <a:off x="3362959" y="4377054"/>
              <a:ext cx="252095" cy="17907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000" spc="-10" dirty="0">
                  <a:latin typeface="Calibri"/>
                  <a:cs typeface="Calibri"/>
                </a:rPr>
                <a:t>68</a:t>
              </a:r>
              <a:r>
                <a:rPr sz="1000" spc="5" dirty="0">
                  <a:latin typeface="Calibri"/>
                  <a:cs typeface="Calibri"/>
                </a:rPr>
                <a:t>.</a:t>
              </a:r>
              <a:r>
                <a:rPr sz="1000" dirty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75" name="object 69">
              <a:extLst>
                <a:ext uri="{FF2B5EF4-FFF2-40B4-BE49-F238E27FC236}">
                  <a16:creationId xmlns="" xmlns:a16="http://schemas.microsoft.com/office/drawing/2014/main" id="{9E9B4DD8-B623-964C-859A-6F8C9AF18EBC}"/>
                </a:ext>
              </a:extLst>
            </p:cNvPr>
            <p:cNvSpPr txBox="1"/>
            <p:nvPr/>
          </p:nvSpPr>
          <p:spPr>
            <a:xfrm>
              <a:off x="3709796" y="4579111"/>
              <a:ext cx="252095" cy="17907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000" spc="-10" dirty="0">
                  <a:latin typeface="Calibri"/>
                  <a:cs typeface="Calibri"/>
                </a:rPr>
                <a:t>57</a:t>
              </a:r>
              <a:r>
                <a:rPr sz="1000" spc="5" dirty="0">
                  <a:latin typeface="Calibri"/>
                  <a:cs typeface="Calibri"/>
                </a:rPr>
                <a:t>.</a:t>
              </a:r>
              <a:r>
                <a:rPr sz="1000" dirty="0">
                  <a:latin typeface="Calibri"/>
                  <a:cs typeface="Calibri"/>
                </a:rPr>
                <a:t>1</a:t>
              </a:r>
              <a:endParaRPr sz="1000">
                <a:latin typeface="Calibri"/>
                <a:cs typeface="Calibri"/>
              </a:endParaRPr>
            </a:p>
          </p:txBody>
        </p:sp>
        <p:sp>
          <p:nvSpPr>
            <p:cNvPr id="76" name="object 70">
              <a:extLst>
                <a:ext uri="{FF2B5EF4-FFF2-40B4-BE49-F238E27FC236}">
                  <a16:creationId xmlns="" xmlns:a16="http://schemas.microsoft.com/office/drawing/2014/main" id="{E28E8E5C-2AF5-E545-84DE-1B8F307B59E8}"/>
                </a:ext>
              </a:extLst>
            </p:cNvPr>
            <p:cNvSpPr txBox="1"/>
            <p:nvPr/>
          </p:nvSpPr>
          <p:spPr>
            <a:xfrm>
              <a:off x="4057015" y="4633925"/>
              <a:ext cx="252095" cy="179705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0"/>
                </a:spcBef>
              </a:pPr>
              <a:r>
                <a:rPr sz="1000" spc="-5" dirty="0">
                  <a:latin typeface="Calibri"/>
                  <a:cs typeface="Calibri"/>
                </a:rPr>
                <a:t>54</a:t>
              </a:r>
              <a:r>
                <a:rPr sz="1000" spc="5" dirty="0">
                  <a:latin typeface="Calibri"/>
                  <a:cs typeface="Calibri"/>
                </a:rPr>
                <a:t>.1</a:t>
              </a:r>
              <a:endParaRPr sz="1000">
                <a:latin typeface="Calibri"/>
                <a:cs typeface="Calibri"/>
              </a:endParaRPr>
            </a:p>
          </p:txBody>
        </p:sp>
        <p:sp>
          <p:nvSpPr>
            <p:cNvPr id="77" name="object 71">
              <a:extLst>
                <a:ext uri="{FF2B5EF4-FFF2-40B4-BE49-F238E27FC236}">
                  <a16:creationId xmlns="" xmlns:a16="http://schemas.microsoft.com/office/drawing/2014/main" id="{49071023-9240-DB42-AC0E-543283536F8A}"/>
                </a:ext>
              </a:extLst>
            </p:cNvPr>
            <p:cNvSpPr txBox="1"/>
            <p:nvPr/>
          </p:nvSpPr>
          <p:spPr>
            <a:xfrm>
              <a:off x="4403852" y="4596765"/>
              <a:ext cx="252095" cy="17907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000" spc="-10" dirty="0">
                  <a:latin typeface="Calibri"/>
                  <a:cs typeface="Calibri"/>
                </a:rPr>
                <a:t>56</a:t>
              </a:r>
              <a:r>
                <a:rPr sz="1000" spc="5" dirty="0">
                  <a:latin typeface="Calibri"/>
                  <a:cs typeface="Calibri"/>
                </a:rPr>
                <a:t>.</a:t>
              </a:r>
              <a:r>
                <a:rPr sz="1000" dirty="0">
                  <a:latin typeface="Calibri"/>
                  <a:cs typeface="Calibri"/>
                </a:rPr>
                <a:t>2</a:t>
              </a:r>
              <a:endParaRPr sz="1000">
                <a:latin typeface="Calibri"/>
                <a:cs typeface="Calibri"/>
              </a:endParaRPr>
            </a:p>
          </p:txBody>
        </p:sp>
        <p:sp>
          <p:nvSpPr>
            <p:cNvPr id="78" name="object 72">
              <a:extLst>
                <a:ext uri="{FF2B5EF4-FFF2-40B4-BE49-F238E27FC236}">
                  <a16:creationId xmlns="" xmlns:a16="http://schemas.microsoft.com/office/drawing/2014/main" id="{2555E64E-BBAD-D14B-AC35-553CF53187A0}"/>
                </a:ext>
              </a:extLst>
            </p:cNvPr>
            <p:cNvSpPr txBox="1"/>
            <p:nvPr/>
          </p:nvSpPr>
          <p:spPr>
            <a:xfrm>
              <a:off x="4750689" y="4725416"/>
              <a:ext cx="598805" cy="17907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000" spc="-5" dirty="0">
                  <a:latin typeface="Calibri"/>
                  <a:cs typeface="Calibri"/>
                </a:rPr>
                <a:t>49.2</a:t>
              </a:r>
              <a:r>
                <a:rPr sz="1000" dirty="0">
                  <a:latin typeface="Calibri"/>
                  <a:cs typeface="Calibri"/>
                </a:rPr>
                <a:t> </a:t>
              </a:r>
              <a:r>
                <a:rPr sz="1000" spc="-5" dirty="0">
                  <a:latin typeface="Calibri"/>
                  <a:cs typeface="Calibri"/>
                </a:rPr>
                <a:t>49.2</a:t>
              </a:r>
              <a:endParaRPr sz="1000">
                <a:latin typeface="Calibri"/>
                <a:cs typeface="Calibri"/>
              </a:endParaRPr>
            </a:p>
          </p:txBody>
        </p:sp>
        <p:sp>
          <p:nvSpPr>
            <p:cNvPr id="79" name="object 73">
              <a:extLst>
                <a:ext uri="{FF2B5EF4-FFF2-40B4-BE49-F238E27FC236}">
                  <a16:creationId xmlns="" xmlns:a16="http://schemas.microsoft.com/office/drawing/2014/main" id="{2F415F54-4B94-3B46-9A91-9EF5347D324F}"/>
                </a:ext>
              </a:extLst>
            </p:cNvPr>
            <p:cNvSpPr txBox="1"/>
            <p:nvPr/>
          </p:nvSpPr>
          <p:spPr>
            <a:xfrm>
              <a:off x="5444744" y="4714748"/>
              <a:ext cx="252095" cy="17907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000" spc="-10" dirty="0">
                  <a:latin typeface="Calibri"/>
                  <a:cs typeface="Calibri"/>
                </a:rPr>
                <a:t>49</a:t>
              </a:r>
              <a:r>
                <a:rPr sz="1000" spc="5" dirty="0">
                  <a:latin typeface="Calibri"/>
                  <a:cs typeface="Calibri"/>
                </a:rPr>
                <a:t>.</a:t>
              </a:r>
              <a:r>
                <a:rPr sz="1000" dirty="0">
                  <a:latin typeface="Calibri"/>
                  <a:cs typeface="Calibri"/>
                </a:rPr>
                <a:t>8</a:t>
              </a:r>
              <a:endParaRPr sz="1000">
                <a:latin typeface="Calibri"/>
                <a:cs typeface="Calibri"/>
              </a:endParaRPr>
            </a:p>
          </p:txBody>
        </p:sp>
        <p:sp>
          <p:nvSpPr>
            <p:cNvPr id="80" name="object 74">
              <a:extLst>
                <a:ext uri="{FF2B5EF4-FFF2-40B4-BE49-F238E27FC236}">
                  <a16:creationId xmlns="" xmlns:a16="http://schemas.microsoft.com/office/drawing/2014/main" id="{0F4D7FEC-B7D4-E347-883D-50E8304D9DB0}"/>
                </a:ext>
              </a:extLst>
            </p:cNvPr>
            <p:cNvSpPr txBox="1"/>
            <p:nvPr/>
          </p:nvSpPr>
          <p:spPr>
            <a:xfrm>
              <a:off x="5791580" y="4858639"/>
              <a:ext cx="252095" cy="17907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000" spc="-10" dirty="0">
                  <a:latin typeface="Calibri"/>
                  <a:cs typeface="Calibri"/>
                </a:rPr>
                <a:t>41</a:t>
              </a:r>
              <a:r>
                <a:rPr sz="1000" spc="5" dirty="0">
                  <a:latin typeface="Calibri"/>
                  <a:cs typeface="Calibri"/>
                </a:rPr>
                <a:t>.</a:t>
              </a:r>
              <a:r>
                <a:rPr sz="1000" dirty="0">
                  <a:latin typeface="Calibri"/>
                  <a:cs typeface="Calibri"/>
                </a:rPr>
                <a:t>9</a:t>
              </a:r>
              <a:endParaRPr sz="1000">
                <a:latin typeface="Calibri"/>
                <a:cs typeface="Calibri"/>
              </a:endParaRPr>
            </a:p>
          </p:txBody>
        </p:sp>
        <p:sp>
          <p:nvSpPr>
            <p:cNvPr id="81" name="object 75">
              <a:extLst>
                <a:ext uri="{FF2B5EF4-FFF2-40B4-BE49-F238E27FC236}">
                  <a16:creationId xmlns="" xmlns:a16="http://schemas.microsoft.com/office/drawing/2014/main" id="{96C98C3C-3229-7C43-9260-92AC608B9419}"/>
                </a:ext>
              </a:extLst>
            </p:cNvPr>
            <p:cNvSpPr txBox="1"/>
            <p:nvPr/>
          </p:nvSpPr>
          <p:spPr>
            <a:xfrm>
              <a:off x="6138417" y="4879340"/>
              <a:ext cx="252095" cy="17907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000" spc="-10" dirty="0">
                  <a:latin typeface="Calibri"/>
                  <a:cs typeface="Calibri"/>
                </a:rPr>
                <a:t>40</a:t>
              </a:r>
              <a:r>
                <a:rPr sz="1000" spc="5" dirty="0">
                  <a:latin typeface="Calibri"/>
                  <a:cs typeface="Calibri"/>
                </a:rPr>
                <a:t>.</a:t>
              </a:r>
              <a:r>
                <a:rPr sz="1000" dirty="0">
                  <a:latin typeface="Calibri"/>
                  <a:cs typeface="Calibri"/>
                </a:rPr>
                <a:t>8</a:t>
              </a:r>
              <a:endParaRPr sz="1000">
                <a:latin typeface="Calibri"/>
                <a:cs typeface="Calibri"/>
              </a:endParaRPr>
            </a:p>
          </p:txBody>
        </p:sp>
        <p:sp>
          <p:nvSpPr>
            <p:cNvPr id="82" name="object 76">
              <a:extLst>
                <a:ext uri="{FF2B5EF4-FFF2-40B4-BE49-F238E27FC236}">
                  <a16:creationId xmlns="" xmlns:a16="http://schemas.microsoft.com/office/drawing/2014/main" id="{B9CA2896-20B0-384D-AD3A-D82C8A26A647}"/>
                </a:ext>
              </a:extLst>
            </p:cNvPr>
            <p:cNvSpPr txBox="1"/>
            <p:nvPr/>
          </p:nvSpPr>
          <p:spPr>
            <a:xfrm>
              <a:off x="6485635" y="4933899"/>
              <a:ext cx="252095" cy="179705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0"/>
                </a:spcBef>
              </a:pPr>
              <a:r>
                <a:rPr sz="1000" spc="-5" dirty="0">
                  <a:latin typeface="Calibri"/>
                  <a:cs typeface="Calibri"/>
                </a:rPr>
                <a:t>37</a:t>
              </a:r>
              <a:r>
                <a:rPr sz="1000" spc="5" dirty="0">
                  <a:latin typeface="Calibri"/>
                  <a:cs typeface="Calibri"/>
                </a:rPr>
                <a:t>.8</a:t>
              </a:r>
              <a:endParaRPr sz="1000">
                <a:latin typeface="Calibri"/>
                <a:cs typeface="Calibri"/>
              </a:endParaRPr>
            </a:p>
          </p:txBody>
        </p:sp>
        <p:sp>
          <p:nvSpPr>
            <p:cNvPr id="83" name="object 77">
              <a:extLst>
                <a:ext uri="{FF2B5EF4-FFF2-40B4-BE49-F238E27FC236}">
                  <a16:creationId xmlns="" xmlns:a16="http://schemas.microsoft.com/office/drawing/2014/main" id="{3FF6D68F-AF00-B946-B192-F6B56C90C065}"/>
                </a:ext>
              </a:extLst>
            </p:cNvPr>
            <p:cNvSpPr txBox="1"/>
            <p:nvPr/>
          </p:nvSpPr>
          <p:spPr>
            <a:xfrm>
              <a:off x="6832472" y="4877816"/>
              <a:ext cx="252095" cy="17907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000" spc="-10" dirty="0">
                  <a:latin typeface="Calibri"/>
                  <a:cs typeface="Calibri"/>
                </a:rPr>
                <a:t>40</a:t>
              </a:r>
              <a:r>
                <a:rPr sz="1000" spc="5" dirty="0">
                  <a:latin typeface="Calibri"/>
                  <a:cs typeface="Calibri"/>
                </a:rPr>
                <a:t>.</a:t>
              </a:r>
              <a:r>
                <a:rPr sz="1000" dirty="0">
                  <a:latin typeface="Calibri"/>
                  <a:cs typeface="Calibri"/>
                </a:rPr>
                <a:t>9</a:t>
              </a:r>
              <a:endParaRPr sz="1000">
                <a:latin typeface="Calibri"/>
                <a:cs typeface="Calibri"/>
              </a:endParaRPr>
            </a:p>
          </p:txBody>
        </p:sp>
        <p:sp>
          <p:nvSpPr>
            <p:cNvPr id="84" name="object 78">
              <a:extLst>
                <a:ext uri="{FF2B5EF4-FFF2-40B4-BE49-F238E27FC236}">
                  <a16:creationId xmlns="" xmlns:a16="http://schemas.microsoft.com/office/drawing/2014/main" id="{A7C7F07F-19C3-D640-BBC8-AA6CFE9AC106}"/>
                </a:ext>
              </a:extLst>
            </p:cNvPr>
            <p:cNvSpPr txBox="1"/>
            <p:nvPr/>
          </p:nvSpPr>
          <p:spPr>
            <a:xfrm>
              <a:off x="7179309" y="4962855"/>
              <a:ext cx="252095" cy="179705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0"/>
                </a:spcBef>
              </a:pPr>
              <a:r>
                <a:rPr sz="1000" spc="-5" dirty="0">
                  <a:latin typeface="Calibri"/>
                  <a:cs typeface="Calibri"/>
                </a:rPr>
                <a:t>36</a:t>
              </a:r>
              <a:r>
                <a:rPr sz="1000" spc="5" dirty="0">
                  <a:latin typeface="Calibri"/>
                  <a:cs typeface="Calibri"/>
                </a:rPr>
                <a:t>.2</a:t>
              </a:r>
              <a:endParaRPr sz="1000">
                <a:latin typeface="Calibri"/>
                <a:cs typeface="Calibri"/>
              </a:endParaRPr>
            </a:p>
          </p:txBody>
        </p:sp>
        <p:sp>
          <p:nvSpPr>
            <p:cNvPr id="85" name="object 79">
              <a:extLst>
                <a:ext uri="{FF2B5EF4-FFF2-40B4-BE49-F238E27FC236}">
                  <a16:creationId xmlns="" xmlns:a16="http://schemas.microsoft.com/office/drawing/2014/main" id="{91CB746F-0628-094C-B0F8-BDEEFC034859}"/>
                </a:ext>
              </a:extLst>
            </p:cNvPr>
            <p:cNvSpPr txBox="1"/>
            <p:nvPr/>
          </p:nvSpPr>
          <p:spPr>
            <a:xfrm>
              <a:off x="7526273" y="5130165"/>
              <a:ext cx="598805" cy="17907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000" spc="-5" dirty="0">
                  <a:latin typeface="Calibri"/>
                  <a:cs typeface="Calibri"/>
                </a:rPr>
                <a:t>27.2</a:t>
              </a:r>
              <a:r>
                <a:rPr sz="1000" spc="5" dirty="0">
                  <a:latin typeface="Calibri"/>
                  <a:cs typeface="Calibri"/>
                </a:rPr>
                <a:t> </a:t>
              </a:r>
              <a:r>
                <a:rPr sz="1000" spc="-5" dirty="0">
                  <a:latin typeface="Calibri"/>
                  <a:cs typeface="Calibri"/>
                </a:rPr>
                <a:t>27.2</a:t>
              </a:r>
              <a:endParaRPr sz="1000">
                <a:latin typeface="Calibri"/>
                <a:cs typeface="Calibri"/>
              </a:endParaRPr>
            </a:p>
          </p:txBody>
        </p:sp>
        <p:sp>
          <p:nvSpPr>
            <p:cNvPr id="86" name="object 80">
              <a:extLst>
                <a:ext uri="{FF2B5EF4-FFF2-40B4-BE49-F238E27FC236}">
                  <a16:creationId xmlns="" xmlns:a16="http://schemas.microsoft.com/office/drawing/2014/main" id="{770110F1-9481-5D41-A8F0-D3339D5B9500}"/>
                </a:ext>
              </a:extLst>
            </p:cNvPr>
            <p:cNvSpPr txBox="1"/>
            <p:nvPr/>
          </p:nvSpPr>
          <p:spPr>
            <a:xfrm>
              <a:off x="8220202" y="5174360"/>
              <a:ext cx="252095" cy="17907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000" spc="-10" dirty="0">
                  <a:latin typeface="Calibri"/>
                  <a:cs typeface="Calibri"/>
                </a:rPr>
                <a:t>24</a:t>
              </a:r>
              <a:r>
                <a:rPr sz="1000" spc="5" dirty="0">
                  <a:latin typeface="Calibri"/>
                  <a:cs typeface="Calibri"/>
                </a:rPr>
                <a:t>.</a:t>
              </a:r>
              <a:r>
                <a:rPr sz="1000" dirty="0">
                  <a:latin typeface="Calibri"/>
                  <a:cs typeface="Calibri"/>
                </a:rPr>
                <a:t>8</a:t>
              </a:r>
              <a:endParaRPr sz="1000">
                <a:latin typeface="Calibri"/>
                <a:cs typeface="Calibri"/>
              </a:endParaRPr>
            </a:p>
          </p:txBody>
        </p:sp>
        <p:sp>
          <p:nvSpPr>
            <p:cNvPr id="87" name="object 81">
              <a:extLst>
                <a:ext uri="{FF2B5EF4-FFF2-40B4-BE49-F238E27FC236}">
                  <a16:creationId xmlns="" xmlns:a16="http://schemas.microsoft.com/office/drawing/2014/main" id="{2661F95D-0281-F346-8319-2D5525000747}"/>
                </a:ext>
              </a:extLst>
            </p:cNvPr>
            <p:cNvSpPr txBox="1"/>
            <p:nvPr/>
          </p:nvSpPr>
          <p:spPr>
            <a:xfrm>
              <a:off x="8567166" y="5217998"/>
              <a:ext cx="252095" cy="179705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0"/>
                </a:spcBef>
              </a:pPr>
              <a:r>
                <a:rPr sz="1000" spc="-5" dirty="0">
                  <a:latin typeface="Calibri"/>
                  <a:cs typeface="Calibri"/>
                </a:rPr>
                <a:t>22</a:t>
              </a:r>
              <a:r>
                <a:rPr sz="1000" spc="5" dirty="0">
                  <a:latin typeface="Calibri"/>
                  <a:cs typeface="Calibri"/>
                </a:rPr>
                <a:t>.4</a:t>
              </a:r>
              <a:endParaRPr sz="1000">
                <a:latin typeface="Calibri"/>
                <a:cs typeface="Calibri"/>
              </a:endParaRPr>
            </a:p>
          </p:txBody>
        </p:sp>
        <p:sp>
          <p:nvSpPr>
            <p:cNvPr id="94" name="object 88">
              <a:extLst>
                <a:ext uri="{FF2B5EF4-FFF2-40B4-BE49-F238E27FC236}">
                  <a16:creationId xmlns="" xmlns:a16="http://schemas.microsoft.com/office/drawing/2014/main" id="{D2B2E320-9B1D-7F43-8FD1-7BECF1236FF2}"/>
                </a:ext>
              </a:extLst>
            </p:cNvPr>
            <p:cNvSpPr/>
            <p:nvPr/>
          </p:nvSpPr>
          <p:spPr>
            <a:xfrm>
              <a:off x="311988" y="5995860"/>
              <a:ext cx="774268" cy="386232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89">
              <a:extLst>
                <a:ext uri="{FF2B5EF4-FFF2-40B4-BE49-F238E27FC236}">
                  <a16:creationId xmlns="" xmlns:a16="http://schemas.microsoft.com/office/drawing/2014/main" id="{CAF66E09-6DE7-5242-A81E-BEC93A4516D7}"/>
                </a:ext>
              </a:extLst>
            </p:cNvPr>
            <p:cNvSpPr/>
            <p:nvPr/>
          </p:nvSpPr>
          <p:spPr>
            <a:xfrm>
              <a:off x="1176210" y="5996127"/>
              <a:ext cx="254635" cy="234950"/>
            </a:xfrm>
            <a:custGeom>
              <a:avLst/>
              <a:gdLst/>
              <a:ahLst/>
              <a:cxnLst/>
              <a:rect l="l" t="t" r="r" b="b"/>
              <a:pathLst>
                <a:path w="254634" h="234950">
                  <a:moveTo>
                    <a:pt x="37338" y="153670"/>
                  </a:moveTo>
                  <a:lnTo>
                    <a:pt x="29337" y="153670"/>
                  </a:lnTo>
                  <a:lnTo>
                    <a:pt x="20916" y="157480"/>
                  </a:lnTo>
                  <a:lnTo>
                    <a:pt x="17792" y="160020"/>
                  </a:lnTo>
                  <a:lnTo>
                    <a:pt x="698" y="177800"/>
                  </a:lnTo>
                  <a:lnTo>
                    <a:pt x="292" y="179070"/>
                  </a:lnTo>
                  <a:lnTo>
                    <a:pt x="0" y="180340"/>
                  </a:lnTo>
                  <a:lnTo>
                    <a:pt x="495" y="181610"/>
                  </a:lnTo>
                  <a:lnTo>
                    <a:pt x="53797" y="234950"/>
                  </a:lnTo>
                  <a:lnTo>
                    <a:pt x="57899" y="234950"/>
                  </a:lnTo>
                  <a:lnTo>
                    <a:pt x="69321" y="223520"/>
                  </a:lnTo>
                  <a:lnTo>
                    <a:pt x="57023" y="223520"/>
                  </a:lnTo>
                  <a:lnTo>
                    <a:pt x="36868" y="203200"/>
                  </a:lnTo>
                  <a:lnTo>
                    <a:pt x="43239" y="196850"/>
                  </a:lnTo>
                  <a:lnTo>
                    <a:pt x="30810" y="196850"/>
                  </a:lnTo>
                  <a:lnTo>
                    <a:pt x="12293" y="179070"/>
                  </a:lnTo>
                  <a:lnTo>
                    <a:pt x="22326" y="168910"/>
                  </a:lnTo>
                  <a:lnTo>
                    <a:pt x="24282" y="166370"/>
                  </a:lnTo>
                  <a:lnTo>
                    <a:pt x="27749" y="165100"/>
                  </a:lnTo>
                  <a:lnTo>
                    <a:pt x="50787" y="165100"/>
                  </a:lnTo>
                  <a:lnTo>
                    <a:pt x="49568" y="162560"/>
                  </a:lnTo>
                  <a:lnTo>
                    <a:pt x="48437" y="161290"/>
                  </a:lnTo>
                  <a:lnTo>
                    <a:pt x="44818" y="157480"/>
                  </a:lnTo>
                  <a:lnTo>
                    <a:pt x="42405" y="156210"/>
                  </a:lnTo>
                  <a:lnTo>
                    <a:pt x="37338" y="153670"/>
                  </a:lnTo>
                  <a:close/>
                </a:path>
                <a:path w="254634" h="234950">
                  <a:moveTo>
                    <a:pt x="80264" y="186690"/>
                  </a:moveTo>
                  <a:lnTo>
                    <a:pt x="62331" y="186690"/>
                  </a:lnTo>
                  <a:lnTo>
                    <a:pt x="66001" y="187960"/>
                  </a:lnTo>
                  <a:lnTo>
                    <a:pt x="67779" y="189230"/>
                  </a:lnTo>
                  <a:lnTo>
                    <a:pt x="69494" y="191770"/>
                  </a:lnTo>
                  <a:lnTo>
                    <a:pt x="71081" y="193040"/>
                  </a:lnTo>
                  <a:lnTo>
                    <a:pt x="72199" y="194310"/>
                  </a:lnTo>
                  <a:lnTo>
                    <a:pt x="73507" y="198120"/>
                  </a:lnTo>
                  <a:lnTo>
                    <a:pt x="73736" y="199390"/>
                  </a:lnTo>
                  <a:lnTo>
                    <a:pt x="73393" y="203200"/>
                  </a:lnTo>
                  <a:lnTo>
                    <a:pt x="72859" y="205740"/>
                  </a:lnTo>
                  <a:lnTo>
                    <a:pt x="71094" y="208280"/>
                  </a:lnTo>
                  <a:lnTo>
                    <a:pt x="69786" y="210820"/>
                  </a:lnTo>
                  <a:lnTo>
                    <a:pt x="57023" y="223520"/>
                  </a:lnTo>
                  <a:lnTo>
                    <a:pt x="69321" y="223520"/>
                  </a:lnTo>
                  <a:lnTo>
                    <a:pt x="75666" y="217170"/>
                  </a:lnTo>
                  <a:lnTo>
                    <a:pt x="77419" y="214630"/>
                  </a:lnTo>
                  <a:lnTo>
                    <a:pt x="80124" y="210820"/>
                  </a:lnTo>
                  <a:lnTo>
                    <a:pt x="81229" y="209550"/>
                  </a:lnTo>
                  <a:lnTo>
                    <a:pt x="82905" y="204470"/>
                  </a:lnTo>
                  <a:lnTo>
                    <a:pt x="83451" y="203200"/>
                  </a:lnTo>
                  <a:lnTo>
                    <a:pt x="83823" y="199390"/>
                  </a:lnTo>
                  <a:lnTo>
                    <a:pt x="83883" y="196850"/>
                  </a:lnTo>
                  <a:lnTo>
                    <a:pt x="83121" y="193040"/>
                  </a:lnTo>
                  <a:lnTo>
                    <a:pt x="82397" y="190500"/>
                  </a:lnTo>
                  <a:lnTo>
                    <a:pt x="80264" y="186690"/>
                  </a:lnTo>
                  <a:close/>
                </a:path>
                <a:path w="254634" h="234950">
                  <a:moveTo>
                    <a:pt x="50787" y="165100"/>
                  </a:moveTo>
                  <a:lnTo>
                    <a:pt x="34175" y="165100"/>
                  </a:lnTo>
                  <a:lnTo>
                    <a:pt x="37185" y="166370"/>
                  </a:lnTo>
                  <a:lnTo>
                    <a:pt x="38620" y="167640"/>
                  </a:lnTo>
                  <a:lnTo>
                    <a:pt x="44450" y="179070"/>
                  </a:lnTo>
                  <a:lnTo>
                    <a:pt x="44132" y="181610"/>
                  </a:lnTo>
                  <a:lnTo>
                    <a:pt x="42760" y="184150"/>
                  </a:lnTo>
                  <a:lnTo>
                    <a:pt x="41427" y="186690"/>
                  </a:lnTo>
                  <a:lnTo>
                    <a:pt x="30810" y="196850"/>
                  </a:lnTo>
                  <a:lnTo>
                    <a:pt x="43239" y="196850"/>
                  </a:lnTo>
                  <a:lnTo>
                    <a:pt x="48336" y="191770"/>
                  </a:lnTo>
                  <a:lnTo>
                    <a:pt x="50546" y="189230"/>
                  </a:lnTo>
                  <a:lnTo>
                    <a:pt x="54610" y="187960"/>
                  </a:lnTo>
                  <a:lnTo>
                    <a:pt x="56591" y="186690"/>
                  </a:lnTo>
                  <a:lnTo>
                    <a:pt x="80264" y="186690"/>
                  </a:lnTo>
                  <a:lnTo>
                    <a:pt x="78841" y="184150"/>
                  </a:lnTo>
                  <a:lnTo>
                    <a:pt x="77050" y="182880"/>
                  </a:lnTo>
                  <a:lnTo>
                    <a:pt x="75107" y="180340"/>
                  </a:lnTo>
                  <a:lnTo>
                    <a:pt x="51638" y="180340"/>
                  </a:lnTo>
                  <a:lnTo>
                    <a:pt x="52336" y="177800"/>
                  </a:lnTo>
                  <a:lnTo>
                    <a:pt x="52755" y="176530"/>
                  </a:lnTo>
                  <a:lnTo>
                    <a:pt x="53022" y="172720"/>
                  </a:lnTo>
                  <a:lnTo>
                    <a:pt x="52882" y="171450"/>
                  </a:lnTo>
                  <a:lnTo>
                    <a:pt x="52057" y="167640"/>
                  </a:lnTo>
                  <a:lnTo>
                    <a:pt x="51396" y="166370"/>
                  </a:lnTo>
                  <a:lnTo>
                    <a:pt x="50787" y="165100"/>
                  </a:lnTo>
                  <a:close/>
                </a:path>
                <a:path w="254634" h="234950">
                  <a:moveTo>
                    <a:pt x="93916" y="120650"/>
                  </a:moveTo>
                  <a:lnTo>
                    <a:pt x="90728" y="121920"/>
                  </a:lnTo>
                  <a:lnTo>
                    <a:pt x="84328" y="123190"/>
                  </a:lnTo>
                  <a:lnTo>
                    <a:pt x="81165" y="125730"/>
                  </a:lnTo>
                  <a:lnTo>
                    <a:pt x="75133" y="132080"/>
                  </a:lnTo>
                  <a:lnTo>
                    <a:pt x="72999" y="134620"/>
                  </a:lnTo>
                  <a:lnTo>
                    <a:pt x="70319" y="142240"/>
                  </a:lnTo>
                  <a:lnTo>
                    <a:pt x="69761" y="144780"/>
                  </a:lnTo>
                  <a:lnTo>
                    <a:pt x="70231" y="152400"/>
                  </a:lnTo>
                  <a:lnTo>
                    <a:pt x="98869" y="181610"/>
                  </a:lnTo>
                  <a:lnTo>
                    <a:pt x="105727" y="181610"/>
                  </a:lnTo>
                  <a:lnTo>
                    <a:pt x="116014" y="177800"/>
                  </a:lnTo>
                  <a:lnTo>
                    <a:pt x="119316" y="175260"/>
                  </a:lnTo>
                  <a:lnTo>
                    <a:pt x="122491" y="171450"/>
                  </a:lnTo>
                  <a:lnTo>
                    <a:pt x="100901" y="171450"/>
                  </a:lnTo>
                  <a:lnTo>
                    <a:pt x="98742" y="170180"/>
                  </a:lnTo>
                  <a:lnTo>
                    <a:pt x="96456" y="168910"/>
                  </a:lnTo>
                  <a:lnTo>
                    <a:pt x="94297" y="167640"/>
                  </a:lnTo>
                  <a:lnTo>
                    <a:pt x="92062" y="166370"/>
                  </a:lnTo>
                  <a:lnTo>
                    <a:pt x="89839" y="163830"/>
                  </a:lnTo>
                  <a:lnTo>
                    <a:pt x="94825" y="158750"/>
                  </a:lnTo>
                  <a:lnTo>
                    <a:pt x="84493" y="158750"/>
                  </a:lnTo>
                  <a:lnTo>
                    <a:pt x="82931" y="156210"/>
                  </a:lnTo>
                  <a:lnTo>
                    <a:pt x="81661" y="154940"/>
                  </a:lnTo>
                  <a:lnTo>
                    <a:pt x="79692" y="151130"/>
                  </a:lnTo>
                  <a:lnTo>
                    <a:pt x="79108" y="148590"/>
                  </a:lnTo>
                  <a:lnTo>
                    <a:pt x="78701" y="144780"/>
                  </a:lnTo>
                  <a:lnTo>
                    <a:pt x="78943" y="142240"/>
                  </a:lnTo>
                  <a:lnTo>
                    <a:pt x="80314" y="138430"/>
                  </a:lnTo>
                  <a:lnTo>
                    <a:pt x="81559" y="137160"/>
                  </a:lnTo>
                  <a:lnTo>
                    <a:pt x="86906" y="132080"/>
                  </a:lnTo>
                  <a:lnTo>
                    <a:pt x="90652" y="129540"/>
                  </a:lnTo>
                  <a:lnTo>
                    <a:pt x="113093" y="129540"/>
                  </a:lnTo>
                  <a:lnTo>
                    <a:pt x="111823" y="128270"/>
                  </a:lnTo>
                  <a:lnTo>
                    <a:pt x="109029" y="125730"/>
                  </a:lnTo>
                  <a:lnTo>
                    <a:pt x="106108" y="124460"/>
                  </a:lnTo>
                  <a:lnTo>
                    <a:pt x="103060" y="121920"/>
                  </a:lnTo>
                  <a:lnTo>
                    <a:pt x="100139" y="121920"/>
                  </a:lnTo>
                  <a:lnTo>
                    <a:pt x="93916" y="120650"/>
                  </a:lnTo>
                  <a:close/>
                </a:path>
                <a:path w="254634" h="234950">
                  <a:moveTo>
                    <a:pt x="66395" y="176530"/>
                  </a:moveTo>
                  <a:lnTo>
                    <a:pt x="59753" y="176530"/>
                  </a:lnTo>
                  <a:lnTo>
                    <a:pt x="55486" y="177800"/>
                  </a:lnTo>
                  <a:lnTo>
                    <a:pt x="53492" y="179070"/>
                  </a:lnTo>
                  <a:lnTo>
                    <a:pt x="51638" y="180340"/>
                  </a:lnTo>
                  <a:lnTo>
                    <a:pt x="75107" y="180340"/>
                  </a:lnTo>
                  <a:lnTo>
                    <a:pt x="73025" y="179070"/>
                  </a:lnTo>
                  <a:lnTo>
                    <a:pt x="68605" y="177800"/>
                  </a:lnTo>
                  <a:lnTo>
                    <a:pt x="66395" y="176530"/>
                  </a:lnTo>
                  <a:close/>
                </a:path>
                <a:path w="254634" h="234950">
                  <a:moveTo>
                    <a:pt x="131000" y="149860"/>
                  </a:moveTo>
                  <a:lnTo>
                    <a:pt x="126682" y="149860"/>
                  </a:lnTo>
                  <a:lnTo>
                    <a:pt x="125920" y="152400"/>
                  </a:lnTo>
                  <a:lnTo>
                    <a:pt x="125412" y="153670"/>
                  </a:lnTo>
                  <a:lnTo>
                    <a:pt x="124777" y="154940"/>
                  </a:lnTo>
                  <a:lnTo>
                    <a:pt x="124015" y="156210"/>
                  </a:lnTo>
                  <a:lnTo>
                    <a:pt x="123126" y="157480"/>
                  </a:lnTo>
                  <a:lnTo>
                    <a:pt x="121856" y="160020"/>
                  </a:lnTo>
                  <a:lnTo>
                    <a:pt x="120713" y="161290"/>
                  </a:lnTo>
                  <a:lnTo>
                    <a:pt x="119189" y="163830"/>
                  </a:lnTo>
                  <a:lnTo>
                    <a:pt x="114871" y="167640"/>
                  </a:lnTo>
                  <a:lnTo>
                    <a:pt x="112585" y="168910"/>
                  </a:lnTo>
                  <a:lnTo>
                    <a:pt x="110172" y="170180"/>
                  </a:lnTo>
                  <a:lnTo>
                    <a:pt x="107886" y="171450"/>
                  </a:lnTo>
                  <a:lnTo>
                    <a:pt x="122491" y="171450"/>
                  </a:lnTo>
                  <a:lnTo>
                    <a:pt x="124396" y="170180"/>
                  </a:lnTo>
                  <a:lnTo>
                    <a:pt x="126047" y="167640"/>
                  </a:lnTo>
                  <a:lnTo>
                    <a:pt x="128841" y="163830"/>
                  </a:lnTo>
                  <a:lnTo>
                    <a:pt x="129984" y="162560"/>
                  </a:lnTo>
                  <a:lnTo>
                    <a:pt x="132524" y="157480"/>
                  </a:lnTo>
                  <a:lnTo>
                    <a:pt x="133540" y="154940"/>
                  </a:lnTo>
                  <a:lnTo>
                    <a:pt x="133286" y="152400"/>
                  </a:lnTo>
                  <a:lnTo>
                    <a:pt x="132651" y="152400"/>
                  </a:lnTo>
                  <a:lnTo>
                    <a:pt x="131889" y="151130"/>
                  </a:lnTo>
                  <a:lnTo>
                    <a:pt x="131000" y="149860"/>
                  </a:lnTo>
                  <a:close/>
                </a:path>
                <a:path w="254634" h="234950">
                  <a:moveTo>
                    <a:pt x="113093" y="129540"/>
                  </a:moveTo>
                  <a:lnTo>
                    <a:pt x="90652" y="129540"/>
                  </a:lnTo>
                  <a:lnTo>
                    <a:pt x="98615" y="130810"/>
                  </a:lnTo>
                  <a:lnTo>
                    <a:pt x="102425" y="133350"/>
                  </a:lnTo>
                  <a:lnTo>
                    <a:pt x="106235" y="137160"/>
                  </a:lnTo>
                  <a:lnTo>
                    <a:pt x="84493" y="158750"/>
                  </a:lnTo>
                  <a:lnTo>
                    <a:pt x="94825" y="158750"/>
                  </a:lnTo>
                  <a:lnTo>
                    <a:pt x="116014" y="137160"/>
                  </a:lnTo>
                  <a:lnTo>
                    <a:pt x="116776" y="137160"/>
                  </a:lnTo>
                  <a:lnTo>
                    <a:pt x="117157" y="135890"/>
                  </a:lnTo>
                  <a:lnTo>
                    <a:pt x="117411" y="133350"/>
                  </a:lnTo>
                  <a:lnTo>
                    <a:pt x="116903" y="133350"/>
                  </a:lnTo>
                  <a:lnTo>
                    <a:pt x="115760" y="132080"/>
                  </a:lnTo>
                  <a:lnTo>
                    <a:pt x="114363" y="130810"/>
                  </a:lnTo>
                  <a:lnTo>
                    <a:pt x="113093" y="129540"/>
                  </a:lnTo>
                  <a:close/>
                </a:path>
                <a:path w="254634" h="234950">
                  <a:moveTo>
                    <a:pt x="129603" y="148590"/>
                  </a:moveTo>
                  <a:lnTo>
                    <a:pt x="127444" y="148590"/>
                  </a:lnTo>
                  <a:lnTo>
                    <a:pt x="127063" y="149860"/>
                  </a:lnTo>
                  <a:lnTo>
                    <a:pt x="130111" y="149860"/>
                  </a:lnTo>
                  <a:lnTo>
                    <a:pt x="129603" y="148590"/>
                  </a:lnTo>
                  <a:close/>
                </a:path>
                <a:path w="254634" h="234950">
                  <a:moveTo>
                    <a:pt x="94678" y="77470"/>
                  </a:moveTo>
                  <a:lnTo>
                    <a:pt x="92062" y="77470"/>
                  </a:lnTo>
                  <a:lnTo>
                    <a:pt x="91008" y="78740"/>
                  </a:lnTo>
                  <a:lnTo>
                    <a:pt x="90373" y="78740"/>
                  </a:lnTo>
                  <a:lnTo>
                    <a:pt x="88925" y="81280"/>
                  </a:lnTo>
                  <a:lnTo>
                    <a:pt x="88366" y="81280"/>
                  </a:lnTo>
                  <a:lnTo>
                    <a:pt x="87541" y="82550"/>
                  </a:lnTo>
                  <a:lnTo>
                    <a:pt x="87261" y="82550"/>
                  </a:lnTo>
                  <a:lnTo>
                    <a:pt x="86931" y="83820"/>
                  </a:lnTo>
                  <a:lnTo>
                    <a:pt x="87033" y="85090"/>
                  </a:lnTo>
                  <a:lnTo>
                    <a:pt x="87185" y="85090"/>
                  </a:lnTo>
                  <a:lnTo>
                    <a:pt x="146748" y="144780"/>
                  </a:lnTo>
                  <a:lnTo>
                    <a:pt x="148653" y="144780"/>
                  </a:lnTo>
                  <a:lnTo>
                    <a:pt x="149034" y="143510"/>
                  </a:lnTo>
                  <a:lnTo>
                    <a:pt x="149669" y="143510"/>
                  </a:lnTo>
                  <a:lnTo>
                    <a:pt x="150812" y="142240"/>
                  </a:lnTo>
                  <a:lnTo>
                    <a:pt x="151447" y="142240"/>
                  </a:lnTo>
                  <a:lnTo>
                    <a:pt x="152844" y="140970"/>
                  </a:lnTo>
                  <a:lnTo>
                    <a:pt x="153606" y="139700"/>
                  </a:lnTo>
                  <a:lnTo>
                    <a:pt x="153860" y="138430"/>
                  </a:lnTo>
                  <a:lnTo>
                    <a:pt x="154241" y="138430"/>
                  </a:lnTo>
                  <a:lnTo>
                    <a:pt x="154241" y="137160"/>
                  </a:lnTo>
                  <a:lnTo>
                    <a:pt x="153733" y="137160"/>
                  </a:lnTo>
                  <a:lnTo>
                    <a:pt x="94678" y="77470"/>
                  </a:lnTo>
                  <a:close/>
                </a:path>
                <a:path w="254634" h="234950">
                  <a:moveTo>
                    <a:pt x="135572" y="74930"/>
                  </a:moveTo>
                  <a:lnTo>
                    <a:pt x="133413" y="74930"/>
                  </a:lnTo>
                  <a:lnTo>
                    <a:pt x="132905" y="76200"/>
                  </a:lnTo>
                  <a:lnTo>
                    <a:pt x="131889" y="76200"/>
                  </a:lnTo>
                  <a:lnTo>
                    <a:pt x="131254" y="77470"/>
                  </a:lnTo>
                  <a:lnTo>
                    <a:pt x="130492" y="77470"/>
                  </a:lnTo>
                  <a:lnTo>
                    <a:pt x="129857" y="78740"/>
                  </a:lnTo>
                  <a:lnTo>
                    <a:pt x="129222" y="78740"/>
                  </a:lnTo>
                  <a:lnTo>
                    <a:pt x="128460" y="80010"/>
                  </a:lnTo>
                  <a:lnTo>
                    <a:pt x="128079" y="80010"/>
                  </a:lnTo>
                  <a:lnTo>
                    <a:pt x="127698" y="81280"/>
                  </a:lnTo>
                  <a:lnTo>
                    <a:pt x="127952" y="82550"/>
                  </a:lnTo>
                  <a:lnTo>
                    <a:pt x="128206" y="82550"/>
                  </a:lnTo>
                  <a:lnTo>
                    <a:pt x="168084" y="121920"/>
                  </a:lnTo>
                  <a:lnTo>
                    <a:pt x="168211" y="123190"/>
                  </a:lnTo>
                  <a:lnTo>
                    <a:pt x="170116" y="123190"/>
                  </a:lnTo>
                  <a:lnTo>
                    <a:pt x="170624" y="121920"/>
                  </a:lnTo>
                  <a:lnTo>
                    <a:pt x="171640" y="121920"/>
                  </a:lnTo>
                  <a:lnTo>
                    <a:pt x="173037" y="120650"/>
                  </a:lnTo>
                  <a:lnTo>
                    <a:pt x="173799" y="119380"/>
                  </a:lnTo>
                  <a:lnTo>
                    <a:pt x="174307" y="119380"/>
                  </a:lnTo>
                  <a:lnTo>
                    <a:pt x="174688" y="118110"/>
                  </a:lnTo>
                  <a:lnTo>
                    <a:pt x="175196" y="118110"/>
                  </a:lnTo>
                  <a:lnTo>
                    <a:pt x="175450" y="116840"/>
                  </a:lnTo>
                  <a:lnTo>
                    <a:pt x="175831" y="116840"/>
                  </a:lnTo>
                  <a:lnTo>
                    <a:pt x="175704" y="115570"/>
                  </a:lnTo>
                  <a:lnTo>
                    <a:pt x="175323" y="115570"/>
                  </a:lnTo>
                  <a:lnTo>
                    <a:pt x="135572" y="74930"/>
                  </a:lnTo>
                  <a:close/>
                </a:path>
                <a:path w="254634" h="234950">
                  <a:moveTo>
                    <a:pt x="180617" y="49530"/>
                  </a:moveTo>
                  <a:lnTo>
                    <a:pt x="171132" y="49530"/>
                  </a:lnTo>
                  <a:lnTo>
                    <a:pt x="180911" y="95250"/>
                  </a:lnTo>
                  <a:lnTo>
                    <a:pt x="181165" y="96520"/>
                  </a:lnTo>
                  <a:lnTo>
                    <a:pt x="181419" y="96520"/>
                  </a:lnTo>
                  <a:lnTo>
                    <a:pt x="181673" y="97790"/>
                  </a:lnTo>
                  <a:lnTo>
                    <a:pt x="182181" y="99060"/>
                  </a:lnTo>
                  <a:lnTo>
                    <a:pt x="183197" y="100330"/>
                  </a:lnTo>
                  <a:lnTo>
                    <a:pt x="183705" y="100330"/>
                  </a:lnTo>
                  <a:lnTo>
                    <a:pt x="185102" y="101600"/>
                  </a:lnTo>
                  <a:lnTo>
                    <a:pt x="186118" y="102870"/>
                  </a:lnTo>
                  <a:lnTo>
                    <a:pt x="187007" y="104140"/>
                  </a:lnTo>
                  <a:lnTo>
                    <a:pt x="188658" y="104140"/>
                  </a:lnTo>
                  <a:lnTo>
                    <a:pt x="189420" y="102870"/>
                  </a:lnTo>
                  <a:lnTo>
                    <a:pt x="189928" y="102870"/>
                  </a:lnTo>
                  <a:lnTo>
                    <a:pt x="202310" y="90170"/>
                  </a:lnTo>
                  <a:lnTo>
                    <a:pt x="189674" y="90170"/>
                  </a:lnTo>
                  <a:lnTo>
                    <a:pt x="180617" y="49530"/>
                  </a:lnTo>
                  <a:close/>
                </a:path>
                <a:path w="254634" h="234950">
                  <a:moveTo>
                    <a:pt x="209740" y="71120"/>
                  </a:moveTo>
                  <a:lnTo>
                    <a:pt x="208851" y="71120"/>
                  </a:lnTo>
                  <a:lnTo>
                    <a:pt x="208597" y="72390"/>
                  </a:lnTo>
                  <a:lnTo>
                    <a:pt x="189674" y="90170"/>
                  </a:lnTo>
                  <a:lnTo>
                    <a:pt x="202310" y="90170"/>
                  </a:lnTo>
                  <a:lnTo>
                    <a:pt x="214693" y="77470"/>
                  </a:lnTo>
                  <a:lnTo>
                    <a:pt x="215074" y="77470"/>
                  </a:lnTo>
                  <a:lnTo>
                    <a:pt x="215074" y="76200"/>
                  </a:lnTo>
                  <a:lnTo>
                    <a:pt x="214820" y="76200"/>
                  </a:lnTo>
                  <a:lnTo>
                    <a:pt x="214312" y="74930"/>
                  </a:lnTo>
                  <a:lnTo>
                    <a:pt x="213550" y="73660"/>
                  </a:lnTo>
                  <a:lnTo>
                    <a:pt x="212407" y="73660"/>
                  </a:lnTo>
                  <a:lnTo>
                    <a:pt x="211899" y="72390"/>
                  </a:lnTo>
                  <a:lnTo>
                    <a:pt x="210502" y="72390"/>
                  </a:lnTo>
                  <a:lnTo>
                    <a:pt x="209740" y="71120"/>
                  </a:lnTo>
                  <a:close/>
                </a:path>
                <a:path w="254634" h="234950">
                  <a:moveTo>
                    <a:pt x="119824" y="58420"/>
                  </a:moveTo>
                  <a:lnTo>
                    <a:pt x="117284" y="58420"/>
                  </a:lnTo>
                  <a:lnTo>
                    <a:pt x="115887" y="59690"/>
                  </a:lnTo>
                  <a:lnTo>
                    <a:pt x="114109" y="60960"/>
                  </a:lnTo>
                  <a:lnTo>
                    <a:pt x="112458" y="63500"/>
                  </a:lnTo>
                  <a:lnTo>
                    <a:pt x="111569" y="64770"/>
                  </a:lnTo>
                  <a:lnTo>
                    <a:pt x="111442" y="66040"/>
                  </a:lnTo>
                  <a:lnTo>
                    <a:pt x="111442" y="67310"/>
                  </a:lnTo>
                  <a:lnTo>
                    <a:pt x="112331" y="68580"/>
                  </a:lnTo>
                  <a:lnTo>
                    <a:pt x="115633" y="72390"/>
                  </a:lnTo>
                  <a:lnTo>
                    <a:pt x="121094" y="72390"/>
                  </a:lnTo>
                  <a:lnTo>
                    <a:pt x="122872" y="69850"/>
                  </a:lnTo>
                  <a:lnTo>
                    <a:pt x="124523" y="68580"/>
                  </a:lnTo>
                  <a:lnTo>
                    <a:pt x="125412" y="67310"/>
                  </a:lnTo>
                  <a:lnTo>
                    <a:pt x="125412" y="66040"/>
                  </a:lnTo>
                  <a:lnTo>
                    <a:pt x="125539" y="64770"/>
                  </a:lnTo>
                  <a:lnTo>
                    <a:pt x="124650" y="63500"/>
                  </a:lnTo>
                  <a:lnTo>
                    <a:pt x="122999" y="60960"/>
                  </a:lnTo>
                  <a:lnTo>
                    <a:pt x="121221" y="59690"/>
                  </a:lnTo>
                  <a:lnTo>
                    <a:pt x="119824" y="58420"/>
                  </a:lnTo>
                  <a:close/>
                </a:path>
                <a:path w="254634" h="234950">
                  <a:moveTo>
                    <a:pt x="174942" y="38100"/>
                  </a:moveTo>
                  <a:lnTo>
                    <a:pt x="170751" y="38100"/>
                  </a:lnTo>
                  <a:lnTo>
                    <a:pt x="147637" y="60960"/>
                  </a:lnTo>
                  <a:lnTo>
                    <a:pt x="147383" y="60960"/>
                  </a:lnTo>
                  <a:lnTo>
                    <a:pt x="147383" y="62230"/>
                  </a:lnTo>
                  <a:lnTo>
                    <a:pt x="147764" y="63500"/>
                  </a:lnTo>
                  <a:lnTo>
                    <a:pt x="148907" y="64770"/>
                  </a:lnTo>
                  <a:lnTo>
                    <a:pt x="149415" y="64770"/>
                  </a:lnTo>
                  <a:lnTo>
                    <a:pt x="150558" y="66040"/>
                  </a:lnTo>
                  <a:lnTo>
                    <a:pt x="151447" y="67310"/>
                  </a:lnTo>
                  <a:lnTo>
                    <a:pt x="154114" y="67310"/>
                  </a:lnTo>
                  <a:lnTo>
                    <a:pt x="171132" y="49530"/>
                  </a:lnTo>
                  <a:lnTo>
                    <a:pt x="180617" y="49530"/>
                  </a:lnTo>
                  <a:lnTo>
                    <a:pt x="179768" y="45720"/>
                  </a:lnTo>
                  <a:lnTo>
                    <a:pt x="179514" y="44450"/>
                  </a:lnTo>
                  <a:lnTo>
                    <a:pt x="179260" y="44450"/>
                  </a:lnTo>
                  <a:lnTo>
                    <a:pt x="179133" y="43180"/>
                  </a:lnTo>
                  <a:lnTo>
                    <a:pt x="178879" y="43180"/>
                  </a:lnTo>
                  <a:lnTo>
                    <a:pt x="178625" y="41910"/>
                  </a:lnTo>
                  <a:lnTo>
                    <a:pt x="178244" y="41910"/>
                  </a:lnTo>
                  <a:lnTo>
                    <a:pt x="177863" y="40640"/>
                  </a:lnTo>
                  <a:lnTo>
                    <a:pt x="177609" y="40640"/>
                  </a:lnTo>
                  <a:lnTo>
                    <a:pt x="176847" y="39370"/>
                  </a:lnTo>
                  <a:lnTo>
                    <a:pt x="174942" y="38100"/>
                  </a:lnTo>
                  <a:close/>
                </a:path>
                <a:path w="254634" h="234950">
                  <a:moveTo>
                    <a:pt x="214566" y="0"/>
                  </a:moveTo>
                  <a:lnTo>
                    <a:pt x="211391" y="0"/>
                  </a:lnTo>
                  <a:lnTo>
                    <a:pt x="205041" y="2540"/>
                  </a:lnTo>
                  <a:lnTo>
                    <a:pt x="201866" y="5080"/>
                  </a:lnTo>
                  <a:lnTo>
                    <a:pt x="198691" y="8890"/>
                  </a:lnTo>
                  <a:lnTo>
                    <a:pt x="195770" y="11430"/>
                  </a:lnTo>
                  <a:lnTo>
                    <a:pt x="193738" y="13970"/>
                  </a:lnTo>
                  <a:lnTo>
                    <a:pt x="192341" y="17780"/>
                  </a:lnTo>
                  <a:lnTo>
                    <a:pt x="191071" y="21590"/>
                  </a:lnTo>
                  <a:lnTo>
                    <a:pt x="190436" y="24130"/>
                  </a:lnTo>
                  <a:lnTo>
                    <a:pt x="190944" y="31750"/>
                  </a:lnTo>
                  <a:lnTo>
                    <a:pt x="219519" y="60960"/>
                  </a:lnTo>
                  <a:lnTo>
                    <a:pt x="226504" y="60960"/>
                  </a:lnTo>
                  <a:lnTo>
                    <a:pt x="229933" y="59690"/>
                  </a:lnTo>
                  <a:lnTo>
                    <a:pt x="233235" y="58420"/>
                  </a:lnTo>
                  <a:lnTo>
                    <a:pt x="236664" y="57150"/>
                  </a:lnTo>
                  <a:lnTo>
                    <a:pt x="239966" y="54610"/>
                  </a:lnTo>
                  <a:lnTo>
                    <a:pt x="243871" y="50800"/>
                  </a:lnTo>
                  <a:lnTo>
                    <a:pt x="221678" y="50800"/>
                  </a:lnTo>
                  <a:lnTo>
                    <a:pt x="219392" y="49530"/>
                  </a:lnTo>
                  <a:lnTo>
                    <a:pt x="217233" y="48260"/>
                  </a:lnTo>
                  <a:lnTo>
                    <a:pt x="214947" y="46990"/>
                  </a:lnTo>
                  <a:lnTo>
                    <a:pt x="212788" y="45720"/>
                  </a:lnTo>
                  <a:lnTo>
                    <a:pt x="210502" y="43180"/>
                  </a:lnTo>
                  <a:lnTo>
                    <a:pt x="215509" y="38100"/>
                  </a:lnTo>
                  <a:lnTo>
                    <a:pt x="205168" y="38100"/>
                  </a:lnTo>
                  <a:lnTo>
                    <a:pt x="203644" y="35560"/>
                  </a:lnTo>
                  <a:lnTo>
                    <a:pt x="202374" y="34290"/>
                  </a:lnTo>
                  <a:lnTo>
                    <a:pt x="200342" y="30480"/>
                  </a:lnTo>
                  <a:lnTo>
                    <a:pt x="199580" y="26670"/>
                  </a:lnTo>
                  <a:lnTo>
                    <a:pt x="199453" y="24130"/>
                  </a:lnTo>
                  <a:lnTo>
                    <a:pt x="199580" y="21590"/>
                  </a:lnTo>
                  <a:lnTo>
                    <a:pt x="200342" y="20320"/>
                  </a:lnTo>
                  <a:lnTo>
                    <a:pt x="200977" y="17780"/>
                  </a:lnTo>
                  <a:lnTo>
                    <a:pt x="202247" y="16510"/>
                  </a:lnTo>
                  <a:lnTo>
                    <a:pt x="204025" y="13970"/>
                  </a:lnTo>
                  <a:lnTo>
                    <a:pt x="207581" y="11430"/>
                  </a:lnTo>
                  <a:lnTo>
                    <a:pt x="211391" y="8890"/>
                  </a:lnTo>
                  <a:lnTo>
                    <a:pt x="233743" y="8890"/>
                  </a:lnTo>
                  <a:lnTo>
                    <a:pt x="232473" y="7620"/>
                  </a:lnTo>
                  <a:lnTo>
                    <a:pt x="229679" y="5080"/>
                  </a:lnTo>
                  <a:lnTo>
                    <a:pt x="223837" y="1270"/>
                  </a:lnTo>
                  <a:lnTo>
                    <a:pt x="220789" y="1270"/>
                  </a:lnTo>
                  <a:lnTo>
                    <a:pt x="214566" y="0"/>
                  </a:lnTo>
                  <a:close/>
                </a:path>
                <a:path w="254634" h="234950">
                  <a:moveTo>
                    <a:pt x="250380" y="27940"/>
                  </a:moveTo>
                  <a:lnTo>
                    <a:pt x="248094" y="27940"/>
                  </a:lnTo>
                  <a:lnTo>
                    <a:pt x="247840" y="29210"/>
                  </a:lnTo>
                  <a:lnTo>
                    <a:pt x="247459" y="29210"/>
                  </a:lnTo>
                  <a:lnTo>
                    <a:pt x="246697" y="31750"/>
                  </a:lnTo>
                  <a:lnTo>
                    <a:pt x="245427" y="34290"/>
                  </a:lnTo>
                  <a:lnTo>
                    <a:pt x="244665" y="35560"/>
                  </a:lnTo>
                  <a:lnTo>
                    <a:pt x="243776" y="36830"/>
                  </a:lnTo>
                  <a:lnTo>
                    <a:pt x="241490" y="40640"/>
                  </a:lnTo>
                  <a:lnTo>
                    <a:pt x="239839" y="43180"/>
                  </a:lnTo>
                  <a:lnTo>
                    <a:pt x="238061" y="44450"/>
                  </a:lnTo>
                  <a:lnTo>
                    <a:pt x="235648" y="46990"/>
                  </a:lnTo>
                  <a:lnTo>
                    <a:pt x="233235" y="48260"/>
                  </a:lnTo>
                  <a:lnTo>
                    <a:pt x="230949" y="49530"/>
                  </a:lnTo>
                  <a:lnTo>
                    <a:pt x="228536" y="50800"/>
                  </a:lnTo>
                  <a:lnTo>
                    <a:pt x="243871" y="50800"/>
                  </a:lnTo>
                  <a:lnTo>
                    <a:pt x="245173" y="49530"/>
                  </a:lnTo>
                  <a:lnTo>
                    <a:pt x="246824" y="46990"/>
                  </a:lnTo>
                  <a:lnTo>
                    <a:pt x="248094" y="45720"/>
                  </a:lnTo>
                  <a:lnTo>
                    <a:pt x="249491" y="43180"/>
                  </a:lnTo>
                  <a:lnTo>
                    <a:pt x="250634" y="41910"/>
                  </a:lnTo>
                  <a:lnTo>
                    <a:pt x="251650" y="40640"/>
                  </a:lnTo>
                  <a:lnTo>
                    <a:pt x="252539" y="38100"/>
                  </a:lnTo>
                  <a:lnTo>
                    <a:pt x="253174" y="36830"/>
                  </a:lnTo>
                  <a:lnTo>
                    <a:pt x="253555" y="35560"/>
                  </a:lnTo>
                  <a:lnTo>
                    <a:pt x="254063" y="34290"/>
                  </a:lnTo>
                  <a:lnTo>
                    <a:pt x="254317" y="34290"/>
                  </a:lnTo>
                  <a:lnTo>
                    <a:pt x="254317" y="33020"/>
                  </a:lnTo>
                  <a:lnTo>
                    <a:pt x="254190" y="33020"/>
                  </a:lnTo>
                  <a:lnTo>
                    <a:pt x="253809" y="31750"/>
                  </a:lnTo>
                  <a:lnTo>
                    <a:pt x="253428" y="31750"/>
                  </a:lnTo>
                  <a:lnTo>
                    <a:pt x="252920" y="30480"/>
                  </a:lnTo>
                  <a:lnTo>
                    <a:pt x="252539" y="30480"/>
                  </a:lnTo>
                  <a:lnTo>
                    <a:pt x="251650" y="29210"/>
                  </a:lnTo>
                  <a:lnTo>
                    <a:pt x="250380" y="27940"/>
                  </a:lnTo>
                  <a:close/>
                </a:path>
                <a:path w="254634" h="234950">
                  <a:moveTo>
                    <a:pt x="173672" y="36830"/>
                  </a:moveTo>
                  <a:lnTo>
                    <a:pt x="171386" y="36830"/>
                  </a:lnTo>
                  <a:lnTo>
                    <a:pt x="171132" y="38100"/>
                  </a:lnTo>
                  <a:lnTo>
                    <a:pt x="174434" y="38100"/>
                  </a:lnTo>
                  <a:lnTo>
                    <a:pt x="173672" y="36830"/>
                  </a:lnTo>
                  <a:close/>
                </a:path>
                <a:path w="254634" h="234950">
                  <a:moveTo>
                    <a:pt x="233743" y="8890"/>
                  </a:moveTo>
                  <a:lnTo>
                    <a:pt x="211391" y="8890"/>
                  </a:lnTo>
                  <a:lnTo>
                    <a:pt x="219265" y="10160"/>
                  </a:lnTo>
                  <a:lnTo>
                    <a:pt x="223202" y="12700"/>
                  </a:lnTo>
                  <a:lnTo>
                    <a:pt x="226885" y="16510"/>
                  </a:lnTo>
                  <a:lnTo>
                    <a:pt x="205168" y="38100"/>
                  </a:lnTo>
                  <a:lnTo>
                    <a:pt x="215509" y="38100"/>
                  </a:lnTo>
                  <a:lnTo>
                    <a:pt x="236791" y="16510"/>
                  </a:lnTo>
                  <a:lnTo>
                    <a:pt x="237426" y="16510"/>
                  </a:lnTo>
                  <a:lnTo>
                    <a:pt x="237934" y="15240"/>
                  </a:lnTo>
                  <a:lnTo>
                    <a:pt x="237934" y="13970"/>
                  </a:lnTo>
                  <a:lnTo>
                    <a:pt x="238061" y="12700"/>
                  </a:lnTo>
                  <a:lnTo>
                    <a:pt x="237553" y="12700"/>
                  </a:lnTo>
                  <a:lnTo>
                    <a:pt x="236410" y="11430"/>
                  </a:lnTo>
                  <a:lnTo>
                    <a:pt x="235013" y="10160"/>
                  </a:lnTo>
                  <a:lnTo>
                    <a:pt x="233743" y="889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0">
              <a:extLst>
                <a:ext uri="{FF2B5EF4-FFF2-40B4-BE49-F238E27FC236}">
                  <a16:creationId xmlns="" xmlns:a16="http://schemas.microsoft.com/office/drawing/2014/main" id="{F761A6FB-3ECA-9F42-95EC-6F11E9FEAB44}"/>
                </a:ext>
              </a:extLst>
            </p:cNvPr>
            <p:cNvSpPr/>
            <p:nvPr/>
          </p:nvSpPr>
          <p:spPr>
            <a:xfrm>
              <a:off x="1538097" y="5972187"/>
              <a:ext cx="1964943" cy="443064"/>
            </a:xfrm>
            <a:prstGeom prst="rect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1">
              <a:extLst>
                <a:ext uri="{FF2B5EF4-FFF2-40B4-BE49-F238E27FC236}">
                  <a16:creationId xmlns="" xmlns:a16="http://schemas.microsoft.com/office/drawing/2014/main" id="{B83DBCCA-7D6F-E546-A23E-202258866BD8}"/>
                </a:ext>
              </a:extLst>
            </p:cNvPr>
            <p:cNvSpPr/>
            <p:nvPr/>
          </p:nvSpPr>
          <p:spPr>
            <a:xfrm>
              <a:off x="3577209" y="5997435"/>
              <a:ext cx="282701" cy="260349"/>
            </a:xfrm>
            <a:prstGeom prst="rect">
              <a:avLst/>
            </a:pr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2">
              <a:extLst>
                <a:ext uri="{FF2B5EF4-FFF2-40B4-BE49-F238E27FC236}">
                  <a16:creationId xmlns="" xmlns:a16="http://schemas.microsoft.com/office/drawing/2014/main" id="{6006A7A5-5A2C-6C4F-B6E9-B6F377C91969}"/>
                </a:ext>
              </a:extLst>
            </p:cNvPr>
            <p:cNvSpPr/>
            <p:nvPr/>
          </p:nvSpPr>
          <p:spPr>
            <a:xfrm>
              <a:off x="3899661" y="5985167"/>
              <a:ext cx="3081909" cy="771005"/>
            </a:xfrm>
            <a:prstGeom prst="rect">
              <a:avLst/>
            </a:pr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3">
              <a:extLst>
                <a:ext uri="{FF2B5EF4-FFF2-40B4-BE49-F238E27FC236}">
                  <a16:creationId xmlns="" xmlns:a16="http://schemas.microsoft.com/office/drawing/2014/main" id="{6E7A2DA6-635E-4142-B7EE-6168B2B6CAD2}"/>
                </a:ext>
              </a:extLst>
            </p:cNvPr>
            <p:cNvSpPr/>
            <p:nvPr/>
          </p:nvSpPr>
          <p:spPr>
            <a:xfrm>
              <a:off x="7116064" y="5975045"/>
              <a:ext cx="211074" cy="212191"/>
            </a:xfrm>
            <a:prstGeom prst="rect">
              <a:avLst/>
            </a:pr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94">
              <a:extLst>
                <a:ext uri="{FF2B5EF4-FFF2-40B4-BE49-F238E27FC236}">
                  <a16:creationId xmlns="" xmlns:a16="http://schemas.microsoft.com/office/drawing/2014/main" id="{377B6941-375A-BF40-8425-5637274E8E51}"/>
                </a:ext>
              </a:extLst>
            </p:cNvPr>
            <p:cNvSpPr/>
            <p:nvPr/>
          </p:nvSpPr>
          <p:spPr>
            <a:xfrm>
              <a:off x="7464552" y="5990170"/>
              <a:ext cx="211074" cy="196342"/>
            </a:xfrm>
            <a:prstGeom prst="rect">
              <a:avLst/>
            </a:pr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95">
              <a:extLst>
                <a:ext uri="{FF2B5EF4-FFF2-40B4-BE49-F238E27FC236}">
                  <a16:creationId xmlns="" xmlns:a16="http://schemas.microsoft.com/office/drawing/2014/main" id="{09E8F481-D344-8644-922C-C176AA9B7BBB}"/>
                </a:ext>
              </a:extLst>
            </p:cNvPr>
            <p:cNvSpPr/>
            <p:nvPr/>
          </p:nvSpPr>
          <p:spPr>
            <a:xfrm>
              <a:off x="7808976" y="6002656"/>
              <a:ext cx="906652" cy="419748"/>
            </a:xfrm>
            <a:prstGeom prst="rect">
              <a:avLst/>
            </a:pr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97">
              <a:extLst>
                <a:ext uri="{FF2B5EF4-FFF2-40B4-BE49-F238E27FC236}">
                  <a16:creationId xmlns="" xmlns:a16="http://schemas.microsoft.com/office/drawing/2014/main" id="{D4C1BB9F-E118-9A45-9B46-4B2CC02E3D41}"/>
                </a:ext>
              </a:extLst>
            </p:cNvPr>
            <p:cNvSpPr txBox="1"/>
            <p:nvPr/>
          </p:nvSpPr>
          <p:spPr>
            <a:xfrm>
              <a:off x="330502" y="6521907"/>
              <a:ext cx="3434662" cy="18554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900" spc="-5" dirty="0">
                  <a:latin typeface="Calibri"/>
                  <a:cs typeface="Calibri"/>
                </a:rPr>
                <a:t>Fuente: Fondo Monetario Internacional WEO </a:t>
              </a:r>
              <a:r>
                <a:rPr sz="900" dirty="0">
                  <a:latin typeface="Calibri"/>
                  <a:cs typeface="Calibri"/>
                </a:rPr>
                <a:t>abril</a:t>
              </a:r>
              <a:r>
                <a:rPr sz="900" spc="-20" dirty="0">
                  <a:latin typeface="Calibri"/>
                  <a:cs typeface="Calibri"/>
                </a:rPr>
                <a:t> </a:t>
              </a:r>
              <a:r>
                <a:rPr sz="900" spc="-10" dirty="0">
                  <a:latin typeface="Calibri"/>
                  <a:cs typeface="Calibri"/>
                </a:rPr>
                <a:t>2019.</a:t>
              </a:r>
              <a:endParaRPr sz="900" dirty="0">
                <a:latin typeface="Calibri"/>
                <a:cs typeface="Calibri"/>
              </a:endParaRPr>
            </a:p>
          </p:txBody>
        </p:sp>
        <p:sp>
          <p:nvSpPr>
            <p:cNvPr id="103" name="object 98">
              <a:extLst>
                <a:ext uri="{FF2B5EF4-FFF2-40B4-BE49-F238E27FC236}">
                  <a16:creationId xmlns="" xmlns:a16="http://schemas.microsoft.com/office/drawing/2014/main" id="{97A3BDEC-3E97-3146-AE1F-B860E31A6562}"/>
                </a:ext>
              </a:extLst>
            </p:cNvPr>
            <p:cNvSpPr/>
            <p:nvPr/>
          </p:nvSpPr>
          <p:spPr>
            <a:xfrm>
              <a:off x="8159495" y="4556759"/>
              <a:ext cx="308609" cy="701801"/>
            </a:xfrm>
            <a:prstGeom prst="rect">
              <a:avLst/>
            </a:prstGeom>
            <a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99">
              <a:extLst>
                <a:ext uri="{FF2B5EF4-FFF2-40B4-BE49-F238E27FC236}">
                  <a16:creationId xmlns="" xmlns:a16="http://schemas.microsoft.com/office/drawing/2014/main" id="{BB12ED34-74EC-AC44-A896-C94B42EAF671}"/>
                </a:ext>
              </a:extLst>
            </p:cNvPr>
            <p:cNvSpPr/>
            <p:nvPr/>
          </p:nvSpPr>
          <p:spPr>
            <a:xfrm>
              <a:off x="8256523" y="4581144"/>
              <a:ext cx="116839" cy="504190"/>
            </a:xfrm>
            <a:custGeom>
              <a:avLst/>
              <a:gdLst/>
              <a:ahLst/>
              <a:cxnLst/>
              <a:rect l="l" t="t" r="r" b="b"/>
              <a:pathLst>
                <a:path w="116840" h="504189">
                  <a:moveTo>
                    <a:pt x="13589" y="389762"/>
                  </a:moveTo>
                  <a:lnTo>
                    <a:pt x="7874" y="393191"/>
                  </a:lnTo>
                  <a:lnTo>
                    <a:pt x="2031" y="396620"/>
                  </a:lnTo>
                  <a:lnTo>
                    <a:pt x="0" y="403986"/>
                  </a:lnTo>
                  <a:lnTo>
                    <a:pt x="58420" y="504062"/>
                  </a:lnTo>
                  <a:lnTo>
                    <a:pt x="72501" y="479932"/>
                  </a:lnTo>
                  <a:lnTo>
                    <a:pt x="46227" y="479932"/>
                  </a:lnTo>
                  <a:lnTo>
                    <a:pt x="46227" y="434739"/>
                  </a:lnTo>
                  <a:lnTo>
                    <a:pt x="24510" y="397509"/>
                  </a:lnTo>
                  <a:lnTo>
                    <a:pt x="21081" y="391794"/>
                  </a:lnTo>
                  <a:lnTo>
                    <a:pt x="13589" y="389762"/>
                  </a:lnTo>
                  <a:close/>
                </a:path>
                <a:path w="116840" h="504189">
                  <a:moveTo>
                    <a:pt x="46227" y="434739"/>
                  </a:moveTo>
                  <a:lnTo>
                    <a:pt x="46227" y="479932"/>
                  </a:lnTo>
                  <a:lnTo>
                    <a:pt x="70611" y="479932"/>
                  </a:lnTo>
                  <a:lnTo>
                    <a:pt x="70611" y="473709"/>
                  </a:lnTo>
                  <a:lnTo>
                    <a:pt x="47878" y="473709"/>
                  </a:lnTo>
                  <a:lnTo>
                    <a:pt x="58420" y="455639"/>
                  </a:lnTo>
                  <a:lnTo>
                    <a:pt x="46227" y="434739"/>
                  </a:lnTo>
                  <a:close/>
                </a:path>
                <a:path w="116840" h="504189">
                  <a:moveTo>
                    <a:pt x="103250" y="389762"/>
                  </a:moveTo>
                  <a:lnTo>
                    <a:pt x="95757" y="391794"/>
                  </a:lnTo>
                  <a:lnTo>
                    <a:pt x="92328" y="397509"/>
                  </a:lnTo>
                  <a:lnTo>
                    <a:pt x="70611" y="434739"/>
                  </a:lnTo>
                  <a:lnTo>
                    <a:pt x="70611" y="479932"/>
                  </a:lnTo>
                  <a:lnTo>
                    <a:pt x="72501" y="479932"/>
                  </a:lnTo>
                  <a:lnTo>
                    <a:pt x="116840" y="403986"/>
                  </a:lnTo>
                  <a:lnTo>
                    <a:pt x="114807" y="396620"/>
                  </a:lnTo>
                  <a:lnTo>
                    <a:pt x="108966" y="393191"/>
                  </a:lnTo>
                  <a:lnTo>
                    <a:pt x="103250" y="389762"/>
                  </a:lnTo>
                  <a:close/>
                </a:path>
                <a:path w="116840" h="504189">
                  <a:moveTo>
                    <a:pt x="58420" y="455639"/>
                  </a:moveTo>
                  <a:lnTo>
                    <a:pt x="47878" y="473709"/>
                  </a:lnTo>
                  <a:lnTo>
                    <a:pt x="68960" y="473709"/>
                  </a:lnTo>
                  <a:lnTo>
                    <a:pt x="58420" y="455639"/>
                  </a:lnTo>
                  <a:close/>
                </a:path>
                <a:path w="116840" h="504189">
                  <a:moveTo>
                    <a:pt x="70611" y="434739"/>
                  </a:moveTo>
                  <a:lnTo>
                    <a:pt x="58420" y="455639"/>
                  </a:lnTo>
                  <a:lnTo>
                    <a:pt x="68960" y="473709"/>
                  </a:lnTo>
                  <a:lnTo>
                    <a:pt x="70611" y="473709"/>
                  </a:lnTo>
                  <a:lnTo>
                    <a:pt x="70611" y="434739"/>
                  </a:lnTo>
                  <a:close/>
                </a:path>
                <a:path w="116840" h="504189">
                  <a:moveTo>
                    <a:pt x="70611" y="0"/>
                  </a:moveTo>
                  <a:lnTo>
                    <a:pt x="46227" y="0"/>
                  </a:lnTo>
                  <a:lnTo>
                    <a:pt x="46227" y="434739"/>
                  </a:lnTo>
                  <a:lnTo>
                    <a:pt x="58420" y="455639"/>
                  </a:lnTo>
                  <a:lnTo>
                    <a:pt x="70611" y="434739"/>
                  </a:lnTo>
                  <a:lnTo>
                    <a:pt x="70611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0">
              <a:extLst>
                <a:ext uri="{FF2B5EF4-FFF2-40B4-BE49-F238E27FC236}">
                  <a16:creationId xmlns="" xmlns:a16="http://schemas.microsoft.com/office/drawing/2014/main" id="{5D620511-605A-D64C-B166-4155629CCE50}"/>
                </a:ext>
              </a:extLst>
            </p:cNvPr>
            <p:cNvSpPr txBox="1"/>
            <p:nvPr/>
          </p:nvSpPr>
          <p:spPr>
            <a:xfrm>
              <a:off x="7742680" y="4168902"/>
              <a:ext cx="1122426" cy="35537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spc="-10" dirty="0">
                  <a:latin typeface="Calibri"/>
                  <a:cs typeface="Calibri"/>
                </a:rPr>
                <a:t>Gu</a:t>
              </a:r>
              <a:r>
                <a:rPr sz="1800" dirty="0">
                  <a:latin typeface="Calibri"/>
                  <a:cs typeface="Calibri"/>
                </a:rPr>
                <a:t>at</a:t>
              </a:r>
              <a:r>
                <a:rPr sz="1800" spc="-10" dirty="0">
                  <a:latin typeface="Calibri"/>
                  <a:cs typeface="Calibri"/>
                </a:rPr>
                <a:t>e</a:t>
              </a:r>
              <a:r>
                <a:rPr sz="1800" dirty="0">
                  <a:latin typeface="Calibri"/>
                  <a:cs typeface="Calibri"/>
                </a:rPr>
                <a:t>mala</a:t>
              </a:r>
            </a:p>
          </p:txBody>
        </p:sp>
      </p:grpSp>
      <p:sp>
        <p:nvSpPr>
          <p:cNvPr id="90" name="Rectángulo 89">
            <a:extLst>
              <a:ext uri="{FF2B5EF4-FFF2-40B4-BE49-F238E27FC236}">
                <a16:creationId xmlns="" xmlns:a16="http://schemas.microsoft.com/office/drawing/2014/main" id="{54539029-D781-5C4B-9BBE-272B96EEE3E1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1" name="CuadroTexto 90">
            <a:extLst>
              <a:ext uri="{FF2B5EF4-FFF2-40B4-BE49-F238E27FC236}">
                <a16:creationId xmlns="" xmlns:a16="http://schemas.microsoft.com/office/drawing/2014/main" id="{D33ED708-694C-254D-B031-CA1DD7231BFF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2" name="1 CuadroTexto">
            <a:extLst>
              <a:ext uri="{FF2B5EF4-FFF2-40B4-BE49-F238E27FC236}">
                <a16:creationId xmlns="" xmlns:a16="http://schemas.microsoft.com/office/drawing/2014/main" id="{085A8124-A47D-8646-B9DB-A508A5AB3200}"/>
              </a:ext>
            </a:extLst>
          </p:cNvPr>
          <p:cNvSpPr txBox="1"/>
          <p:nvPr/>
        </p:nvSpPr>
        <p:spPr>
          <a:xfrm>
            <a:off x="567452" y="31261"/>
            <a:ext cx="7884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b="1" dirty="0">
                <a:solidFill>
                  <a:schemeClr val="accent6">
                    <a:lumMod val="75000"/>
                  </a:schemeClr>
                </a:solidFill>
              </a:rPr>
              <a:t>Prudencia en las finanzas</a:t>
            </a:r>
            <a:endParaRPr lang="es-GT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899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2"/>
          <p:cNvSpPr txBox="1">
            <a:spLocks/>
          </p:cNvSpPr>
          <p:nvPr/>
        </p:nvSpPr>
        <p:spPr>
          <a:xfrm>
            <a:off x="260961" y="1394273"/>
            <a:ext cx="8484249" cy="671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n 1" descr="Captura de Pantalla 2019-09-02 a la(s) 09.01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733" y="1488872"/>
            <a:ext cx="8229600" cy="5175115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FEFAEA6E-79D7-4048-8AA8-8B0BEFBC0684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445A23CF-72C7-AB4F-AAF2-BF4BC4FBD0B6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" name="1 CuadroTexto">
            <a:extLst>
              <a:ext uri="{FF2B5EF4-FFF2-40B4-BE49-F238E27FC236}">
                <a16:creationId xmlns="" xmlns:a16="http://schemas.microsoft.com/office/drawing/2014/main" id="{D83C9D2E-2651-D54E-9F95-718B5EB8A766}"/>
              </a:ext>
            </a:extLst>
          </p:cNvPr>
          <p:cNvSpPr txBox="1"/>
          <p:nvPr/>
        </p:nvSpPr>
        <p:spPr>
          <a:xfrm>
            <a:off x="567452" y="31261"/>
            <a:ext cx="7884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b="1" dirty="0">
                <a:solidFill>
                  <a:schemeClr val="accent6">
                    <a:lumMod val="75000"/>
                  </a:schemeClr>
                </a:solidFill>
              </a:rPr>
              <a:t>Prudencia en las finanzas</a:t>
            </a:r>
            <a:endParaRPr lang="es-GT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776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le 1"/>
          <p:cNvSpPr>
            <a:spLocks noGrp="1"/>
          </p:cNvSpPr>
          <p:nvPr/>
        </p:nvSpPr>
        <p:spPr>
          <a:xfrm>
            <a:off x="35496" y="1484784"/>
            <a:ext cx="1828216" cy="5014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100" b="1" dirty="0">
                <a:cs typeface="Times New Roman" panose="02020603050405020304" pitchFamily="18" charset="0"/>
              </a:rPr>
              <a:t>Antecedentes</a:t>
            </a:r>
          </a:p>
        </p:txBody>
      </p:sp>
      <p:grpSp>
        <p:nvGrpSpPr>
          <p:cNvPr id="163" name="Group 93"/>
          <p:cNvGrpSpPr/>
          <p:nvPr/>
        </p:nvGrpSpPr>
        <p:grpSpPr>
          <a:xfrm>
            <a:off x="299130" y="3440048"/>
            <a:ext cx="926745" cy="1936007"/>
            <a:chOff x="195818" y="2445190"/>
            <a:chExt cx="926745" cy="1452010"/>
          </a:xfrm>
        </p:grpSpPr>
        <p:cxnSp>
          <p:nvCxnSpPr>
            <p:cNvPr id="164" name="Straight Connector 25"/>
            <p:cNvCxnSpPr/>
            <p:nvPr/>
          </p:nvCxnSpPr>
          <p:spPr>
            <a:xfrm rot="16200000" flipH="1">
              <a:off x="174751" y="3068335"/>
              <a:ext cx="505503" cy="463370"/>
            </a:xfrm>
            <a:prstGeom prst="line">
              <a:avLst/>
            </a:prstGeom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TextBox 30"/>
            <p:cNvSpPr txBox="1"/>
            <p:nvPr/>
          </p:nvSpPr>
          <p:spPr>
            <a:xfrm>
              <a:off x="364317" y="3689450"/>
              <a:ext cx="589747" cy="207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S_tradnl" sz="1200" b="1" dirty="0">
                  <a:latin typeface="+mj-lt"/>
                  <a:cs typeface="Times New Roman" panose="02020603050405020304" pitchFamily="18" charset="0"/>
                </a:rPr>
                <a:t>2015</a:t>
              </a:r>
              <a:endParaRPr lang="es-ES_tradnl" sz="1100" b="1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66" name="Oval 38"/>
            <p:cNvSpPr/>
            <p:nvPr/>
          </p:nvSpPr>
          <p:spPr>
            <a:xfrm>
              <a:off x="663703" y="2763086"/>
              <a:ext cx="50549" cy="5054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_tradnl" sz="110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67" name="TextBox 39"/>
            <p:cNvSpPr txBox="1"/>
            <p:nvPr/>
          </p:nvSpPr>
          <p:spPr>
            <a:xfrm>
              <a:off x="280068" y="2445190"/>
              <a:ext cx="842495" cy="196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S_tradnl" sz="1100" b="1" dirty="0">
                  <a:latin typeface="+mj-lt"/>
                  <a:cs typeface="Times New Roman" panose="02020603050405020304" pitchFamily="18" charset="0"/>
                </a:rPr>
                <a:t>CRISIS</a:t>
              </a:r>
            </a:p>
          </p:txBody>
        </p:sp>
      </p:grpSp>
      <p:sp>
        <p:nvSpPr>
          <p:cNvPr id="89" name="TextBox 40"/>
          <p:cNvSpPr txBox="1"/>
          <p:nvPr/>
        </p:nvSpPr>
        <p:spPr>
          <a:xfrm>
            <a:off x="39353" y="2047853"/>
            <a:ext cx="12339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88900">
              <a:buFont typeface="Arial"/>
              <a:buChar char="•"/>
            </a:pPr>
            <a:r>
              <a:rPr lang="es-ES_tradnl" sz="1100" dirty="0">
                <a:latin typeface="+mj-lt"/>
                <a:cs typeface="Times New Roman" panose="02020603050405020304" pitchFamily="18" charset="0"/>
              </a:rPr>
              <a:t>Corrupción</a:t>
            </a:r>
          </a:p>
          <a:p>
            <a:pPr indent="88900">
              <a:buFont typeface="Arial"/>
              <a:buChar char="•"/>
            </a:pPr>
            <a:r>
              <a:rPr lang="es-ES_tradnl" sz="1100" dirty="0">
                <a:latin typeface="+mj-lt"/>
                <a:cs typeface="Times New Roman" panose="02020603050405020304" pitchFamily="18" charset="0"/>
              </a:rPr>
              <a:t>Discrecionalidad</a:t>
            </a:r>
          </a:p>
        </p:txBody>
      </p:sp>
      <p:sp>
        <p:nvSpPr>
          <p:cNvPr id="90" name="TextBox 41"/>
          <p:cNvSpPr txBox="1"/>
          <p:nvPr/>
        </p:nvSpPr>
        <p:spPr>
          <a:xfrm>
            <a:off x="179512" y="2874110"/>
            <a:ext cx="14912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88900"/>
            <a:r>
              <a:rPr lang="es-ES_tradnl" sz="1100" b="1" dirty="0">
                <a:latin typeface="+mj-lt"/>
                <a:cs typeface="Times New Roman" panose="02020603050405020304" pitchFamily="18" charset="0"/>
              </a:rPr>
              <a:t>Deterioro de confianza en SAT</a:t>
            </a:r>
          </a:p>
        </p:txBody>
      </p:sp>
      <p:cxnSp>
        <p:nvCxnSpPr>
          <p:cNvPr id="91" name="Straight Connector 42"/>
          <p:cNvCxnSpPr/>
          <p:nvPr/>
        </p:nvCxnSpPr>
        <p:spPr>
          <a:xfrm rot="10800000" flipV="1">
            <a:off x="822074" y="4114052"/>
            <a:ext cx="656550" cy="80277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2" name="Group 102"/>
          <p:cNvGrpSpPr/>
          <p:nvPr/>
        </p:nvGrpSpPr>
        <p:grpSpPr>
          <a:xfrm>
            <a:off x="1126098" y="1779207"/>
            <a:ext cx="3090635" cy="3647422"/>
            <a:chOff x="1022786" y="1599403"/>
            <a:chExt cx="3090635" cy="3647422"/>
          </a:xfrm>
        </p:grpSpPr>
        <p:cxnSp>
          <p:nvCxnSpPr>
            <p:cNvPr id="140" name="Straight Connector 55"/>
            <p:cNvCxnSpPr/>
            <p:nvPr/>
          </p:nvCxnSpPr>
          <p:spPr>
            <a:xfrm flipH="1">
              <a:off x="1386718" y="3941632"/>
              <a:ext cx="1268851" cy="0"/>
            </a:xfrm>
            <a:prstGeom prst="line">
              <a:avLst/>
            </a:prstGeom>
            <a:ln>
              <a:solidFill>
                <a:srgbClr val="19CD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1" name="Group 97"/>
            <p:cNvGrpSpPr/>
            <p:nvPr/>
          </p:nvGrpSpPr>
          <p:grpSpPr>
            <a:xfrm>
              <a:off x="1022786" y="1599403"/>
              <a:ext cx="3090635" cy="3647422"/>
              <a:chOff x="1022786" y="1599403"/>
              <a:chExt cx="3090635" cy="3647422"/>
            </a:xfrm>
          </p:grpSpPr>
          <p:sp>
            <p:nvSpPr>
              <p:cNvPr id="142" name="TextBox 72"/>
              <p:cNvSpPr txBox="1"/>
              <p:nvPr/>
            </p:nvSpPr>
            <p:spPr>
              <a:xfrm>
                <a:off x="1712308" y="1599403"/>
                <a:ext cx="206490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ES_tradnl" sz="1100" dirty="0">
                    <a:latin typeface="+mj-lt"/>
                    <a:cs typeface="Times New Roman" panose="02020603050405020304" pitchFamily="18" charset="0"/>
                  </a:rPr>
                  <a:t>Plan de recuperación de la SAT</a:t>
                </a:r>
              </a:p>
            </p:txBody>
          </p:sp>
          <p:sp>
            <p:nvSpPr>
              <p:cNvPr id="143" name="TextBox 73"/>
              <p:cNvSpPr txBox="1"/>
              <p:nvPr/>
            </p:nvSpPr>
            <p:spPr>
              <a:xfrm>
                <a:off x="2049308" y="1868329"/>
                <a:ext cx="189172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ES_tradnl" sz="1100" dirty="0">
                    <a:latin typeface="+mj-lt"/>
                    <a:cs typeface="Times New Roman" panose="02020603050405020304" pitchFamily="18" charset="0"/>
                  </a:rPr>
                  <a:t>Modificaciones Ley Orgánica de la SAT</a:t>
                </a:r>
              </a:p>
            </p:txBody>
          </p:sp>
          <p:sp>
            <p:nvSpPr>
              <p:cNvPr id="144" name="TextBox 74"/>
              <p:cNvSpPr txBox="1"/>
              <p:nvPr/>
            </p:nvSpPr>
            <p:spPr>
              <a:xfrm>
                <a:off x="2386306" y="2192441"/>
                <a:ext cx="172711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ES_tradnl" sz="1100" dirty="0">
                    <a:latin typeface="+mj-lt"/>
                    <a:cs typeface="Times New Roman" panose="02020603050405020304" pitchFamily="18" charset="0"/>
                  </a:rPr>
                  <a:t>Nombramiento Directorio</a:t>
                </a:r>
              </a:p>
            </p:txBody>
          </p:sp>
          <p:cxnSp>
            <p:nvCxnSpPr>
              <p:cNvPr id="145" name="Straight Connector 62"/>
              <p:cNvCxnSpPr/>
              <p:nvPr/>
            </p:nvCxnSpPr>
            <p:spPr>
              <a:xfrm flipH="1">
                <a:off x="1687035" y="1738370"/>
                <a:ext cx="26153" cy="2203262"/>
              </a:xfrm>
              <a:prstGeom prst="line">
                <a:avLst/>
              </a:prstGeom>
              <a:ln w="12700">
                <a:solidFill>
                  <a:srgbClr val="205C9F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49"/>
              <p:cNvCxnSpPr/>
              <p:nvPr/>
            </p:nvCxnSpPr>
            <p:spPr>
              <a:xfrm rot="5400000">
                <a:off x="1080439" y="4236506"/>
                <a:ext cx="589748" cy="1"/>
              </a:xfrm>
              <a:prstGeom prst="line">
                <a:avLst/>
              </a:prstGeom>
              <a:ln w="12700">
                <a:solidFill>
                  <a:srgbClr val="205C9F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8" name="TextBox 48"/>
              <p:cNvSpPr txBox="1"/>
              <p:nvPr/>
            </p:nvSpPr>
            <p:spPr>
              <a:xfrm>
                <a:off x="1022786" y="3597249"/>
                <a:ext cx="58974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s-ES_tradnl" sz="1200" b="1" dirty="0">
                    <a:latin typeface="+mj-lt"/>
                    <a:cs typeface="Times New Roman" panose="02020603050405020304" pitchFamily="18" charset="0"/>
                  </a:rPr>
                  <a:t>2016</a:t>
                </a:r>
              </a:p>
            </p:txBody>
          </p:sp>
          <p:sp>
            <p:nvSpPr>
              <p:cNvPr id="149" name="TextBox 51"/>
              <p:cNvSpPr txBox="1"/>
              <p:nvPr/>
            </p:nvSpPr>
            <p:spPr>
              <a:xfrm>
                <a:off x="1373625" y="4390934"/>
                <a:ext cx="140696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s-ES_tradnl" sz="1100" b="1" dirty="0">
                    <a:latin typeface="+mj-lt"/>
                    <a:cs typeface="Times New Roman" panose="02020603050405020304" pitchFamily="18" charset="0"/>
                  </a:rPr>
                  <a:t>Nuevo Gobierno</a:t>
                </a:r>
              </a:p>
            </p:txBody>
          </p:sp>
          <p:sp>
            <p:nvSpPr>
              <p:cNvPr id="150" name="Oval 52"/>
              <p:cNvSpPr/>
              <p:nvPr/>
            </p:nvSpPr>
            <p:spPr>
              <a:xfrm>
                <a:off x="1348351" y="4433016"/>
                <a:ext cx="50549" cy="127175"/>
              </a:xfrm>
              <a:prstGeom prst="ellipse">
                <a:avLst/>
              </a:prstGeom>
              <a:solidFill>
                <a:srgbClr val="2894DB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_tradnl" sz="110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" name="TextBox 54"/>
              <p:cNvSpPr txBox="1"/>
              <p:nvPr/>
            </p:nvSpPr>
            <p:spPr>
              <a:xfrm>
                <a:off x="1470908" y="4646661"/>
                <a:ext cx="1311969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ES_tradnl" sz="1100" dirty="0">
                    <a:latin typeface="+mj-lt"/>
                    <a:cs typeface="Times New Roman" panose="02020603050405020304" pitchFamily="18" charset="0"/>
                  </a:rPr>
                  <a:t>Inicia la recuperación institucional</a:t>
                </a:r>
              </a:p>
            </p:txBody>
          </p:sp>
          <p:cxnSp>
            <p:nvCxnSpPr>
              <p:cNvPr id="154" name="Straight Connector 64"/>
              <p:cNvCxnSpPr/>
              <p:nvPr/>
            </p:nvCxnSpPr>
            <p:spPr>
              <a:xfrm>
                <a:off x="2050186" y="2062963"/>
                <a:ext cx="10753" cy="1887270"/>
              </a:xfrm>
              <a:prstGeom prst="line">
                <a:avLst/>
              </a:prstGeom>
              <a:ln w="12700">
                <a:solidFill>
                  <a:srgbClr val="205C9F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67"/>
              <p:cNvCxnSpPr/>
              <p:nvPr/>
            </p:nvCxnSpPr>
            <p:spPr>
              <a:xfrm>
                <a:off x="2386307" y="2360940"/>
                <a:ext cx="3559" cy="1555597"/>
              </a:xfrm>
              <a:prstGeom prst="line">
                <a:avLst/>
              </a:prstGeom>
              <a:ln w="12700">
                <a:solidFill>
                  <a:srgbClr val="205C9F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9" name="Group 121"/>
          <p:cNvGrpSpPr/>
          <p:nvPr/>
        </p:nvGrpSpPr>
        <p:grpSpPr>
          <a:xfrm>
            <a:off x="2549190" y="3694903"/>
            <a:ext cx="1979260" cy="2398393"/>
            <a:chOff x="2445878" y="2636330"/>
            <a:chExt cx="1979260" cy="1798798"/>
          </a:xfrm>
        </p:grpSpPr>
        <p:cxnSp>
          <p:nvCxnSpPr>
            <p:cNvPr id="130" name="Straight Connector 77"/>
            <p:cNvCxnSpPr/>
            <p:nvPr/>
          </p:nvCxnSpPr>
          <p:spPr>
            <a:xfrm flipH="1" flipV="1">
              <a:off x="2782877" y="2950686"/>
              <a:ext cx="1204962" cy="11993"/>
            </a:xfrm>
            <a:prstGeom prst="line">
              <a:avLst/>
            </a:prstGeom>
            <a:ln>
              <a:solidFill>
                <a:srgbClr val="19CD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TextBox 76"/>
            <p:cNvSpPr txBox="1"/>
            <p:nvPr/>
          </p:nvSpPr>
          <p:spPr>
            <a:xfrm>
              <a:off x="2445878" y="2636330"/>
              <a:ext cx="589747" cy="207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S_tradnl" sz="1200" b="1" dirty="0">
                  <a:latin typeface="+mj-lt"/>
                  <a:cs typeface="Times New Roman" panose="02020603050405020304" pitchFamily="18" charset="0"/>
                </a:rPr>
                <a:t>2017</a:t>
              </a:r>
            </a:p>
          </p:txBody>
        </p:sp>
        <p:cxnSp>
          <p:nvCxnSpPr>
            <p:cNvPr id="132" name="Straight Connector 78"/>
            <p:cNvCxnSpPr/>
            <p:nvPr/>
          </p:nvCxnSpPr>
          <p:spPr>
            <a:xfrm rot="16200000">
              <a:off x="2596192" y="3405224"/>
              <a:ext cx="888602" cy="1756"/>
            </a:xfrm>
            <a:prstGeom prst="line">
              <a:avLst/>
            </a:prstGeom>
            <a:ln w="12700">
              <a:solidFill>
                <a:srgbClr val="205C9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81"/>
            <p:cNvCxnSpPr/>
            <p:nvPr/>
          </p:nvCxnSpPr>
          <p:spPr>
            <a:xfrm rot="16200000">
              <a:off x="3081741" y="3257552"/>
              <a:ext cx="589748" cy="1"/>
            </a:xfrm>
            <a:prstGeom prst="line">
              <a:avLst/>
            </a:prstGeom>
            <a:ln w="12700">
              <a:solidFill>
                <a:srgbClr val="205C9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8" name="Picture 43" descr="download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2877" y="3884718"/>
              <a:ext cx="929016" cy="550410"/>
            </a:xfrm>
            <a:prstGeom prst="rect">
              <a:avLst/>
            </a:prstGeom>
          </p:spPr>
        </p:pic>
        <p:pic>
          <p:nvPicPr>
            <p:cNvPr id="139" name="Picture 44" descr="Captura de pantalla 2019-05-29 a la(s) 09.25.15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56908" y="3114899"/>
              <a:ext cx="968230" cy="622188"/>
            </a:xfrm>
            <a:prstGeom prst="rect">
              <a:avLst/>
            </a:prstGeom>
          </p:spPr>
        </p:pic>
      </p:grpSp>
      <p:grpSp>
        <p:nvGrpSpPr>
          <p:cNvPr id="94" name="Group 123"/>
          <p:cNvGrpSpPr/>
          <p:nvPr/>
        </p:nvGrpSpPr>
        <p:grpSpPr>
          <a:xfrm>
            <a:off x="3880531" y="2198068"/>
            <a:ext cx="3061123" cy="1915981"/>
            <a:chOff x="3777218" y="1513699"/>
            <a:chExt cx="3061123" cy="1436987"/>
          </a:xfrm>
        </p:grpSpPr>
        <p:cxnSp>
          <p:nvCxnSpPr>
            <p:cNvPr id="113" name="Straight Connector 71"/>
            <p:cNvCxnSpPr/>
            <p:nvPr/>
          </p:nvCxnSpPr>
          <p:spPr>
            <a:xfrm rot="10800000" flipV="1">
              <a:off x="4082018" y="2717421"/>
              <a:ext cx="2049217" cy="233265"/>
            </a:xfrm>
            <a:prstGeom prst="line">
              <a:avLst/>
            </a:prstGeom>
            <a:ln>
              <a:solidFill>
                <a:srgbClr val="19CD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70"/>
            <p:cNvSpPr txBox="1"/>
            <p:nvPr/>
          </p:nvSpPr>
          <p:spPr>
            <a:xfrm>
              <a:off x="3777218" y="2636330"/>
              <a:ext cx="589747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S_tradnl" sz="1200" b="1" dirty="0">
                  <a:latin typeface="+mj-lt"/>
                  <a:cs typeface="Times New Roman" panose="02020603050405020304" pitchFamily="18" charset="0"/>
                </a:rPr>
                <a:t>2018</a:t>
              </a:r>
            </a:p>
          </p:txBody>
        </p:sp>
        <p:cxnSp>
          <p:nvCxnSpPr>
            <p:cNvPr id="116" name="Straight Connector 84"/>
            <p:cNvCxnSpPr>
              <a:endCxn id="117" idx="0"/>
            </p:cNvCxnSpPr>
            <p:nvPr/>
          </p:nvCxnSpPr>
          <p:spPr>
            <a:xfrm rot="5400000">
              <a:off x="3794275" y="2310623"/>
              <a:ext cx="1152462" cy="1756"/>
            </a:xfrm>
            <a:prstGeom prst="line">
              <a:avLst/>
            </a:prstGeom>
            <a:ln w="12700">
              <a:solidFill>
                <a:srgbClr val="205C9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Oval 85"/>
            <p:cNvSpPr/>
            <p:nvPr/>
          </p:nvSpPr>
          <p:spPr>
            <a:xfrm>
              <a:off x="4345231" y="2886854"/>
              <a:ext cx="50549" cy="50549"/>
            </a:xfrm>
            <a:prstGeom prst="ellipse">
              <a:avLst/>
            </a:prstGeom>
            <a:solidFill>
              <a:srgbClr val="2894D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_tradnl" sz="11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cxnSp>
          <p:nvCxnSpPr>
            <p:cNvPr id="119" name="Straight Connector 87"/>
            <p:cNvCxnSpPr/>
            <p:nvPr/>
          </p:nvCxnSpPr>
          <p:spPr>
            <a:xfrm rot="5400000">
              <a:off x="4287252" y="2479237"/>
              <a:ext cx="840506" cy="1756"/>
            </a:xfrm>
            <a:prstGeom prst="line">
              <a:avLst/>
            </a:prstGeom>
            <a:ln w="12700">
              <a:solidFill>
                <a:srgbClr val="205C9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90"/>
            <p:cNvCxnSpPr/>
            <p:nvPr/>
          </p:nvCxnSpPr>
          <p:spPr>
            <a:xfrm rot="5400000">
              <a:off x="4791332" y="2611011"/>
              <a:ext cx="506344" cy="1"/>
            </a:xfrm>
            <a:prstGeom prst="line">
              <a:avLst/>
            </a:prstGeom>
            <a:ln w="12700">
              <a:solidFill>
                <a:srgbClr val="205C9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TextBox 99"/>
            <p:cNvSpPr txBox="1"/>
            <p:nvPr/>
          </p:nvSpPr>
          <p:spPr>
            <a:xfrm>
              <a:off x="4395778" y="1513699"/>
              <a:ext cx="2442563" cy="323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ES_tradnl" sz="1100" dirty="0">
                  <a:latin typeface="+mj-lt"/>
                  <a:cs typeface="Times New Roman" panose="02020603050405020304" pitchFamily="18" charset="0"/>
                </a:rPr>
                <a:t>Nombramiento Superintendente</a:t>
              </a:r>
            </a:p>
            <a:p>
              <a:r>
                <a:rPr lang="es-ES_tradnl" sz="1100" dirty="0">
                  <a:latin typeface="+mj-lt"/>
                  <a:cs typeface="Times New Roman" panose="02020603050405020304" pitchFamily="18" charset="0"/>
                </a:rPr>
                <a:t>(Ley 37-2016)</a:t>
              </a:r>
            </a:p>
          </p:txBody>
        </p:sp>
        <p:sp>
          <p:nvSpPr>
            <p:cNvPr id="126" name="TextBox 100"/>
            <p:cNvSpPr txBox="1"/>
            <p:nvPr/>
          </p:nvSpPr>
          <p:spPr>
            <a:xfrm>
              <a:off x="4755433" y="1868329"/>
              <a:ext cx="1686072" cy="196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ES_tradnl" sz="1100" dirty="0">
                  <a:latin typeface="+mj-lt"/>
                  <a:cs typeface="Times New Roman" panose="02020603050405020304" pitchFamily="18" charset="0"/>
                </a:rPr>
                <a:t>PEI 2018-2023</a:t>
              </a:r>
            </a:p>
          </p:txBody>
        </p:sp>
        <p:pic>
          <p:nvPicPr>
            <p:cNvPr id="127" name="Picture 101" descr="Captura de pantalla 2019-05-24 a la(s) 11.12.40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27874" y="2079379"/>
              <a:ext cx="720080" cy="503901"/>
            </a:xfrm>
            <a:prstGeom prst="rect">
              <a:avLst/>
            </a:prstGeom>
          </p:spPr>
        </p:pic>
      </p:grpSp>
      <p:grpSp>
        <p:nvGrpSpPr>
          <p:cNvPr id="95" name="Group 124"/>
          <p:cNvGrpSpPr/>
          <p:nvPr/>
        </p:nvGrpSpPr>
        <p:grpSpPr>
          <a:xfrm>
            <a:off x="7649149" y="1574322"/>
            <a:ext cx="50549" cy="1948757"/>
            <a:chOff x="7545836" y="1258729"/>
            <a:chExt cx="50549" cy="1461568"/>
          </a:xfrm>
        </p:grpSpPr>
        <p:cxnSp>
          <p:nvCxnSpPr>
            <p:cNvPr id="111" name="Straight Connector 94"/>
            <p:cNvCxnSpPr>
              <a:endCxn id="112" idx="0"/>
            </p:cNvCxnSpPr>
            <p:nvPr/>
          </p:nvCxnSpPr>
          <p:spPr>
            <a:xfrm flipH="1" flipV="1">
              <a:off x="7571111" y="1309278"/>
              <a:ext cx="1" cy="1411019"/>
            </a:xfrm>
            <a:prstGeom prst="line">
              <a:avLst/>
            </a:prstGeom>
            <a:ln w="12700">
              <a:solidFill>
                <a:srgbClr val="205C9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Oval 95"/>
            <p:cNvSpPr/>
            <p:nvPr/>
          </p:nvSpPr>
          <p:spPr>
            <a:xfrm flipV="1">
              <a:off x="7545836" y="1258729"/>
              <a:ext cx="50549" cy="50549"/>
            </a:xfrm>
            <a:prstGeom prst="ellipse">
              <a:avLst/>
            </a:prstGeom>
            <a:solidFill>
              <a:srgbClr val="2894D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_tradnl" sz="11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6" name="Group 122"/>
          <p:cNvGrpSpPr/>
          <p:nvPr/>
        </p:nvGrpSpPr>
        <p:grpSpPr>
          <a:xfrm>
            <a:off x="5701782" y="3556774"/>
            <a:ext cx="3315818" cy="2244502"/>
            <a:chOff x="5598469" y="2532731"/>
            <a:chExt cx="3315818" cy="1683379"/>
          </a:xfrm>
        </p:grpSpPr>
        <p:cxnSp>
          <p:nvCxnSpPr>
            <p:cNvPr id="98" name="Straight Connector 106"/>
            <p:cNvCxnSpPr/>
            <p:nvPr/>
          </p:nvCxnSpPr>
          <p:spPr>
            <a:xfrm rot="10800000" flipV="1">
              <a:off x="6147569" y="2532731"/>
              <a:ext cx="1423544" cy="166786"/>
            </a:xfrm>
            <a:prstGeom prst="line">
              <a:avLst/>
            </a:prstGeom>
            <a:ln>
              <a:solidFill>
                <a:srgbClr val="19CD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9" name="Picture 118" descr="Captura de pantalla 2019-05-24 a la(s) 11.12.47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74462" y="3427293"/>
              <a:ext cx="910920" cy="383029"/>
            </a:xfrm>
            <a:prstGeom prst="rect">
              <a:avLst/>
            </a:prstGeom>
          </p:spPr>
        </p:pic>
        <p:sp>
          <p:nvSpPr>
            <p:cNvPr id="101" name="TextBox 104"/>
            <p:cNvSpPr txBox="1"/>
            <p:nvPr/>
          </p:nvSpPr>
          <p:spPr>
            <a:xfrm>
              <a:off x="5786979" y="2792841"/>
              <a:ext cx="589747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S_tradnl" sz="1200" b="1" dirty="0">
                  <a:cs typeface="Times New Roman" panose="02020603050405020304" pitchFamily="18" charset="0"/>
                </a:rPr>
                <a:t>2019</a:t>
              </a:r>
            </a:p>
          </p:txBody>
        </p:sp>
        <p:cxnSp>
          <p:nvCxnSpPr>
            <p:cNvPr id="102" name="Straight Connector 107"/>
            <p:cNvCxnSpPr/>
            <p:nvPr/>
          </p:nvCxnSpPr>
          <p:spPr>
            <a:xfrm rot="16200000" flipV="1">
              <a:off x="5899839" y="3273296"/>
              <a:ext cx="1152462" cy="1756"/>
            </a:xfrm>
            <a:prstGeom prst="line">
              <a:avLst/>
            </a:prstGeom>
            <a:ln w="12700">
              <a:solidFill>
                <a:srgbClr val="205C9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10"/>
            <p:cNvCxnSpPr/>
            <p:nvPr/>
          </p:nvCxnSpPr>
          <p:spPr>
            <a:xfrm rot="5400000" flipH="1" flipV="1">
              <a:off x="6686690" y="3024986"/>
              <a:ext cx="924996" cy="1756"/>
            </a:xfrm>
            <a:prstGeom prst="line">
              <a:avLst/>
            </a:prstGeom>
            <a:ln w="12700">
              <a:solidFill>
                <a:srgbClr val="205C9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8" name="Picture 116" descr="download.jp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8469" y="3652417"/>
              <a:ext cx="756628" cy="448276"/>
            </a:xfrm>
            <a:prstGeom prst="rect">
              <a:avLst/>
            </a:prstGeom>
          </p:spPr>
        </p:pic>
        <p:sp>
          <p:nvSpPr>
            <p:cNvPr id="109" name="TextBox 117"/>
            <p:cNvSpPr txBox="1"/>
            <p:nvPr/>
          </p:nvSpPr>
          <p:spPr>
            <a:xfrm>
              <a:off x="6977629" y="4008360"/>
              <a:ext cx="1936658" cy="207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ES_tradnl" sz="1200" dirty="0">
                  <a:cs typeface="Times New Roman" panose="02020603050405020304" pitchFamily="18" charset="0"/>
                </a:rPr>
                <a:t>Revisión intermedia</a:t>
              </a:r>
            </a:p>
          </p:txBody>
        </p:sp>
      </p:grpSp>
      <p:sp>
        <p:nvSpPr>
          <p:cNvPr id="97" name="TextBox 98"/>
          <p:cNvSpPr txBox="1"/>
          <p:nvPr/>
        </p:nvSpPr>
        <p:spPr>
          <a:xfrm>
            <a:off x="6250881" y="1486801"/>
            <a:ext cx="133038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88900" algn="r">
              <a:buFont typeface="Arial"/>
              <a:buChar char="•"/>
            </a:pPr>
            <a:r>
              <a:rPr lang="es-ES_tradnl" sz="1100" dirty="0">
                <a:latin typeface="+mj-lt"/>
                <a:cs typeface="Times New Roman" panose="02020603050405020304" pitchFamily="18" charset="0"/>
              </a:rPr>
              <a:t>Confianza     </a:t>
            </a:r>
          </a:p>
          <a:p>
            <a:pPr algn="r"/>
            <a:r>
              <a:rPr lang="es-ES_tradnl" sz="1100" dirty="0">
                <a:latin typeface="+mj-lt"/>
                <a:cs typeface="Times New Roman" panose="02020603050405020304" pitchFamily="18" charset="0"/>
              </a:rPr>
              <a:t>  restaurada</a:t>
            </a:r>
          </a:p>
          <a:p>
            <a:pPr indent="88900" algn="r">
              <a:buFont typeface="Arial"/>
              <a:buChar char="•"/>
            </a:pPr>
            <a:r>
              <a:rPr lang="es-ES_tradnl" sz="1100" dirty="0">
                <a:latin typeface="+mj-lt"/>
                <a:cs typeface="Times New Roman" panose="02020603050405020304" pitchFamily="18" charset="0"/>
              </a:rPr>
              <a:t>Equipo de trabajo</a:t>
            </a:r>
          </a:p>
          <a:p>
            <a:pPr indent="88900" algn="r"/>
            <a:r>
              <a:rPr lang="en-US" sz="1100" dirty="0">
                <a:latin typeface="+mj-lt"/>
                <a:cs typeface="Times New Roman" panose="02020603050405020304" pitchFamily="18" charset="0"/>
              </a:rPr>
              <a:t>C</a:t>
            </a:r>
            <a:r>
              <a:rPr lang="es-ES_tradnl" sz="1100" dirty="0" err="1">
                <a:latin typeface="+mj-lt"/>
                <a:cs typeface="Times New Roman" panose="02020603050405020304" pitchFamily="18" charset="0"/>
              </a:rPr>
              <a:t>onsolidado</a:t>
            </a:r>
            <a:endParaRPr lang="es-ES_tradnl" sz="1100" dirty="0">
              <a:latin typeface="+mj-lt"/>
              <a:cs typeface="Times New Roman" panose="02020603050405020304" pitchFamily="18" charset="0"/>
            </a:endParaRPr>
          </a:p>
          <a:p>
            <a:pPr indent="88900" algn="r"/>
            <a:endParaRPr lang="es-ES_tradnl" sz="11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68" name="167 Elipse"/>
          <p:cNvSpPr/>
          <p:nvPr/>
        </p:nvSpPr>
        <p:spPr>
          <a:xfrm>
            <a:off x="1790347" y="1902317"/>
            <a:ext cx="50549" cy="45719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sz="110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50" name="249 Elipse"/>
          <p:cNvSpPr/>
          <p:nvPr/>
        </p:nvSpPr>
        <p:spPr>
          <a:xfrm>
            <a:off x="2124456" y="2173996"/>
            <a:ext cx="50549" cy="45719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sz="110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51" name="250 Elipse"/>
          <p:cNvSpPr/>
          <p:nvPr/>
        </p:nvSpPr>
        <p:spPr>
          <a:xfrm>
            <a:off x="2467904" y="2507747"/>
            <a:ext cx="50549" cy="45719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sz="110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56" name="255 Rectángulo redondeado"/>
          <p:cNvSpPr/>
          <p:nvPr/>
        </p:nvSpPr>
        <p:spPr>
          <a:xfrm>
            <a:off x="1420972" y="4062639"/>
            <a:ext cx="153248" cy="151642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sz="110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57" name="256 Rectángulo redondeado"/>
          <p:cNvSpPr/>
          <p:nvPr/>
        </p:nvSpPr>
        <p:spPr>
          <a:xfrm>
            <a:off x="2765957" y="4040801"/>
            <a:ext cx="153248" cy="151642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sz="110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58" name="257 Rectángulo redondeado"/>
          <p:cNvSpPr/>
          <p:nvPr/>
        </p:nvSpPr>
        <p:spPr>
          <a:xfrm>
            <a:off x="6185266" y="3717046"/>
            <a:ext cx="153248" cy="151642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sz="110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59" name="258 Rectángulo redondeado"/>
          <p:cNvSpPr/>
          <p:nvPr/>
        </p:nvSpPr>
        <p:spPr>
          <a:xfrm>
            <a:off x="4110921" y="4028940"/>
            <a:ext cx="153248" cy="151642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sz="110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60" name="259 Rectángulo redondeado"/>
          <p:cNvSpPr/>
          <p:nvPr/>
        </p:nvSpPr>
        <p:spPr>
          <a:xfrm>
            <a:off x="715665" y="4858450"/>
            <a:ext cx="153248" cy="151642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sz="110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261" name="Straight Connector 81"/>
          <p:cNvCxnSpPr>
            <a:stCxn id="260" idx="0"/>
          </p:cNvCxnSpPr>
          <p:nvPr/>
        </p:nvCxnSpPr>
        <p:spPr>
          <a:xfrm flipH="1" flipV="1">
            <a:off x="787527" y="3903744"/>
            <a:ext cx="4762" cy="954706"/>
          </a:xfrm>
          <a:prstGeom prst="line">
            <a:avLst/>
          </a:prstGeom>
          <a:ln w="12700">
            <a:solidFill>
              <a:srgbClr val="C0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3" name="262 Elipse"/>
          <p:cNvSpPr/>
          <p:nvPr/>
        </p:nvSpPr>
        <p:spPr>
          <a:xfrm>
            <a:off x="1765523" y="4099740"/>
            <a:ext cx="50549" cy="45719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sz="110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64" name="263 Elipse"/>
          <p:cNvSpPr/>
          <p:nvPr/>
        </p:nvSpPr>
        <p:spPr>
          <a:xfrm>
            <a:off x="2142928" y="4101159"/>
            <a:ext cx="50549" cy="45719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sz="110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65" name="264 Elipse"/>
          <p:cNvSpPr/>
          <p:nvPr/>
        </p:nvSpPr>
        <p:spPr>
          <a:xfrm>
            <a:off x="2478247" y="4091923"/>
            <a:ext cx="50549" cy="45719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sz="110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67" name="266 Elipse"/>
          <p:cNvSpPr/>
          <p:nvPr/>
        </p:nvSpPr>
        <p:spPr>
          <a:xfrm>
            <a:off x="3117083" y="5332651"/>
            <a:ext cx="50549" cy="45719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sz="110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68" name="267 Elipse"/>
          <p:cNvSpPr/>
          <p:nvPr/>
        </p:nvSpPr>
        <p:spPr>
          <a:xfrm>
            <a:off x="3121707" y="4101159"/>
            <a:ext cx="50549" cy="45719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sz="110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69" name="268 Elipse"/>
          <p:cNvSpPr/>
          <p:nvPr/>
        </p:nvSpPr>
        <p:spPr>
          <a:xfrm>
            <a:off x="3458827" y="4091923"/>
            <a:ext cx="50549" cy="45719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sz="110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70" name="269 Elipse"/>
          <p:cNvSpPr/>
          <p:nvPr/>
        </p:nvSpPr>
        <p:spPr>
          <a:xfrm>
            <a:off x="3463451" y="4919075"/>
            <a:ext cx="50549" cy="45719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sz="110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71" name="270 Elipse"/>
          <p:cNvSpPr/>
          <p:nvPr/>
        </p:nvSpPr>
        <p:spPr>
          <a:xfrm>
            <a:off x="4453767" y="2470803"/>
            <a:ext cx="50549" cy="45719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sz="110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72" name="271 Elipse"/>
          <p:cNvSpPr/>
          <p:nvPr/>
        </p:nvSpPr>
        <p:spPr>
          <a:xfrm>
            <a:off x="4790887" y="2877023"/>
            <a:ext cx="50549" cy="45719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sz="110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73" name="272 Elipse"/>
          <p:cNvSpPr/>
          <p:nvPr/>
        </p:nvSpPr>
        <p:spPr>
          <a:xfrm>
            <a:off x="5129383" y="3298416"/>
            <a:ext cx="50549" cy="45719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sz="110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74" name="273 Elipse"/>
          <p:cNvSpPr/>
          <p:nvPr/>
        </p:nvSpPr>
        <p:spPr>
          <a:xfrm>
            <a:off x="5124844" y="3966379"/>
            <a:ext cx="50549" cy="45719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sz="110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75" name="274 Elipse"/>
          <p:cNvSpPr/>
          <p:nvPr/>
        </p:nvSpPr>
        <p:spPr>
          <a:xfrm>
            <a:off x="4788752" y="4017183"/>
            <a:ext cx="50549" cy="45719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sz="110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76" name="275 Elipse"/>
          <p:cNvSpPr/>
          <p:nvPr/>
        </p:nvSpPr>
        <p:spPr>
          <a:xfrm>
            <a:off x="6566111" y="3706055"/>
            <a:ext cx="50549" cy="45719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sz="110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77" name="276 Elipse"/>
          <p:cNvSpPr/>
          <p:nvPr/>
        </p:nvSpPr>
        <p:spPr>
          <a:xfrm>
            <a:off x="7226491" y="3587867"/>
            <a:ext cx="50549" cy="45719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sz="110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78" name="277 Elipse"/>
          <p:cNvSpPr/>
          <p:nvPr/>
        </p:nvSpPr>
        <p:spPr>
          <a:xfrm>
            <a:off x="7655971" y="3521335"/>
            <a:ext cx="50549" cy="45719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sz="110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79" name="278 Elipse"/>
          <p:cNvSpPr/>
          <p:nvPr/>
        </p:nvSpPr>
        <p:spPr>
          <a:xfrm>
            <a:off x="7227015" y="4838292"/>
            <a:ext cx="50549" cy="45719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sz="110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80" name="279 Elipse"/>
          <p:cNvSpPr/>
          <p:nvPr/>
        </p:nvSpPr>
        <p:spPr>
          <a:xfrm>
            <a:off x="6561244" y="5316059"/>
            <a:ext cx="50549" cy="45719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sz="110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2" name="1 Título"/>
          <p:cNvSpPr>
            <a:spLocks noGrp="1"/>
          </p:cNvSpPr>
          <p:nvPr>
            <p:ph type="title"/>
          </p:nvPr>
        </p:nvSpPr>
        <p:spPr>
          <a:xfrm>
            <a:off x="623473" y="347657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s-GT" sz="2000" b="1" dirty="0"/>
              <a:t>SAT: Pusimos en marcha medidas administrativas y de gestión</a:t>
            </a:r>
          </a:p>
        </p:txBody>
      </p:sp>
      <p:sp>
        <p:nvSpPr>
          <p:cNvPr id="83" name="1 CuadroTexto">
            <a:extLst>
              <a:ext uri="{FF2B5EF4-FFF2-40B4-BE49-F238E27FC236}">
                <a16:creationId xmlns="" xmlns:a16="http://schemas.microsoft.com/office/drawing/2014/main" id="{56D53E38-7903-8A43-8B2F-6A4DCF45B478}"/>
              </a:ext>
            </a:extLst>
          </p:cNvPr>
          <p:cNvSpPr txBox="1"/>
          <p:nvPr/>
        </p:nvSpPr>
        <p:spPr>
          <a:xfrm>
            <a:off x="585940" y="61754"/>
            <a:ext cx="788436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100" dirty="0"/>
              <a:t>Gestión Eficiente de las Finanzas Públicas</a:t>
            </a:r>
          </a:p>
          <a:p>
            <a:r>
              <a:rPr lang="es-GT" sz="2400" b="1" dirty="0">
                <a:solidFill>
                  <a:srgbClr val="32859C"/>
                </a:solidFill>
              </a:rPr>
              <a:t>Ingresos</a:t>
            </a:r>
            <a:endParaRPr lang="es-GT" b="1" dirty="0">
              <a:solidFill>
                <a:srgbClr val="32859C"/>
              </a:solidFill>
            </a:endParaRPr>
          </a:p>
        </p:txBody>
      </p:sp>
      <p:sp>
        <p:nvSpPr>
          <p:cNvPr id="84" name="Rectángulo 83">
            <a:extLst>
              <a:ext uri="{FF2B5EF4-FFF2-40B4-BE49-F238E27FC236}">
                <a16:creationId xmlns="" xmlns:a16="http://schemas.microsoft.com/office/drawing/2014/main" id="{5BA5AE83-EC63-3B40-9645-608D3D32641E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3285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5" name="CuadroTexto 84">
            <a:extLst>
              <a:ext uri="{FF2B5EF4-FFF2-40B4-BE49-F238E27FC236}">
                <a16:creationId xmlns="" xmlns:a16="http://schemas.microsoft.com/office/drawing/2014/main" id="{AA569E04-9E97-AC43-BF29-09DEEE70BC9C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5400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2"/>
          <p:cNvSpPr txBox="1">
            <a:spLocks/>
          </p:cNvSpPr>
          <p:nvPr/>
        </p:nvSpPr>
        <p:spPr>
          <a:xfrm>
            <a:off x="260961" y="1394273"/>
            <a:ext cx="8484249" cy="671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n 2" descr="Captura de Pantalla 2019-09-02 a la(s) 09.02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599" y="1689256"/>
            <a:ext cx="7611533" cy="495028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9A843FB7-EDE6-7344-B519-6EC9F99D7E0D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3021147E-EF3F-5549-A67B-32A3923AAB42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" name="1 CuadroTexto">
            <a:extLst>
              <a:ext uri="{FF2B5EF4-FFF2-40B4-BE49-F238E27FC236}">
                <a16:creationId xmlns="" xmlns:a16="http://schemas.microsoft.com/office/drawing/2014/main" id="{5305E358-1EDD-EC4C-9E70-38B493BEDFCD}"/>
              </a:ext>
            </a:extLst>
          </p:cNvPr>
          <p:cNvSpPr txBox="1"/>
          <p:nvPr/>
        </p:nvSpPr>
        <p:spPr>
          <a:xfrm>
            <a:off x="567452" y="31261"/>
            <a:ext cx="788436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GT" sz="1100" dirty="0"/>
          </a:p>
          <a:p>
            <a:r>
              <a:rPr lang="es-GT" sz="2400" b="1" dirty="0">
                <a:solidFill>
                  <a:schemeClr val="accent6">
                    <a:lumMod val="75000"/>
                  </a:schemeClr>
                </a:solidFill>
              </a:rPr>
              <a:t>Prudencia en las finanzas</a:t>
            </a:r>
            <a:endParaRPr lang="es-GT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6732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2"/>
          <p:cNvSpPr txBox="1">
            <a:spLocks/>
          </p:cNvSpPr>
          <p:nvPr/>
        </p:nvSpPr>
        <p:spPr>
          <a:xfrm>
            <a:off x="260961" y="1394273"/>
            <a:ext cx="8484249" cy="671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n 1" descr="Captura de Pantalla 2019-09-02 a la(s) 09.02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343" y="1509376"/>
            <a:ext cx="7907867" cy="526862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9F4A4DAC-BE8D-4146-AAC6-9BC82F0EBB01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5104894A-7FFF-0B43-9863-0E63142B0C80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" name="1 CuadroTexto">
            <a:extLst>
              <a:ext uri="{FF2B5EF4-FFF2-40B4-BE49-F238E27FC236}">
                <a16:creationId xmlns="" xmlns:a16="http://schemas.microsoft.com/office/drawing/2014/main" id="{588C58D6-7B91-8E47-86B4-6CFE6D5C45DB}"/>
              </a:ext>
            </a:extLst>
          </p:cNvPr>
          <p:cNvSpPr txBox="1"/>
          <p:nvPr/>
        </p:nvSpPr>
        <p:spPr>
          <a:xfrm>
            <a:off x="567452" y="31261"/>
            <a:ext cx="7884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b="1" dirty="0">
                <a:solidFill>
                  <a:schemeClr val="accent6">
                    <a:lumMod val="75000"/>
                  </a:schemeClr>
                </a:solidFill>
              </a:rPr>
              <a:t>Prudencia en las finanzas</a:t>
            </a:r>
            <a:endParaRPr lang="es-GT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4505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2"/>
          <p:cNvSpPr txBox="1">
            <a:spLocks/>
          </p:cNvSpPr>
          <p:nvPr/>
        </p:nvSpPr>
        <p:spPr>
          <a:xfrm>
            <a:off x="260961" y="1394273"/>
            <a:ext cx="8484249" cy="671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n 1" descr="Captura de Pantalla 2019-09-02 a la(s) 09.02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599" y="1502658"/>
            <a:ext cx="7535333" cy="5054874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284237DD-DD14-F148-8254-AF33A89DE41D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E4E3AFE9-C0FA-004D-8FF9-D813A134D499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" name="1 CuadroTexto">
            <a:extLst>
              <a:ext uri="{FF2B5EF4-FFF2-40B4-BE49-F238E27FC236}">
                <a16:creationId xmlns="" xmlns:a16="http://schemas.microsoft.com/office/drawing/2014/main" id="{684B0593-F994-064C-B737-081BF51A9412}"/>
              </a:ext>
            </a:extLst>
          </p:cNvPr>
          <p:cNvSpPr txBox="1"/>
          <p:nvPr/>
        </p:nvSpPr>
        <p:spPr>
          <a:xfrm>
            <a:off x="567452" y="31261"/>
            <a:ext cx="7884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b="1" dirty="0">
                <a:solidFill>
                  <a:schemeClr val="accent6">
                    <a:lumMod val="75000"/>
                  </a:schemeClr>
                </a:solidFill>
              </a:rPr>
              <a:t>Prudencia en las finanzas</a:t>
            </a:r>
            <a:endParaRPr lang="es-GT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4558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2"/>
          <p:cNvSpPr txBox="1">
            <a:spLocks/>
          </p:cNvSpPr>
          <p:nvPr/>
        </p:nvSpPr>
        <p:spPr>
          <a:xfrm>
            <a:off x="260961" y="1394273"/>
            <a:ext cx="8484249" cy="671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n 1" descr="Captura de Pantalla 2019-09-02 a la(s) 09.02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667" y="1780872"/>
            <a:ext cx="7147865" cy="4825033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600FFEBB-5FB6-AE42-AE60-51BC694351BF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2721CB0E-0FD3-F446-844C-F75F4042956C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" name="1 CuadroTexto">
            <a:extLst>
              <a:ext uri="{FF2B5EF4-FFF2-40B4-BE49-F238E27FC236}">
                <a16:creationId xmlns="" xmlns:a16="http://schemas.microsoft.com/office/drawing/2014/main" id="{A05BA124-D421-BA46-A203-F90E855046B9}"/>
              </a:ext>
            </a:extLst>
          </p:cNvPr>
          <p:cNvSpPr txBox="1"/>
          <p:nvPr/>
        </p:nvSpPr>
        <p:spPr>
          <a:xfrm>
            <a:off x="567452" y="31261"/>
            <a:ext cx="788436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GT" sz="1100" dirty="0"/>
          </a:p>
          <a:p>
            <a:r>
              <a:rPr lang="es-GT" sz="2400" b="1" dirty="0">
                <a:solidFill>
                  <a:schemeClr val="accent6">
                    <a:lumMod val="75000"/>
                  </a:schemeClr>
                </a:solidFill>
              </a:rPr>
              <a:t>Prudencia en las finanzas</a:t>
            </a:r>
            <a:endParaRPr lang="es-GT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6124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2"/>
          <p:cNvSpPr txBox="1">
            <a:spLocks/>
          </p:cNvSpPr>
          <p:nvPr/>
        </p:nvSpPr>
        <p:spPr>
          <a:xfrm>
            <a:off x="260961" y="1394273"/>
            <a:ext cx="8484249" cy="671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n 1" descr="Captura de Pantalla 2019-09-02 a la(s) 09.02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5466" y="1780872"/>
            <a:ext cx="7069667" cy="4826753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510FB374-4531-634B-9CE8-C8A7F8F6DCE9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87A34518-6BFB-E04E-8A30-1FFEF18A8599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" name="1 CuadroTexto">
            <a:extLst>
              <a:ext uri="{FF2B5EF4-FFF2-40B4-BE49-F238E27FC236}">
                <a16:creationId xmlns="" xmlns:a16="http://schemas.microsoft.com/office/drawing/2014/main" id="{8BBC54F9-CD40-7841-BEE1-58980062328E}"/>
              </a:ext>
            </a:extLst>
          </p:cNvPr>
          <p:cNvSpPr txBox="1"/>
          <p:nvPr/>
        </p:nvSpPr>
        <p:spPr>
          <a:xfrm>
            <a:off x="567452" y="31261"/>
            <a:ext cx="7884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b="1" dirty="0">
                <a:solidFill>
                  <a:schemeClr val="accent6">
                    <a:lumMod val="75000"/>
                  </a:schemeClr>
                </a:solidFill>
              </a:rPr>
              <a:t>Prudencia en las finanzas</a:t>
            </a:r>
            <a:endParaRPr lang="es-GT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9992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2"/>
          <p:cNvSpPr txBox="1">
            <a:spLocks/>
          </p:cNvSpPr>
          <p:nvPr/>
        </p:nvSpPr>
        <p:spPr>
          <a:xfrm>
            <a:off x="260961" y="1394273"/>
            <a:ext cx="8484249" cy="671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n 1" descr="Captura de Pantalla 2019-09-02 a la(s) 09.02.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6" y="1472275"/>
            <a:ext cx="7814734" cy="5284156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8BF333F4-A965-FF43-BD30-C38958E3FF70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3EE7687C-1D15-074F-84A9-3F59796DA982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" name="1 CuadroTexto">
            <a:extLst>
              <a:ext uri="{FF2B5EF4-FFF2-40B4-BE49-F238E27FC236}">
                <a16:creationId xmlns="" xmlns:a16="http://schemas.microsoft.com/office/drawing/2014/main" id="{4B699031-E92B-4945-B34A-55FA87B0CE5C}"/>
              </a:ext>
            </a:extLst>
          </p:cNvPr>
          <p:cNvSpPr txBox="1"/>
          <p:nvPr/>
        </p:nvSpPr>
        <p:spPr>
          <a:xfrm>
            <a:off x="567452" y="31261"/>
            <a:ext cx="7884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b="1" dirty="0">
                <a:solidFill>
                  <a:schemeClr val="accent6">
                    <a:lumMod val="75000"/>
                  </a:schemeClr>
                </a:solidFill>
              </a:rPr>
              <a:t>Prudencia en las finanzas</a:t>
            </a:r>
            <a:endParaRPr lang="es-GT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5450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2"/>
          <p:cNvSpPr txBox="1">
            <a:spLocks/>
          </p:cNvSpPr>
          <p:nvPr/>
        </p:nvSpPr>
        <p:spPr>
          <a:xfrm>
            <a:off x="260961" y="1394273"/>
            <a:ext cx="8484249" cy="671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n 2" descr="Captura de Pantalla 2019-09-02 a la(s) 09.03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999" y="1527111"/>
            <a:ext cx="7154333" cy="5095327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F7B44626-B8E4-0F4A-BEBA-5C410AA7D890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999F204B-EC8D-7448-B888-7FD5927DD957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" name="1 CuadroTexto">
            <a:extLst>
              <a:ext uri="{FF2B5EF4-FFF2-40B4-BE49-F238E27FC236}">
                <a16:creationId xmlns="" xmlns:a16="http://schemas.microsoft.com/office/drawing/2014/main" id="{39AA1F9B-FFF9-7B4F-9932-8FC0A8132B1C}"/>
              </a:ext>
            </a:extLst>
          </p:cNvPr>
          <p:cNvSpPr txBox="1"/>
          <p:nvPr/>
        </p:nvSpPr>
        <p:spPr>
          <a:xfrm>
            <a:off x="567452" y="31261"/>
            <a:ext cx="7884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b="1" dirty="0">
                <a:solidFill>
                  <a:schemeClr val="accent6">
                    <a:lumMod val="75000"/>
                  </a:schemeClr>
                </a:solidFill>
              </a:rPr>
              <a:t>Prudencia en las finanzas</a:t>
            </a:r>
            <a:endParaRPr lang="es-GT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409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 txBox="1">
            <a:spLocks noChangeArrowheads="1"/>
          </p:cNvSpPr>
          <p:nvPr/>
        </p:nvSpPr>
        <p:spPr bwMode="auto">
          <a:xfrm>
            <a:off x="367697" y="1051484"/>
            <a:ext cx="8033354" cy="62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GT" altLang="es-GT" sz="2400" b="1" dirty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Indicadores de sostenibilidad de la deuda pública</a:t>
            </a:r>
          </a:p>
          <a:p>
            <a:pPr eaLnBrk="1" hangingPunct="1"/>
            <a:r>
              <a:rPr lang="es-GT" altLang="es-GT" sz="2200" b="1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(En Millones de Quetzales y Porcentajes)</a:t>
            </a:r>
            <a:endParaRPr lang="es-ES" altLang="es-GT" sz="2200" b="1" dirty="0">
              <a:solidFill>
                <a:schemeClr val="bg1">
                  <a:lumMod val="50000"/>
                </a:schemeClr>
              </a:solidFill>
              <a:cs typeface="Arial" charset="0"/>
            </a:endParaRP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8999" y="1828315"/>
            <a:ext cx="3893376" cy="2341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888" y="1844824"/>
            <a:ext cx="4030662" cy="2301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3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7799" y="4316118"/>
            <a:ext cx="4030663" cy="2421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4" name="1 CuadroTexto"/>
          <p:cNvSpPr txBox="1">
            <a:spLocks noChangeArrowheads="1"/>
          </p:cNvSpPr>
          <p:nvPr/>
        </p:nvSpPr>
        <p:spPr bwMode="auto">
          <a:xfrm>
            <a:off x="125413" y="5491722"/>
            <a:ext cx="177165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es-GT" altLang="es-GT" sz="1000" dirty="0">
                <a:latin typeface="+mn-lt"/>
                <a:cs typeface="Times New Roman" pitchFamily="18" charset="0"/>
              </a:rPr>
              <a:t>*Aprobado mediante Decreto Número 25-2018 del Congreso de la República de Guatemala y sus ampliaciones de acuerdo al artículo 100 del mismo, al 31 de julio de 2019.</a:t>
            </a:r>
          </a:p>
          <a:p>
            <a:r>
              <a:rPr lang="es-GT" altLang="es-GT" sz="1000" dirty="0">
                <a:latin typeface="+mn-lt"/>
                <a:cs typeface="Times New Roman" pitchFamily="18" charset="0"/>
              </a:rPr>
              <a:t>**Proyecto de Presupuesto.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6038B155-A161-8A49-9C51-FACBB9EAD0CE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1C377BE0-B6D9-334A-892E-CA3DE493EDBB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0" name="1 CuadroTexto">
            <a:extLst>
              <a:ext uri="{FF2B5EF4-FFF2-40B4-BE49-F238E27FC236}">
                <a16:creationId xmlns="" xmlns:a16="http://schemas.microsoft.com/office/drawing/2014/main" id="{64AC4962-2D3D-7443-8986-E385A625ADB0}"/>
              </a:ext>
            </a:extLst>
          </p:cNvPr>
          <p:cNvSpPr txBox="1"/>
          <p:nvPr/>
        </p:nvSpPr>
        <p:spPr>
          <a:xfrm>
            <a:off x="567452" y="31261"/>
            <a:ext cx="7884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b="1" dirty="0">
                <a:solidFill>
                  <a:schemeClr val="accent6">
                    <a:lumMod val="75000"/>
                  </a:schemeClr>
                </a:solidFill>
              </a:rPr>
              <a:t>Prudencia en las finanzas</a:t>
            </a:r>
            <a:endParaRPr lang="es-GT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4127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7964968"/>
              </p:ext>
            </p:extLst>
          </p:nvPr>
        </p:nvGraphicFramePr>
        <p:xfrm>
          <a:off x="1114418" y="2153443"/>
          <a:ext cx="7030602" cy="45045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uadroTexto 6"/>
          <p:cNvSpPr txBox="1"/>
          <p:nvPr/>
        </p:nvSpPr>
        <p:spPr>
          <a:xfrm>
            <a:off x="334691" y="1590294"/>
            <a:ext cx="4113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800" b="1" dirty="0">
                <a:solidFill>
                  <a:schemeClr val="bg1">
                    <a:lumMod val="50000"/>
                  </a:schemeClr>
                </a:solidFill>
              </a:rPr>
              <a:t>Saldos mensuales por pagar 2014 - 2019 </a:t>
            </a:r>
          </a:p>
        </p:txBody>
      </p:sp>
      <p:sp>
        <p:nvSpPr>
          <p:cNvPr id="6" name="Rectángulo 10"/>
          <p:cNvSpPr/>
          <p:nvPr/>
        </p:nvSpPr>
        <p:spPr>
          <a:xfrm>
            <a:off x="1562273" y="5395456"/>
            <a:ext cx="6491825" cy="600605"/>
          </a:xfrm>
          <a:prstGeom prst="rect">
            <a:avLst/>
          </a:prstGeom>
          <a:solidFill>
            <a:schemeClr val="accent6">
              <a:lumMod val="7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8" name="CuadroTexto 13"/>
          <p:cNvSpPr txBox="1"/>
          <p:nvPr/>
        </p:nvSpPr>
        <p:spPr>
          <a:xfrm>
            <a:off x="1690568" y="2586264"/>
            <a:ext cx="2269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600" b="1" dirty="0">
                <a:solidFill>
                  <a:schemeClr val="bg1">
                    <a:lumMod val="50000"/>
                  </a:schemeClr>
                </a:solidFill>
              </a:rPr>
              <a:t>Senda de moderación y estabilidad en los pagos</a:t>
            </a:r>
          </a:p>
        </p:txBody>
      </p:sp>
      <p:sp>
        <p:nvSpPr>
          <p:cNvPr id="9" name="Rectángulo 14"/>
          <p:cNvSpPr/>
          <p:nvPr/>
        </p:nvSpPr>
        <p:spPr>
          <a:xfrm>
            <a:off x="4536649" y="2464175"/>
            <a:ext cx="3647788" cy="2192566"/>
          </a:xfrm>
          <a:prstGeom prst="rect">
            <a:avLst/>
          </a:prstGeom>
          <a:solidFill>
            <a:srgbClr val="FF000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10" name="CuadroTexto 15"/>
          <p:cNvSpPr txBox="1"/>
          <p:nvPr/>
        </p:nvSpPr>
        <p:spPr>
          <a:xfrm>
            <a:off x="4644812" y="2709374"/>
            <a:ext cx="2062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b="1" dirty="0">
                <a:solidFill>
                  <a:srgbClr val="C00000"/>
                </a:solidFill>
              </a:rPr>
              <a:t>Severos problemas de liquidez del gobierno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6650030" y="2726247"/>
            <a:ext cx="1060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dirty="0"/>
              <a:t>2014-2015</a:t>
            </a:r>
          </a:p>
        </p:txBody>
      </p:sp>
      <p:sp>
        <p:nvSpPr>
          <p:cNvPr id="13" name="1 CuadroTexto"/>
          <p:cNvSpPr txBox="1"/>
          <p:nvPr/>
        </p:nvSpPr>
        <p:spPr>
          <a:xfrm>
            <a:off x="179512" y="6597352"/>
            <a:ext cx="4036221" cy="29441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GT" sz="1050" dirty="0"/>
              <a:t>Fuente:  Ministerio de Finanzas Públicas</a:t>
            </a:r>
          </a:p>
          <a:p>
            <a:endParaRPr lang="es-GT" sz="1050" baseline="0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DD9156E3-3572-EB45-BD11-A1A8819DB1B4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CA72DBC2-497B-0641-A23B-ADB594C374AD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6" name="1 CuadroTexto">
            <a:extLst>
              <a:ext uri="{FF2B5EF4-FFF2-40B4-BE49-F238E27FC236}">
                <a16:creationId xmlns:a16="http://schemas.microsoft.com/office/drawing/2014/main" xmlns="" id="{1E5B7BAF-1196-C043-BEF8-5E0C26AE227F}"/>
              </a:ext>
            </a:extLst>
          </p:cNvPr>
          <p:cNvSpPr txBox="1"/>
          <p:nvPr/>
        </p:nvSpPr>
        <p:spPr>
          <a:xfrm>
            <a:off x="567452" y="31261"/>
            <a:ext cx="7884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b="1" dirty="0">
                <a:solidFill>
                  <a:schemeClr val="accent6">
                    <a:lumMod val="75000"/>
                  </a:schemeClr>
                </a:solidFill>
              </a:rPr>
              <a:t>Prudencia en las finanzas</a:t>
            </a:r>
            <a:endParaRPr lang="es-GT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B27C058B-7339-3341-9A88-8FF15DA164F6}"/>
              </a:ext>
            </a:extLst>
          </p:cNvPr>
          <p:cNvCxnSpPr/>
          <p:nvPr/>
        </p:nvCxnSpPr>
        <p:spPr>
          <a:xfrm flipV="1">
            <a:off x="5605088" y="5778145"/>
            <a:ext cx="648072" cy="144016"/>
          </a:xfrm>
          <a:prstGeom prst="line">
            <a:avLst/>
          </a:prstGeom>
          <a:ln w="38100">
            <a:solidFill>
              <a:srgbClr val="3671AD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xmlns="" id="{87BB42D4-3F68-EA49-8813-D85533E0E105}"/>
              </a:ext>
            </a:extLst>
          </p:cNvPr>
          <p:cNvCxnSpPr>
            <a:cxnSpLocks/>
          </p:cNvCxnSpPr>
          <p:nvPr/>
        </p:nvCxnSpPr>
        <p:spPr>
          <a:xfrm flipV="1">
            <a:off x="6253160" y="5596995"/>
            <a:ext cx="720080" cy="181151"/>
          </a:xfrm>
          <a:prstGeom prst="line">
            <a:avLst/>
          </a:prstGeom>
          <a:ln w="38100">
            <a:solidFill>
              <a:srgbClr val="3671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xmlns="" id="{C70B1935-3D2E-5D4F-B2C2-BBDF98F53A1A}"/>
              </a:ext>
            </a:extLst>
          </p:cNvPr>
          <p:cNvCxnSpPr>
            <a:cxnSpLocks/>
          </p:cNvCxnSpPr>
          <p:nvPr/>
        </p:nvCxnSpPr>
        <p:spPr>
          <a:xfrm flipV="1">
            <a:off x="6973240" y="5544827"/>
            <a:ext cx="1080858" cy="52168"/>
          </a:xfrm>
          <a:prstGeom prst="line">
            <a:avLst/>
          </a:prstGeom>
          <a:ln w="38100">
            <a:solidFill>
              <a:srgbClr val="3671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72619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16200000">
            <a:off x="5246958" y="2452625"/>
            <a:ext cx="5765490" cy="1957602"/>
          </a:xfrm>
          <a:ln>
            <a:noFill/>
          </a:ln>
        </p:spPr>
        <p:txBody>
          <a:bodyPr>
            <a:noAutofit/>
          </a:bodyPr>
          <a:lstStyle/>
          <a:p>
            <a:r>
              <a:rPr lang="es-ES" sz="11100" dirty="0">
                <a:solidFill>
                  <a:srgbClr val="7FC1D4"/>
                </a:solidFill>
                <a:latin typeface="Calibri Light"/>
                <a:cs typeface="Calibri Light"/>
              </a:rPr>
              <a:t>Índice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47010" y="1354259"/>
            <a:ext cx="1399833" cy="9147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151537" y="3501454"/>
            <a:ext cx="1399830" cy="852598"/>
          </a:xfrm>
          <a:prstGeom prst="rect">
            <a:avLst/>
          </a:prstGeom>
          <a:solidFill>
            <a:srgbClr val="5639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151535" y="4572275"/>
            <a:ext cx="1399831" cy="8525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151537" y="2444449"/>
            <a:ext cx="1399831" cy="860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/>
          <p:cNvSpPr txBox="1"/>
          <p:nvPr/>
        </p:nvSpPr>
        <p:spPr>
          <a:xfrm>
            <a:off x="604200" y="1387546"/>
            <a:ext cx="909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615943" y="2446741"/>
            <a:ext cx="909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630375" y="3475701"/>
            <a:ext cx="909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601511" y="4543411"/>
            <a:ext cx="909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637591" y="5587081"/>
            <a:ext cx="909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1756357" y="1572211"/>
            <a:ext cx="56061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626261"/>
                </a:solidFill>
              </a:rPr>
              <a:t>Gestión eficiente de las finanzas públicas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1756358" y="3717032"/>
            <a:ext cx="56061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626261"/>
                </a:solidFill>
              </a:rPr>
              <a:t>Buen desempeño de los recursos públicos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1756359" y="4739794"/>
            <a:ext cx="42727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626261"/>
                </a:solidFill>
              </a:rPr>
              <a:t>Transparencia</a:t>
            </a:r>
          </a:p>
        </p:txBody>
      </p:sp>
      <p:sp>
        <p:nvSpPr>
          <p:cNvPr id="18" name="Rectángulo 13"/>
          <p:cNvSpPr/>
          <p:nvPr/>
        </p:nvSpPr>
        <p:spPr>
          <a:xfrm>
            <a:off x="1816802" y="2636912"/>
            <a:ext cx="66256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626261"/>
                </a:solidFill>
              </a:rPr>
              <a:t>Prudencia en las Finanzas</a:t>
            </a:r>
            <a:endParaRPr lang="es-E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32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408089" y="2735008"/>
            <a:ext cx="102044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s-G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231775" marR="5080" indent="-219710">
              <a:spcBef>
                <a:spcPts val="100"/>
              </a:spcBef>
            </a:pPr>
            <a:r>
              <a:rPr sz="1200" b="1" spc="-20" dirty="0">
                <a:latin typeface="+mn-lt"/>
                <a:cs typeface="Times New Roman" panose="02020603050405020304" pitchFamily="18" charset="0"/>
              </a:rPr>
              <a:t>M</a:t>
            </a:r>
            <a:r>
              <a:rPr sz="1200" b="1" spc="-5" dirty="0">
                <a:latin typeface="+mn-lt"/>
                <a:cs typeface="Times New Roman" panose="02020603050405020304" pitchFamily="18" charset="0"/>
              </a:rPr>
              <a:t>ode</a:t>
            </a:r>
            <a:r>
              <a:rPr sz="1200" b="1" spc="5" dirty="0">
                <a:latin typeface="+mn-lt"/>
                <a:cs typeface="Times New Roman" panose="02020603050405020304" pitchFamily="18" charset="0"/>
              </a:rPr>
              <a:t>r</a:t>
            </a:r>
            <a:r>
              <a:rPr sz="1200" b="1" spc="-5" dirty="0">
                <a:latin typeface="+mn-lt"/>
                <a:cs typeface="Times New Roman" panose="02020603050405020304" pitchFamily="18" charset="0"/>
              </a:rPr>
              <a:t>n</a:t>
            </a:r>
            <a:r>
              <a:rPr sz="1200" b="1" spc="15" dirty="0">
                <a:latin typeface="+mn-lt"/>
                <a:cs typeface="Times New Roman" panose="02020603050405020304" pitchFamily="18" charset="0"/>
              </a:rPr>
              <a:t>i</a:t>
            </a:r>
            <a:r>
              <a:rPr sz="1200" b="1" spc="-5" dirty="0">
                <a:latin typeface="+mn-lt"/>
                <a:cs typeface="Times New Roman" panose="02020603050405020304" pitchFamily="18" charset="0"/>
              </a:rPr>
              <a:t>zación  del</a:t>
            </a:r>
            <a:r>
              <a:rPr sz="1200" b="1" spc="-40" dirty="0">
                <a:latin typeface="+mn-lt"/>
                <a:cs typeface="Times New Roman" panose="02020603050405020304" pitchFamily="18" charset="0"/>
              </a:rPr>
              <a:t> </a:t>
            </a:r>
            <a:r>
              <a:rPr sz="1200" b="1" spc="-10" dirty="0">
                <a:latin typeface="+mn-lt"/>
                <a:cs typeface="Times New Roman" panose="02020603050405020304" pitchFamily="18" charset="0"/>
              </a:rPr>
              <a:t>RTU</a:t>
            </a:r>
            <a:endParaRPr sz="12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object 3"/>
          <p:cNvSpPr txBox="1"/>
          <p:nvPr/>
        </p:nvSpPr>
        <p:spPr>
          <a:xfrm>
            <a:off x="350178" y="3466909"/>
            <a:ext cx="9048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s-G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182880" marR="5080" indent="-170180">
              <a:spcBef>
                <a:spcPts val="100"/>
              </a:spcBef>
              <a:buChar char="•"/>
              <a:tabLst>
                <a:tab pos="183515" algn="l"/>
              </a:tabLst>
            </a:pPr>
            <a:r>
              <a:rPr sz="1200" dirty="0">
                <a:latin typeface="+mn-lt"/>
                <a:cs typeface="Times New Roman" panose="02020603050405020304" pitchFamily="18" charset="0"/>
              </a:rPr>
              <a:t>Nueva  t</a:t>
            </a:r>
            <a:r>
              <a:rPr sz="1200" spc="5" dirty="0">
                <a:latin typeface="+mn-lt"/>
                <a:cs typeface="Times New Roman" panose="02020603050405020304" pitchFamily="18" charset="0"/>
              </a:rPr>
              <a:t>e</a:t>
            </a:r>
            <a:r>
              <a:rPr sz="1200" spc="-5" dirty="0">
                <a:latin typeface="+mn-lt"/>
                <a:cs typeface="Times New Roman" panose="02020603050405020304" pitchFamily="18" charset="0"/>
              </a:rPr>
              <a:t>cno</a:t>
            </a:r>
            <a:r>
              <a:rPr sz="1200" spc="15" dirty="0">
                <a:latin typeface="+mn-lt"/>
                <a:cs typeface="Times New Roman" panose="02020603050405020304" pitchFamily="18" charset="0"/>
              </a:rPr>
              <a:t>l</a:t>
            </a:r>
            <a:r>
              <a:rPr sz="1200" spc="-5" dirty="0">
                <a:latin typeface="+mn-lt"/>
                <a:cs typeface="Times New Roman" panose="02020603050405020304" pitchFamily="18" charset="0"/>
              </a:rPr>
              <a:t>og</a:t>
            </a:r>
            <a:r>
              <a:rPr sz="1200" dirty="0">
                <a:latin typeface="+mn-lt"/>
                <a:cs typeface="Times New Roman" panose="02020603050405020304" pitchFamily="18" charset="0"/>
              </a:rPr>
              <a:t>ía</a:t>
            </a:r>
          </a:p>
        </p:txBody>
      </p:sp>
      <p:sp>
        <p:nvSpPr>
          <p:cNvPr id="8" name="object 4"/>
          <p:cNvSpPr txBox="1"/>
          <p:nvPr/>
        </p:nvSpPr>
        <p:spPr>
          <a:xfrm>
            <a:off x="350178" y="4015245"/>
            <a:ext cx="111569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s-G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182880" marR="5080" indent="-170180">
              <a:spcBef>
                <a:spcPts val="100"/>
              </a:spcBef>
              <a:buChar char="•"/>
              <a:tabLst>
                <a:tab pos="183515" algn="l"/>
              </a:tabLst>
            </a:pPr>
            <a:r>
              <a:rPr sz="1200" dirty="0">
                <a:latin typeface="+mn-lt"/>
                <a:cs typeface="Times New Roman" panose="02020603050405020304" pitchFamily="18" charset="0"/>
              </a:rPr>
              <a:t>Nueva  arquitectura</a:t>
            </a:r>
            <a:r>
              <a:rPr sz="1200" spc="-145" dirty="0">
                <a:latin typeface="+mn-lt"/>
                <a:cs typeface="Times New Roman" panose="02020603050405020304" pitchFamily="18" charset="0"/>
              </a:rPr>
              <a:t> </a:t>
            </a:r>
            <a:r>
              <a:rPr sz="1200" dirty="0">
                <a:latin typeface="+mn-lt"/>
                <a:cs typeface="Times New Roman" panose="02020603050405020304" pitchFamily="18" charset="0"/>
              </a:rPr>
              <a:t>y  servicios </a:t>
            </a:r>
            <a:r>
              <a:rPr sz="1200" spc="-5" dirty="0">
                <a:latin typeface="+mn-lt"/>
                <a:cs typeface="Times New Roman" panose="02020603050405020304" pitchFamily="18" charset="0"/>
              </a:rPr>
              <a:t>en  </a:t>
            </a:r>
            <a:r>
              <a:rPr sz="1200" spc="5" dirty="0">
                <a:latin typeface="+mn-lt"/>
                <a:cs typeface="Times New Roman" panose="02020603050405020304" pitchFamily="18" charset="0"/>
              </a:rPr>
              <a:t>la</a:t>
            </a:r>
            <a:r>
              <a:rPr sz="1200" spc="-30" dirty="0">
                <a:latin typeface="+mn-lt"/>
                <a:cs typeface="Times New Roman" panose="02020603050405020304" pitchFamily="18" charset="0"/>
              </a:rPr>
              <a:t> </a:t>
            </a:r>
            <a:r>
              <a:rPr sz="1200" spc="-5" dirty="0">
                <a:latin typeface="+mn-lt"/>
                <a:cs typeface="Times New Roman" panose="02020603050405020304" pitchFamily="18" charset="0"/>
              </a:rPr>
              <a:t>nube</a:t>
            </a:r>
            <a:endParaRPr sz="120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9" name="object 5"/>
          <p:cNvSpPr txBox="1"/>
          <p:nvPr/>
        </p:nvSpPr>
        <p:spPr>
          <a:xfrm>
            <a:off x="350177" y="4930508"/>
            <a:ext cx="112395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s-G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182880" marR="5080" indent="-170180">
              <a:spcBef>
                <a:spcPts val="100"/>
              </a:spcBef>
              <a:buChar char="•"/>
              <a:tabLst>
                <a:tab pos="183515" algn="l"/>
              </a:tabLst>
            </a:pPr>
            <a:r>
              <a:rPr sz="1200" dirty="0">
                <a:latin typeface="+mn-lt"/>
                <a:cs typeface="Times New Roman" panose="02020603050405020304" pitchFamily="18" charset="0"/>
              </a:rPr>
              <a:t>I</a:t>
            </a:r>
            <a:r>
              <a:rPr sz="1200" spc="5" dirty="0">
                <a:latin typeface="+mn-lt"/>
                <a:cs typeface="Times New Roman" panose="02020603050405020304" pitchFamily="18" charset="0"/>
              </a:rPr>
              <a:t>n</a:t>
            </a:r>
            <a:r>
              <a:rPr sz="1200" spc="-5" dirty="0">
                <a:latin typeface="+mn-lt"/>
                <a:cs typeface="Times New Roman" panose="02020603050405020304" pitchFamily="18" charset="0"/>
              </a:rPr>
              <a:t>co</a:t>
            </a:r>
            <a:r>
              <a:rPr sz="1200" spc="5" dirty="0">
                <a:latin typeface="+mn-lt"/>
                <a:cs typeface="Times New Roman" panose="02020603050405020304" pitchFamily="18" charset="0"/>
              </a:rPr>
              <a:t>r</a:t>
            </a:r>
            <a:r>
              <a:rPr sz="1200" spc="-5" dirty="0">
                <a:latin typeface="+mn-lt"/>
                <a:cs typeface="Times New Roman" panose="02020603050405020304" pitchFamily="18" charset="0"/>
              </a:rPr>
              <a:t>po</a:t>
            </a:r>
            <a:r>
              <a:rPr sz="1200" spc="5" dirty="0">
                <a:latin typeface="+mn-lt"/>
                <a:cs typeface="Times New Roman" panose="02020603050405020304" pitchFamily="18" charset="0"/>
              </a:rPr>
              <a:t>r</a:t>
            </a:r>
            <a:r>
              <a:rPr sz="1200" spc="-5" dirty="0">
                <a:latin typeface="+mn-lt"/>
                <a:cs typeface="Times New Roman" panose="02020603050405020304" pitchFamily="18" charset="0"/>
              </a:rPr>
              <a:t>ación  de </a:t>
            </a:r>
            <a:r>
              <a:rPr sz="1200" dirty="0">
                <a:latin typeface="+mn-lt"/>
                <a:cs typeface="Times New Roman" panose="02020603050405020304" pitchFamily="18" charset="0"/>
              </a:rPr>
              <a:t>gestión </a:t>
            </a:r>
            <a:r>
              <a:rPr sz="1200" spc="-5" dirty="0">
                <a:latin typeface="+mn-lt"/>
                <a:cs typeface="Times New Roman" panose="02020603050405020304" pitchFamily="18" charset="0"/>
              </a:rPr>
              <a:t>de  </a:t>
            </a:r>
            <a:r>
              <a:rPr sz="1200" dirty="0">
                <a:latin typeface="+mn-lt"/>
                <a:cs typeface="Times New Roman" panose="02020603050405020304" pitchFamily="18" charset="0"/>
              </a:rPr>
              <a:t>procesos y  gestión  </a:t>
            </a:r>
            <a:r>
              <a:rPr sz="1200" spc="-5" dirty="0">
                <a:latin typeface="+mn-lt"/>
                <a:cs typeface="Times New Roman" panose="02020603050405020304" pitchFamily="18" charset="0"/>
              </a:rPr>
              <a:t>documental</a:t>
            </a:r>
            <a:endParaRPr sz="120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object 6"/>
          <p:cNvSpPr txBox="1"/>
          <p:nvPr/>
        </p:nvSpPr>
        <p:spPr>
          <a:xfrm>
            <a:off x="1899222" y="2735008"/>
            <a:ext cx="13106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s-G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125095" marR="5080" indent="-113030">
              <a:spcBef>
                <a:spcPts val="100"/>
              </a:spcBef>
            </a:pPr>
            <a:r>
              <a:rPr sz="1200" b="1" dirty="0">
                <a:latin typeface="+mn-lt"/>
                <a:cs typeface="Times New Roman" panose="02020603050405020304" pitchFamily="18" charset="0"/>
              </a:rPr>
              <a:t>Fortalecimiento</a:t>
            </a:r>
            <a:r>
              <a:rPr sz="1200" b="1" spc="-130" dirty="0">
                <a:latin typeface="+mn-lt"/>
                <a:cs typeface="Times New Roman" panose="02020603050405020304" pitchFamily="18" charset="0"/>
              </a:rPr>
              <a:t> </a:t>
            </a:r>
            <a:r>
              <a:rPr sz="1200" b="1" spc="-5" dirty="0">
                <a:latin typeface="+mn-lt"/>
                <a:cs typeface="Times New Roman" panose="02020603050405020304" pitchFamily="18" charset="0"/>
              </a:rPr>
              <a:t>del  Régimen</a:t>
            </a:r>
            <a:r>
              <a:rPr sz="1200" b="1" spc="-40" dirty="0">
                <a:latin typeface="+mn-lt"/>
                <a:cs typeface="Times New Roman" panose="02020603050405020304" pitchFamily="18" charset="0"/>
              </a:rPr>
              <a:t> </a:t>
            </a:r>
            <a:r>
              <a:rPr sz="1200" b="1" dirty="0">
                <a:latin typeface="+mn-lt"/>
                <a:cs typeface="Times New Roman" panose="02020603050405020304" pitchFamily="18" charset="0"/>
              </a:rPr>
              <a:t>–FEL-</a:t>
            </a:r>
          </a:p>
        </p:txBody>
      </p:sp>
      <p:sp>
        <p:nvSpPr>
          <p:cNvPr id="11" name="object 7"/>
          <p:cNvSpPr txBox="1"/>
          <p:nvPr/>
        </p:nvSpPr>
        <p:spPr>
          <a:xfrm>
            <a:off x="1645857" y="3429000"/>
            <a:ext cx="89789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s-G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182880" indent="-170180">
              <a:spcBef>
                <a:spcPts val="100"/>
              </a:spcBef>
              <a:buChar char="•"/>
              <a:tabLst>
                <a:tab pos="183515" algn="l"/>
              </a:tabLst>
            </a:pPr>
            <a:r>
              <a:rPr sz="1200" dirty="0">
                <a:latin typeface="+mn-lt"/>
                <a:cs typeface="Times New Roman" panose="02020603050405020304" pitchFamily="18" charset="0"/>
              </a:rPr>
              <a:t>Seguridad</a:t>
            </a:r>
          </a:p>
        </p:txBody>
      </p:sp>
      <p:sp>
        <p:nvSpPr>
          <p:cNvPr id="12" name="object 8"/>
          <p:cNvSpPr txBox="1"/>
          <p:nvPr/>
        </p:nvSpPr>
        <p:spPr>
          <a:xfrm>
            <a:off x="1645858" y="3795446"/>
            <a:ext cx="12033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s-G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182880" marR="5080" indent="-170180">
              <a:spcBef>
                <a:spcPts val="100"/>
              </a:spcBef>
              <a:buChar char="•"/>
              <a:tabLst>
                <a:tab pos="183515" algn="l"/>
              </a:tabLst>
            </a:pPr>
            <a:r>
              <a:rPr sz="1200" dirty="0">
                <a:latin typeface="+mn-lt"/>
                <a:cs typeface="Times New Roman" panose="02020603050405020304" pitchFamily="18" charset="0"/>
              </a:rPr>
              <a:t>Facilitación</a:t>
            </a:r>
            <a:r>
              <a:rPr sz="1200" spc="-120" dirty="0">
                <a:latin typeface="+mn-lt"/>
                <a:cs typeface="Times New Roman" panose="02020603050405020304" pitchFamily="18" charset="0"/>
              </a:rPr>
              <a:t> </a:t>
            </a:r>
            <a:r>
              <a:rPr sz="1200" dirty="0">
                <a:latin typeface="+mn-lt"/>
                <a:cs typeface="Times New Roman" panose="02020603050405020304" pitchFamily="18" charset="0"/>
              </a:rPr>
              <a:t>del  </a:t>
            </a:r>
            <a:r>
              <a:rPr sz="1200" spc="-5" dirty="0">
                <a:latin typeface="+mn-lt"/>
                <a:cs typeface="Times New Roman" panose="02020603050405020304" pitchFamily="18" charset="0"/>
              </a:rPr>
              <a:t>comercio</a:t>
            </a:r>
            <a:endParaRPr sz="120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3" name="object 9"/>
          <p:cNvSpPr txBox="1"/>
          <p:nvPr/>
        </p:nvSpPr>
        <p:spPr>
          <a:xfrm>
            <a:off x="1645858" y="4344340"/>
            <a:ext cx="12515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s-G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182880" marR="5080" indent="-170180" algn="just">
              <a:spcBef>
                <a:spcPts val="100"/>
              </a:spcBef>
              <a:buChar char="•"/>
              <a:tabLst>
                <a:tab pos="183515" algn="l"/>
              </a:tabLst>
            </a:pPr>
            <a:r>
              <a:rPr sz="1200" spc="-5" dirty="0">
                <a:latin typeface="+mn-lt"/>
                <a:cs typeface="Times New Roman" panose="02020603050405020304" pitchFamily="18" charset="0"/>
              </a:rPr>
              <a:t>C</a:t>
            </a:r>
            <a:r>
              <a:rPr sz="1200" dirty="0">
                <a:latin typeface="+mn-lt"/>
                <a:cs typeface="Times New Roman" panose="02020603050405020304" pitchFamily="18" charset="0"/>
              </a:rPr>
              <a:t>o</a:t>
            </a:r>
            <a:r>
              <a:rPr sz="1200" spc="-40" dirty="0">
                <a:latin typeface="+mn-lt"/>
                <a:cs typeface="Times New Roman" panose="02020603050405020304" pitchFamily="18" charset="0"/>
              </a:rPr>
              <a:t>m</a:t>
            </a:r>
            <a:r>
              <a:rPr sz="1200" dirty="0">
                <a:latin typeface="+mn-lt"/>
                <a:cs typeface="Times New Roman" panose="02020603050405020304" pitchFamily="18" charset="0"/>
              </a:rPr>
              <a:t>pet</a:t>
            </a:r>
            <a:r>
              <a:rPr sz="1200" spc="20" dirty="0">
                <a:latin typeface="+mn-lt"/>
                <a:cs typeface="Times New Roman" panose="02020603050405020304" pitchFamily="18" charset="0"/>
              </a:rPr>
              <a:t>i</a:t>
            </a:r>
            <a:r>
              <a:rPr sz="1200" dirty="0">
                <a:latin typeface="+mn-lt"/>
                <a:cs typeface="Times New Roman" panose="02020603050405020304" pitchFamily="18" charset="0"/>
              </a:rPr>
              <a:t>t</a:t>
            </a:r>
            <a:r>
              <a:rPr sz="1200" spc="20" dirty="0">
                <a:latin typeface="+mn-lt"/>
                <a:cs typeface="Times New Roman" panose="02020603050405020304" pitchFamily="18" charset="0"/>
              </a:rPr>
              <a:t>i</a:t>
            </a:r>
            <a:r>
              <a:rPr sz="1200" spc="-5" dirty="0">
                <a:latin typeface="+mn-lt"/>
                <a:cs typeface="Times New Roman" panose="02020603050405020304" pitchFamily="18" charset="0"/>
              </a:rPr>
              <a:t>v</a:t>
            </a:r>
            <a:r>
              <a:rPr sz="1200" spc="15" dirty="0">
                <a:latin typeface="+mn-lt"/>
                <a:cs typeface="Times New Roman" panose="02020603050405020304" pitchFamily="18" charset="0"/>
              </a:rPr>
              <a:t>i</a:t>
            </a:r>
            <a:r>
              <a:rPr sz="1200" dirty="0">
                <a:latin typeface="+mn-lt"/>
                <a:cs typeface="Times New Roman" panose="02020603050405020304" pitchFamily="18" charset="0"/>
              </a:rPr>
              <a:t>da</a:t>
            </a:r>
            <a:r>
              <a:rPr sz="1200" spc="-25" dirty="0">
                <a:latin typeface="+mn-lt"/>
                <a:cs typeface="Times New Roman" panose="02020603050405020304" pitchFamily="18" charset="0"/>
              </a:rPr>
              <a:t>d</a:t>
            </a:r>
            <a:r>
              <a:rPr sz="1200" dirty="0">
                <a:latin typeface="+mn-lt"/>
                <a:cs typeface="Times New Roman" panose="02020603050405020304" pitchFamily="18" charset="0"/>
              </a:rPr>
              <a:t>,  transparencia y  </a:t>
            </a:r>
            <a:r>
              <a:rPr sz="1200" spc="5" dirty="0">
                <a:latin typeface="+mn-lt"/>
                <a:cs typeface="Times New Roman" panose="02020603050405020304" pitchFamily="18" charset="0"/>
              </a:rPr>
              <a:t>eficiencia</a:t>
            </a:r>
            <a:endParaRPr sz="120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" name="object 10"/>
          <p:cNvSpPr txBox="1"/>
          <p:nvPr/>
        </p:nvSpPr>
        <p:spPr>
          <a:xfrm>
            <a:off x="1645858" y="5076165"/>
            <a:ext cx="1799589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s-G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182880" marR="5080" indent="-170180">
              <a:spcBef>
                <a:spcPts val="100"/>
              </a:spcBef>
              <a:buChar char="•"/>
              <a:tabLst>
                <a:tab pos="183515" algn="l"/>
              </a:tabLst>
            </a:pPr>
            <a:r>
              <a:rPr sz="1200" spc="5" dirty="0">
                <a:latin typeface="+mn-lt"/>
                <a:cs typeface="Times New Roman" panose="02020603050405020304" pitchFamily="18" charset="0"/>
              </a:rPr>
              <a:t>Aplica </a:t>
            </a:r>
            <a:r>
              <a:rPr sz="1200" spc="-5" dirty="0">
                <a:latin typeface="+mn-lt"/>
                <a:cs typeface="Times New Roman" panose="02020603050405020304" pitchFamily="18" charset="0"/>
              </a:rPr>
              <a:t>a </a:t>
            </a:r>
            <a:r>
              <a:rPr sz="1200" dirty="0">
                <a:latin typeface="+mn-lt"/>
                <a:cs typeface="Times New Roman" panose="02020603050405020304" pitchFamily="18" charset="0"/>
              </a:rPr>
              <a:t>modalidades  de </a:t>
            </a:r>
            <a:r>
              <a:rPr sz="1200" spc="5" dirty="0">
                <a:latin typeface="+mn-lt"/>
                <a:cs typeface="Times New Roman" panose="02020603050405020304" pitchFamily="18" charset="0"/>
              </a:rPr>
              <a:t>cotización,</a:t>
            </a:r>
            <a:r>
              <a:rPr sz="1200" spc="-160" dirty="0">
                <a:latin typeface="+mn-lt"/>
                <a:cs typeface="Times New Roman" panose="02020603050405020304" pitchFamily="18" charset="0"/>
              </a:rPr>
              <a:t> </a:t>
            </a:r>
            <a:r>
              <a:rPr sz="1200" dirty="0">
                <a:latin typeface="+mn-lt"/>
                <a:cs typeface="Times New Roman" panose="02020603050405020304" pitchFamily="18" charset="0"/>
              </a:rPr>
              <a:t>licitación,  contrato </a:t>
            </a:r>
            <a:r>
              <a:rPr sz="1200" spc="5" dirty="0">
                <a:latin typeface="+mn-lt"/>
                <a:cs typeface="Times New Roman" panose="02020603050405020304" pitchFamily="18" charset="0"/>
              </a:rPr>
              <a:t>abierto </a:t>
            </a:r>
            <a:r>
              <a:rPr sz="1200" dirty="0">
                <a:latin typeface="+mn-lt"/>
                <a:cs typeface="Times New Roman" panose="02020603050405020304" pitchFamily="18" charset="0"/>
              </a:rPr>
              <a:t>y  subasta electrónica  inversa</a:t>
            </a:r>
          </a:p>
          <a:p>
            <a:pPr marL="182880" marR="238760" indent="-170180">
              <a:buChar char="•"/>
              <a:tabLst>
                <a:tab pos="183515" algn="l"/>
              </a:tabLst>
            </a:pPr>
            <a:r>
              <a:rPr sz="1200" spc="-5" dirty="0">
                <a:latin typeface="+mn-lt"/>
                <a:cs typeface="Times New Roman" panose="02020603050405020304" pitchFamily="18" charset="0"/>
              </a:rPr>
              <a:t>Compras mayores</a:t>
            </a:r>
            <a:r>
              <a:rPr sz="1200" spc="-55" dirty="0">
                <a:latin typeface="+mn-lt"/>
                <a:cs typeface="Times New Roman" panose="02020603050405020304" pitchFamily="18" charset="0"/>
              </a:rPr>
              <a:t> </a:t>
            </a:r>
            <a:r>
              <a:rPr sz="1200" spc="-5" dirty="0">
                <a:latin typeface="+mn-lt"/>
                <a:cs typeface="Times New Roman" panose="02020603050405020304" pitchFamily="18" charset="0"/>
              </a:rPr>
              <a:t>a  </a:t>
            </a:r>
            <a:r>
              <a:rPr sz="1200" dirty="0">
                <a:latin typeface="+mn-lt"/>
                <a:cs typeface="Times New Roman" panose="02020603050405020304" pitchFamily="18" charset="0"/>
              </a:rPr>
              <a:t>Q90</a:t>
            </a:r>
            <a:r>
              <a:rPr sz="1200" spc="-25" dirty="0">
                <a:latin typeface="+mn-lt"/>
                <a:cs typeface="Times New Roman" panose="02020603050405020304" pitchFamily="18" charset="0"/>
              </a:rPr>
              <a:t> </a:t>
            </a:r>
            <a:r>
              <a:rPr sz="1200" spc="-10" dirty="0">
                <a:latin typeface="+mn-lt"/>
                <a:cs typeface="Times New Roman" panose="02020603050405020304" pitchFamily="18" charset="0"/>
              </a:rPr>
              <a:t>mil</a:t>
            </a:r>
            <a:endParaRPr sz="12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5" name="object 11"/>
          <p:cNvSpPr txBox="1"/>
          <p:nvPr/>
        </p:nvSpPr>
        <p:spPr>
          <a:xfrm>
            <a:off x="3792537" y="2735008"/>
            <a:ext cx="15697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s-G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451484" marR="5080" indent="-439420">
              <a:spcBef>
                <a:spcPts val="100"/>
              </a:spcBef>
            </a:pPr>
            <a:r>
              <a:rPr sz="1200" b="1" dirty="0">
                <a:latin typeface="+mn-lt"/>
                <a:cs typeface="Times New Roman" panose="02020603050405020304" pitchFamily="18" charset="0"/>
              </a:rPr>
              <a:t>Modernización</a:t>
            </a:r>
            <a:r>
              <a:rPr sz="1200" b="1" spc="-80" dirty="0">
                <a:latin typeface="+mn-lt"/>
                <a:cs typeface="Times New Roman" panose="02020603050405020304" pitchFamily="18" charset="0"/>
              </a:rPr>
              <a:t> </a:t>
            </a:r>
            <a:r>
              <a:rPr sz="1200" b="1" spc="-5" dirty="0">
                <a:latin typeface="+mn-lt"/>
                <a:cs typeface="Times New Roman" panose="02020603050405020304" pitchFamily="18" charset="0"/>
              </a:rPr>
              <a:t>Integral  Aduanera</a:t>
            </a:r>
            <a:endParaRPr sz="12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6" name="object 12"/>
          <p:cNvSpPr txBox="1"/>
          <p:nvPr/>
        </p:nvSpPr>
        <p:spPr>
          <a:xfrm>
            <a:off x="3551493" y="3466910"/>
            <a:ext cx="1947545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s-G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183515" marR="242570" indent="-170815">
              <a:spcBef>
                <a:spcPts val="100"/>
              </a:spcBef>
              <a:buChar char="•"/>
              <a:tabLst>
                <a:tab pos="184150" algn="l"/>
              </a:tabLst>
            </a:pPr>
            <a:r>
              <a:rPr sz="1200" dirty="0">
                <a:latin typeface="+mn-lt"/>
                <a:cs typeface="Times New Roman" panose="02020603050405020304" pitchFamily="18" charset="0"/>
              </a:rPr>
              <a:t>Rediseño </a:t>
            </a:r>
            <a:r>
              <a:rPr sz="1200" spc="-5" dirty="0">
                <a:latin typeface="+mn-lt"/>
                <a:cs typeface="Times New Roman" panose="02020603050405020304" pitchFamily="18" charset="0"/>
              </a:rPr>
              <a:t>de</a:t>
            </a:r>
            <a:r>
              <a:rPr sz="1200" spc="-150" dirty="0">
                <a:latin typeface="+mn-lt"/>
                <a:cs typeface="Times New Roman" panose="02020603050405020304" pitchFamily="18" charset="0"/>
              </a:rPr>
              <a:t> </a:t>
            </a:r>
            <a:r>
              <a:rPr sz="1200" dirty="0">
                <a:latin typeface="+mn-lt"/>
                <a:cs typeface="Times New Roman" panose="02020603050405020304" pitchFamily="18" charset="0"/>
              </a:rPr>
              <a:t>procesos  aduaneros</a:t>
            </a:r>
          </a:p>
          <a:p>
            <a:pPr marL="183515" indent="-170815">
              <a:buChar char="•"/>
              <a:tabLst>
                <a:tab pos="184150" algn="l"/>
              </a:tabLst>
            </a:pPr>
            <a:r>
              <a:rPr sz="1200" spc="-5" dirty="0">
                <a:latin typeface="+mn-lt"/>
                <a:cs typeface="Times New Roman" panose="02020603050405020304" pitchFamily="18" charset="0"/>
              </a:rPr>
              <a:t>Automatización de</a:t>
            </a:r>
            <a:r>
              <a:rPr sz="1200" spc="-80" dirty="0">
                <a:latin typeface="+mn-lt"/>
                <a:cs typeface="Times New Roman" panose="02020603050405020304" pitchFamily="18" charset="0"/>
              </a:rPr>
              <a:t> </a:t>
            </a:r>
            <a:r>
              <a:rPr sz="1200" dirty="0">
                <a:latin typeface="+mn-lt"/>
                <a:cs typeface="Times New Roman" panose="02020603050405020304" pitchFamily="18" charset="0"/>
              </a:rPr>
              <a:t>control</a:t>
            </a:r>
          </a:p>
          <a:p>
            <a:pPr marL="183515"/>
            <a:r>
              <a:rPr sz="1200" dirty="0">
                <a:latin typeface="+mn-lt"/>
                <a:cs typeface="Times New Roman" panose="02020603050405020304" pitchFamily="18" charset="0"/>
              </a:rPr>
              <a:t>aduanero</a:t>
            </a:r>
          </a:p>
          <a:p>
            <a:pPr marL="183515" marR="374015" indent="-170815">
              <a:buChar char="•"/>
              <a:tabLst>
                <a:tab pos="184150" algn="l"/>
              </a:tabLst>
            </a:pPr>
            <a:r>
              <a:rPr sz="1200" dirty="0">
                <a:latin typeface="+mn-lt"/>
                <a:cs typeface="Times New Roman" panose="02020603050405020304" pitchFamily="18" charset="0"/>
              </a:rPr>
              <a:t>Fortalecimiento </a:t>
            </a:r>
            <a:r>
              <a:rPr sz="1200" spc="-5" dirty="0">
                <a:latin typeface="+mn-lt"/>
                <a:cs typeface="Times New Roman" panose="02020603050405020304" pitchFamily="18" charset="0"/>
              </a:rPr>
              <a:t>en  </a:t>
            </a:r>
            <a:r>
              <a:rPr sz="1200" dirty="0">
                <a:latin typeface="+mn-lt"/>
                <a:cs typeface="Times New Roman" panose="02020603050405020304" pitchFamily="18" charset="0"/>
              </a:rPr>
              <a:t>controles</a:t>
            </a:r>
            <a:r>
              <a:rPr sz="1200" spc="-130" dirty="0">
                <a:latin typeface="+mn-lt"/>
                <a:cs typeface="Times New Roman" panose="02020603050405020304" pitchFamily="18" charset="0"/>
              </a:rPr>
              <a:t> </a:t>
            </a:r>
            <a:r>
              <a:rPr sz="1200" dirty="0">
                <a:latin typeface="+mn-lt"/>
                <a:cs typeface="Times New Roman" panose="02020603050405020304" pitchFamily="18" charset="0"/>
              </a:rPr>
              <a:t>aduaneros</a:t>
            </a:r>
          </a:p>
          <a:p>
            <a:pPr marL="183515" indent="-170815">
              <a:buChar char="•"/>
              <a:tabLst>
                <a:tab pos="184150" algn="l"/>
              </a:tabLst>
            </a:pPr>
            <a:r>
              <a:rPr sz="1200" dirty="0">
                <a:latin typeface="+mn-lt"/>
                <a:cs typeface="Times New Roman" panose="02020603050405020304" pitchFamily="18" charset="0"/>
              </a:rPr>
              <a:t>Operador</a:t>
            </a:r>
            <a:r>
              <a:rPr sz="1200" spc="-75" dirty="0">
                <a:latin typeface="+mn-lt"/>
                <a:cs typeface="Times New Roman" panose="02020603050405020304" pitchFamily="18" charset="0"/>
              </a:rPr>
              <a:t> </a:t>
            </a:r>
            <a:r>
              <a:rPr sz="1200" spc="-5" dirty="0">
                <a:latin typeface="+mn-lt"/>
                <a:cs typeface="Times New Roman" panose="02020603050405020304" pitchFamily="18" charset="0"/>
              </a:rPr>
              <a:t>económico</a:t>
            </a:r>
            <a:endParaRPr sz="1200" dirty="0">
              <a:latin typeface="+mn-lt"/>
              <a:cs typeface="Times New Roman" panose="02020603050405020304" pitchFamily="18" charset="0"/>
            </a:endParaRPr>
          </a:p>
          <a:p>
            <a:pPr marL="183515"/>
            <a:r>
              <a:rPr sz="1200" dirty="0">
                <a:latin typeface="+mn-lt"/>
                <a:cs typeface="Times New Roman" panose="02020603050405020304" pitchFamily="18" charset="0"/>
              </a:rPr>
              <a:t>autorizado</a:t>
            </a:r>
          </a:p>
          <a:p>
            <a:pPr marL="183515" indent="-170815">
              <a:spcBef>
                <a:spcPts val="5"/>
              </a:spcBef>
              <a:buChar char="•"/>
              <a:tabLst>
                <a:tab pos="184150" algn="l"/>
              </a:tabLst>
            </a:pPr>
            <a:r>
              <a:rPr sz="1200" spc="-5" dirty="0">
                <a:latin typeface="+mn-lt"/>
                <a:cs typeface="Times New Roman" panose="02020603050405020304" pitchFamily="18" charset="0"/>
              </a:rPr>
              <a:t>DU</a:t>
            </a:r>
            <a:r>
              <a:rPr lang="es-ES" sz="1200" spc="-5" dirty="0">
                <a:latin typeface="+mn-lt"/>
                <a:cs typeface="Times New Roman" panose="02020603050405020304" pitchFamily="18" charset="0"/>
              </a:rPr>
              <a:t>C</a:t>
            </a:r>
            <a:r>
              <a:rPr sz="1200" spc="-5" dirty="0">
                <a:latin typeface="+mn-lt"/>
                <a:cs typeface="Times New Roman" panose="02020603050405020304" pitchFamily="18" charset="0"/>
              </a:rPr>
              <a:t>A</a:t>
            </a:r>
            <a:r>
              <a:rPr sz="1200" spc="-90" dirty="0">
                <a:latin typeface="+mn-lt"/>
                <a:cs typeface="Times New Roman" panose="02020603050405020304" pitchFamily="18" charset="0"/>
              </a:rPr>
              <a:t> </a:t>
            </a:r>
            <a:r>
              <a:rPr sz="1200" spc="-5" dirty="0">
                <a:latin typeface="+mn-lt"/>
                <a:cs typeface="Times New Roman" panose="02020603050405020304" pitchFamily="18" charset="0"/>
              </a:rPr>
              <a:t>Centroamérica</a:t>
            </a:r>
            <a:endParaRPr sz="12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7" name="object 13"/>
          <p:cNvSpPr txBox="1"/>
          <p:nvPr/>
        </p:nvSpPr>
        <p:spPr>
          <a:xfrm>
            <a:off x="6008687" y="2709303"/>
            <a:ext cx="12719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s-G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12700" marR="5080" indent="635" algn="ctr">
              <a:spcBef>
                <a:spcPts val="100"/>
              </a:spcBef>
            </a:pPr>
            <a:r>
              <a:rPr sz="1200" b="1" dirty="0">
                <a:latin typeface="+mn-lt"/>
                <a:cs typeface="Times New Roman" panose="02020603050405020304" pitchFamily="18" charset="0"/>
              </a:rPr>
              <a:t>Fortalecimiento  </a:t>
            </a:r>
            <a:r>
              <a:rPr sz="1200" b="1" spc="-5" dirty="0">
                <a:latin typeface="+mn-lt"/>
                <a:cs typeface="Times New Roman" panose="02020603050405020304" pitchFamily="18" charset="0"/>
              </a:rPr>
              <a:t>de </a:t>
            </a:r>
            <a:r>
              <a:rPr sz="1200" b="1" spc="5" dirty="0">
                <a:latin typeface="+mn-lt"/>
                <a:cs typeface="Times New Roman" panose="02020603050405020304" pitchFamily="18" charset="0"/>
              </a:rPr>
              <a:t>la </a:t>
            </a:r>
            <a:r>
              <a:rPr sz="1200" b="1" dirty="0">
                <a:latin typeface="+mn-lt"/>
                <a:cs typeface="Times New Roman" panose="02020603050405020304" pitchFamily="18" charset="0"/>
              </a:rPr>
              <a:t>gestión  integral </a:t>
            </a:r>
            <a:r>
              <a:rPr sz="1200" b="1" spc="-5" dirty="0">
                <a:latin typeface="+mn-lt"/>
                <a:cs typeface="Times New Roman" panose="02020603050405020304" pitchFamily="18" charset="0"/>
              </a:rPr>
              <a:t>de</a:t>
            </a:r>
            <a:r>
              <a:rPr sz="1200" b="1" spc="-125" dirty="0">
                <a:latin typeface="+mn-lt"/>
                <a:cs typeface="Times New Roman" panose="02020603050405020304" pitchFamily="18" charset="0"/>
              </a:rPr>
              <a:t> </a:t>
            </a:r>
            <a:r>
              <a:rPr sz="1200" b="1" dirty="0">
                <a:latin typeface="+mn-lt"/>
                <a:cs typeface="Times New Roman" panose="02020603050405020304" pitchFamily="18" charset="0"/>
              </a:rPr>
              <a:t>riesgos</a:t>
            </a:r>
          </a:p>
        </p:txBody>
      </p:sp>
      <p:sp>
        <p:nvSpPr>
          <p:cNvPr id="18" name="object 14"/>
          <p:cNvSpPr txBox="1"/>
          <p:nvPr/>
        </p:nvSpPr>
        <p:spPr>
          <a:xfrm>
            <a:off x="5609780" y="3466910"/>
            <a:ext cx="1974214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s-G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182880" marR="5080" indent="-170180">
              <a:spcBef>
                <a:spcPts val="100"/>
              </a:spcBef>
              <a:buChar char="•"/>
              <a:tabLst>
                <a:tab pos="183515" algn="l"/>
              </a:tabLst>
            </a:pPr>
            <a:r>
              <a:rPr sz="1200" dirty="0">
                <a:latin typeface="+mn-lt"/>
                <a:cs typeface="Times New Roman" panose="02020603050405020304" pitchFamily="18" charset="0"/>
              </a:rPr>
              <a:t>Integración </a:t>
            </a:r>
            <a:r>
              <a:rPr sz="1200" spc="-5" dirty="0">
                <a:latin typeface="+mn-lt"/>
                <a:cs typeface="Times New Roman" panose="02020603050405020304" pitchFamily="18" charset="0"/>
              </a:rPr>
              <a:t>de  </a:t>
            </a:r>
            <a:r>
              <a:rPr sz="1200" dirty="0">
                <a:latin typeface="+mn-lt"/>
                <a:cs typeface="Times New Roman" panose="02020603050405020304" pitchFamily="18" charset="0"/>
              </a:rPr>
              <a:t>información </a:t>
            </a:r>
            <a:r>
              <a:rPr sz="1200" spc="-5" dirty="0">
                <a:latin typeface="+mn-lt"/>
                <a:cs typeface="Times New Roman" panose="02020603050405020304" pitchFamily="18" charset="0"/>
              </a:rPr>
              <a:t>(RTU,  </a:t>
            </a:r>
            <a:r>
              <a:rPr sz="1200" dirty="0">
                <a:latin typeface="+mn-lt"/>
                <a:cs typeface="Times New Roman" panose="02020603050405020304" pitchFamily="18" charset="0"/>
              </a:rPr>
              <a:t>declaraciones, </a:t>
            </a:r>
            <a:r>
              <a:rPr sz="1200" spc="-5" dirty="0">
                <a:latin typeface="+mn-lt"/>
                <a:cs typeface="Times New Roman" panose="02020603050405020304" pitchFamily="18" charset="0"/>
              </a:rPr>
              <a:t>aduanas,  </a:t>
            </a:r>
            <a:r>
              <a:rPr sz="1200" dirty="0">
                <a:latin typeface="+mn-lt"/>
                <a:cs typeface="Times New Roman" panose="02020603050405020304" pitchFamily="18" charset="0"/>
              </a:rPr>
              <a:t>retenciones, pagos,  registro vehículos,</a:t>
            </a:r>
            <a:r>
              <a:rPr sz="1200" spc="-150" dirty="0">
                <a:latin typeface="+mn-lt"/>
                <a:cs typeface="Times New Roman" panose="02020603050405020304" pitchFamily="18" charset="0"/>
              </a:rPr>
              <a:t> </a:t>
            </a:r>
            <a:r>
              <a:rPr sz="1200" dirty="0">
                <a:latin typeface="+mn-lt"/>
                <a:cs typeface="Times New Roman" panose="02020603050405020304" pitchFamily="18" charset="0"/>
              </a:rPr>
              <a:t>fuentes  </a:t>
            </a:r>
            <a:r>
              <a:rPr sz="1200" spc="-5" dirty="0">
                <a:latin typeface="+mn-lt"/>
                <a:cs typeface="Times New Roman" panose="02020603050405020304" pitchFamily="18" charset="0"/>
              </a:rPr>
              <a:t>externas)</a:t>
            </a:r>
            <a:endParaRPr sz="120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9" name="object 15"/>
          <p:cNvSpPr txBox="1"/>
          <p:nvPr/>
        </p:nvSpPr>
        <p:spPr>
          <a:xfrm>
            <a:off x="5609781" y="4747018"/>
            <a:ext cx="1958975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s-G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182880" marR="5080" indent="-170180">
              <a:spcBef>
                <a:spcPts val="100"/>
              </a:spcBef>
              <a:buChar char="•"/>
              <a:tabLst>
                <a:tab pos="183515" algn="l"/>
              </a:tabLst>
            </a:pPr>
            <a:r>
              <a:rPr sz="1200" dirty="0">
                <a:latin typeface="+mn-lt"/>
                <a:cs typeface="Times New Roman" panose="02020603050405020304" pitchFamily="18" charset="0"/>
              </a:rPr>
              <a:t>Eficiencia y asertividad</a:t>
            </a:r>
            <a:r>
              <a:rPr sz="1200" spc="-170" dirty="0">
                <a:latin typeface="+mn-lt"/>
                <a:cs typeface="Times New Roman" panose="02020603050405020304" pitchFamily="18" charset="0"/>
              </a:rPr>
              <a:t> </a:t>
            </a:r>
            <a:r>
              <a:rPr sz="1200" dirty="0">
                <a:latin typeface="+mn-lt"/>
                <a:cs typeface="Times New Roman" panose="02020603050405020304" pitchFamily="18" charset="0"/>
              </a:rPr>
              <a:t>en  devolución </a:t>
            </a:r>
            <a:r>
              <a:rPr sz="1200" spc="-5" dirty="0">
                <a:latin typeface="+mn-lt"/>
                <a:cs typeface="Times New Roman" panose="02020603050405020304" pitchFamily="18" charset="0"/>
              </a:rPr>
              <a:t>de </a:t>
            </a:r>
            <a:r>
              <a:rPr sz="1200" dirty="0">
                <a:latin typeface="+mn-lt"/>
                <a:cs typeface="Times New Roman" panose="02020603050405020304" pitchFamily="18" charset="0"/>
              </a:rPr>
              <a:t>crédito  </a:t>
            </a:r>
            <a:r>
              <a:rPr sz="1200" spc="5" dirty="0">
                <a:latin typeface="+mn-lt"/>
                <a:cs typeface="Times New Roman" panose="02020603050405020304" pitchFamily="18" charset="0"/>
              </a:rPr>
              <a:t>fiscal, </a:t>
            </a:r>
            <a:r>
              <a:rPr sz="1200" dirty="0">
                <a:latin typeface="+mn-lt"/>
                <a:cs typeface="Times New Roman" panose="02020603050405020304" pitchFamily="18" charset="0"/>
              </a:rPr>
              <a:t>fiscalizaciones  asertivas, control </a:t>
            </a:r>
            <a:r>
              <a:rPr sz="1200" spc="-5" dirty="0">
                <a:latin typeface="+mn-lt"/>
                <a:cs typeface="Times New Roman" panose="02020603050405020304" pitchFamily="18" charset="0"/>
              </a:rPr>
              <a:t>de  cumplimiento,</a:t>
            </a:r>
            <a:r>
              <a:rPr sz="1200" spc="-50" dirty="0">
                <a:latin typeface="+mn-lt"/>
                <a:cs typeface="Times New Roman" panose="02020603050405020304" pitchFamily="18" charset="0"/>
              </a:rPr>
              <a:t> </a:t>
            </a:r>
            <a:r>
              <a:rPr sz="1200" dirty="0">
                <a:latin typeface="+mn-lt"/>
                <a:cs typeface="Times New Roman" panose="02020603050405020304" pitchFamily="18" charset="0"/>
              </a:rPr>
              <a:t>declaración  </a:t>
            </a:r>
            <a:r>
              <a:rPr sz="1200" spc="-10" dirty="0">
                <a:latin typeface="+mn-lt"/>
                <a:cs typeface="Times New Roman" panose="02020603050405020304" pitchFamily="18" charset="0"/>
              </a:rPr>
              <a:t>sombra</a:t>
            </a:r>
            <a:endParaRPr sz="120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0" name="object 16"/>
          <p:cNvSpPr txBox="1"/>
          <p:nvPr/>
        </p:nvSpPr>
        <p:spPr>
          <a:xfrm>
            <a:off x="7730046" y="2642679"/>
            <a:ext cx="112331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s-G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12700" marR="5080" indent="-1905" algn="ctr">
              <a:spcBef>
                <a:spcPts val="100"/>
              </a:spcBef>
            </a:pPr>
            <a:r>
              <a:rPr sz="1200" b="1" dirty="0">
                <a:latin typeface="+mn-lt"/>
                <a:cs typeface="Times New Roman" panose="02020603050405020304" pitchFamily="18" charset="0"/>
              </a:rPr>
              <a:t>Coordinación  </a:t>
            </a:r>
            <a:r>
              <a:rPr sz="1200" b="1" spc="15" dirty="0">
                <a:latin typeface="+mn-lt"/>
                <a:cs typeface="Times New Roman" panose="02020603050405020304" pitchFamily="18" charset="0"/>
              </a:rPr>
              <a:t>i</a:t>
            </a:r>
            <a:r>
              <a:rPr sz="1200" b="1" dirty="0">
                <a:latin typeface="+mn-lt"/>
                <a:cs typeface="Times New Roman" panose="02020603050405020304" pitchFamily="18" charset="0"/>
              </a:rPr>
              <a:t>nt</a:t>
            </a:r>
            <a:r>
              <a:rPr sz="1200" b="1" spc="5" dirty="0">
                <a:latin typeface="+mn-lt"/>
                <a:cs typeface="Times New Roman" panose="02020603050405020304" pitchFamily="18" charset="0"/>
              </a:rPr>
              <a:t>er</a:t>
            </a:r>
            <a:r>
              <a:rPr sz="1200" b="1" spc="15" dirty="0">
                <a:latin typeface="+mn-lt"/>
                <a:cs typeface="Times New Roman" panose="02020603050405020304" pitchFamily="18" charset="0"/>
              </a:rPr>
              <a:t>i</a:t>
            </a:r>
            <a:r>
              <a:rPr sz="1200" b="1" spc="-25" dirty="0">
                <a:latin typeface="+mn-lt"/>
                <a:cs typeface="Times New Roman" panose="02020603050405020304" pitchFamily="18" charset="0"/>
              </a:rPr>
              <a:t>n</a:t>
            </a:r>
            <a:r>
              <a:rPr sz="1200" b="1" dirty="0">
                <a:latin typeface="+mn-lt"/>
                <a:cs typeface="Times New Roman" panose="02020603050405020304" pitchFamily="18" charset="0"/>
              </a:rPr>
              <a:t>stit</a:t>
            </a:r>
            <a:r>
              <a:rPr sz="1200" b="1" spc="5" dirty="0">
                <a:latin typeface="+mn-lt"/>
                <a:cs typeface="Times New Roman" panose="02020603050405020304" pitchFamily="18" charset="0"/>
              </a:rPr>
              <a:t>u</a:t>
            </a:r>
            <a:r>
              <a:rPr sz="1200" b="1" spc="-5" dirty="0">
                <a:latin typeface="+mn-lt"/>
                <a:cs typeface="Times New Roman" panose="02020603050405020304" pitchFamily="18" charset="0"/>
              </a:rPr>
              <a:t>cio</a:t>
            </a:r>
            <a:r>
              <a:rPr sz="1200" b="1" spc="-25" dirty="0">
                <a:latin typeface="+mn-lt"/>
                <a:cs typeface="Times New Roman" panose="02020603050405020304" pitchFamily="18" charset="0"/>
              </a:rPr>
              <a:t>n</a:t>
            </a:r>
            <a:r>
              <a:rPr sz="1200" b="1" dirty="0">
                <a:latin typeface="+mn-lt"/>
                <a:cs typeface="Times New Roman" panose="02020603050405020304" pitchFamily="18" charset="0"/>
              </a:rPr>
              <a:t>a</a:t>
            </a:r>
            <a:r>
              <a:rPr sz="1200" b="1" spc="-5" dirty="0">
                <a:latin typeface="+mn-lt"/>
                <a:cs typeface="Times New Roman" panose="02020603050405020304" pitchFamily="18" charset="0"/>
              </a:rPr>
              <a:t>l  </a:t>
            </a:r>
            <a:r>
              <a:rPr sz="1200" b="1" dirty="0">
                <a:latin typeface="+mn-lt"/>
                <a:cs typeface="Times New Roman" panose="02020603050405020304" pitchFamily="18" charset="0"/>
              </a:rPr>
              <a:t>y Cooperación  Internacional</a:t>
            </a:r>
          </a:p>
        </p:txBody>
      </p:sp>
      <p:sp>
        <p:nvSpPr>
          <p:cNvPr id="21" name="object 17"/>
          <p:cNvSpPr/>
          <p:nvPr/>
        </p:nvSpPr>
        <p:spPr>
          <a:xfrm>
            <a:off x="290640" y="1039938"/>
            <a:ext cx="1289304" cy="1621536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s-G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bject 18"/>
          <p:cNvSpPr/>
          <p:nvPr/>
        </p:nvSpPr>
        <p:spPr>
          <a:xfrm>
            <a:off x="1814640" y="1094802"/>
            <a:ext cx="1524000" cy="1420368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s-G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bject 19"/>
          <p:cNvSpPr/>
          <p:nvPr/>
        </p:nvSpPr>
        <p:spPr>
          <a:xfrm>
            <a:off x="3631248" y="1289874"/>
            <a:ext cx="2185416" cy="1225296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s-G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bject 20"/>
          <p:cNvSpPr/>
          <p:nvPr/>
        </p:nvSpPr>
        <p:spPr>
          <a:xfrm>
            <a:off x="6008687" y="927163"/>
            <a:ext cx="1216152" cy="1606296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s-G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bject 21"/>
          <p:cNvSpPr/>
          <p:nvPr/>
        </p:nvSpPr>
        <p:spPr>
          <a:xfrm>
            <a:off x="7709472" y="1094802"/>
            <a:ext cx="1014983" cy="1298448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s-G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bject 22"/>
          <p:cNvSpPr/>
          <p:nvPr/>
        </p:nvSpPr>
        <p:spPr>
          <a:xfrm>
            <a:off x="1663763" y="1181670"/>
            <a:ext cx="0" cy="1480820"/>
          </a:xfrm>
          <a:custGeom>
            <a:avLst/>
            <a:gdLst/>
            <a:ahLst/>
            <a:cxnLst/>
            <a:rect l="l" t="t" r="r" b="b"/>
            <a:pathLst>
              <a:path h="1480820">
                <a:moveTo>
                  <a:pt x="0" y="0"/>
                </a:moveTo>
                <a:lnTo>
                  <a:pt x="0" y="1480312"/>
                </a:lnTo>
              </a:path>
            </a:pathLst>
          </a:custGeom>
          <a:ln w="9144">
            <a:solidFill>
              <a:srgbClr val="2893DB"/>
            </a:solidFill>
          </a:ln>
        </p:spPr>
        <p:txBody>
          <a:bodyPr wrap="square" lIns="0" tIns="0" rIns="0" bIns="0" rtlCol="0"/>
          <a:lstStyle>
            <a:defPPr>
              <a:defRPr lang="es-G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bject 23"/>
          <p:cNvSpPr/>
          <p:nvPr/>
        </p:nvSpPr>
        <p:spPr>
          <a:xfrm>
            <a:off x="3492563" y="1181670"/>
            <a:ext cx="0" cy="1480820"/>
          </a:xfrm>
          <a:custGeom>
            <a:avLst/>
            <a:gdLst/>
            <a:ahLst/>
            <a:cxnLst/>
            <a:rect l="l" t="t" r="r" b="b"/>
            <a:pathLst>
              <a:path h="1480820">
                <a:moveTo>
                  <a:pt x="0" y="0"/>
                </a:moveTo>
                <a:lnTo>
                  <a:pt x="0" y="1480312"/>
                </a:lnTo>
              </a:path>
            </a:pathLst>
          </a:custGeom>
          <a:ln w="9144">
            <a:solidFill>
              <a:srgbClr val="2893DB"/>
            </a:solidFill>
          </a:ln>
        </p:spPr>
        <p:txBody>
          <a:bodyPr wrap="square" lIns="0" tIns="0" rIns="0" bIns="0" rtlCol="0"/>
          <a:lstStyle>
            <a:defPPr>
              <a:defRPr lang="es-G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bject 24"/>
          <p:cNvSpPr/>
          <p:nvPr/>
        </p:nvSpPr>
        <p:spPr>
          <a:xfrm>
            <a:off x="5818187" y="1181670"/>
            <a:ext cx="0" cy="1480820"/>
          </a:xfrm>
          <a:custGeom>
            <a:avLst/>
            <a:gdLst/>
            <a:ahLst/>
            <a:cxnLst/>
            <a:rect l="l" t="t" r="r" b="b"/>
            <a:pathLst>
              <a:path h="1480820">
                <a:moveTo>
                  <a:pt x="0" y="0"/>
                </a:moveTo>
                <a:lnTo>
                  <a:pt x="0" y="1480312"/>
                </a:lnTo>
              </a:path>
            </a:pathLst>
          </a:custGeom>
          <a:ln w="9144">
            <a:solidFill>
              <a:srgbClr val="2893DB"/>
            </a:solidFill>
          </a:ln>
        </p:spPr>
        <p:txBody>
          <a:bodyPr wrap="square" lIns="0" tIns="0" rIns="0" bIns="0" rtlCol="0"/>
          <a:lstStyle>
            <a:defPPr>
              <a:defRPr lang="es-G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bject 25"/>
          <p:cNvSpPr/>
          <p:nvPr/>
        </p:nvSpPr>
        <p:spPr>
          <a:xfrm>
            <a:off x="7454963" y="1181670"/>
            <a:ext cx="0" cy="1480820"/>
          </a:xfrm>
          <a:custGeom>
            <a:avLst/>
            <a:gdLst/>
            <a:ahLst/>
            <a:cxnLst/>
            <a:rect l="l" t="t" r="r" b="b"/>
            <a:pathLst>
              <a:path h="1480820">
                <a:moveTo>
                  <a:pt x="0" y="0"/>
                </a:moveTo>
                <a:lnTo>
                  <a:pt x="0" y="1480312"/>
                </a:lnTo>
              </a:path>
            </a:pathLst>
          </a:custGeom>
          <a:ln w="9144">
            <a:solidFill>
              <a:srgbClr val="2893DB"/>
            </a:solidFill>
          </a:ln>
        </p:spPr>
        <p:txBody>
          <a:bodyPr wrap="square" lIns="0" tIns="0" rIns="0" bIns="0" rtlCol="0"/>
          <a:lstStyle>
            <a:defPPr>
              <a:defRPr lang="es-G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bject 26"/>
          <p:cNvSpPr txBox="1">
            <a:spLocks noGrp="1"/>
          </p:cNvSpPr>
          <p:nvPr/>
        </p:nvSpPr>
        <p:spPr bwMode="auto">
          <a:xfrm>
            <a:off x="-128905" y="608921"/>
            <a:ext cx="8853360" cy="505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s-GT" sz="3200" b="1" dirty="0">
                <a:cs typeface="Times New Roman" panose="02020603050405020304" pitchFamily="18" charset="0"/>
              </a:rPr>
              <a:t>Avanza la modernización de la </a:t>
            </a:r>
            <a:r>
              <a:rPr lang="es-GT" sz="3200" b="1" spc="-85" dirty="0">
                <a:cs typeface="Times New Roman" panose="02020603050405020304" pitchFamily="18" charset="0"/>
              </a:rPr>
              <a:t>SAT </a:t>
            </a:r>
            <a:endParaRPr lang="es-GT" sz="3200" b="1" dirty="0">
              <a:cs typeface="Times New Roman" panose="02020603050405020304" pitchFamily="18" charset="0"/>
            </a:endParaRPr>
          </a:p>
        </p:txBody>
      </p:sp>
      <p:cxnSp>
        <p:nvCxnSpPr>
          <p:cNvPr id="3" name="2 Conector recto"/>
          <p:cNvCxnSpPr/>
          <p:nvPr/>
        </p:nvCxnSpPr>
        <p:spPr>
          <a:xfrm>
            <a:off x="290640" y="6381328"/>
            <a:ext cx="8542303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4 CuadroTexto"/>
          <p:cNvSpPr txBox="1"/>
          <p:nvPr/>
        </p:nvSpPr>
        <p:spPr>
          <a:xfrm>
            <a:off x="1465873" y="6330806"/>
            <a:ext cx="7816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/>
              <a:t>2017</a:t>
            </a:r>
          </a:p>
        </p:txBody>
      </p:sp>
      <p:sp>
        <p:nvSpPr>
          <p:cNvPr id="31" name="30 CuadroTexto"/>
          <p:cNvSpPr txBox="1"/>
          <p:nvPr/>
        </p:nvSpPr>
        <p:spPr>
          <a:xfrm>
            <a:off x="4035856" y="6330806"/>
            <a:ext cx="7816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/>
              <a:t>2018</a:t>
            </a:r>
          </a:p>
        </p:txBody>
      </p:sp>
      <p:sp>
        <p:nvSpPr>
          <p:cNvPr id="33" name="32 CuadroTexto"/>
          <p:cNvSpPr txBox="1"/>
          <p:nvPr/>
        </p:nvSpPr>
        <p:spPr>
          <a:xfrm>
            <a:off x="6569902" y="6330806"/>
            <a:ext cx="7816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/>
              <a:t>2019</a:t>
            </a:r>
          </a:p>
        </p:txBody>
      </p:sp>
      <p:sp>
        <p:nvSpPr>
          <p:cNvPr id="34" name="1 CuadroTexto">
            <a:extLst>
              <a:ext uri="{FF2B5EF4-FFF2-40B4-BE49-F238E27FC236}">
                <a16:creationId xmlns="" xmlns:a16="http://schemas.microsoft.com/office/drawing/2014/main" id="{5EFC6ED3-E1A9-C541-AD23-304E9EAB0C0B}"/>
              </a:ext>
            </a:extLst>
          </p:cNvPr>
          <p:cNvSpPr txBox="1"/>
          <p:nvPr/>
        </p:nvSpPr>
        <p:spPr>
          <a:xfrm>
            <a:off x="585940" y="61754"/>
            <a:ext cx="788436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100" dirty="0"/>
              <a:t>Gestión Eficiente de las Finanzas Públicas</a:t>
            </a:r>
          </a:p>
          <a:p>
            <a:r>
              <a:rPr lang="es-GT" sz="2400" b="1" dirty="0">
                <a:solidFill>
                  <a:srgbClr val="32859C"/>
                </a:solidFill>
              </a:rPr>
              <a:t>Ingresos</a:t>
            </a:r>
            <a:endParaRPr lang="es-GT" b="1" dirty="0">
              <a:solidFill>
                <a:srgbClr val="32859C"/>
              </a:solidFill>
            </a:endParaRPr>
          </a:p>
        </p:txBody>
      </p:sp>
      <p:sp>
        <p:nvSpPr>
          <p:cNvPr id="35" name="Rectángulo 34">
            <a:extLst>
              <a:ext uri="{FF2B5EF4-FFF2-40B4-BE49-F238E27FC236}">
                <a16:creationId xmlns="" xmlns:a16="http://schemas.microsoft.com/office/drawing/2014/main" id="{F9938F14-5297-7248-A19F-C1F949A0F6DE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3285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CuadroTexto 35">
            <a:extLst>
              <a:ext uri="{FF2B5EF4-FFF2-40B4-BE49-F238E27FC236}">
                <a16:creationId xmlns="" xmlns:a16="http://schemas.microsoft.com/office/drawing/2014/main" id="{CE2F02F9-FE52-D649-ABDB-758BEF011B27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268812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28" y="3861048"/>
            <a:ext cx="8506475" cy="25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13" y="1307603"/>
            <a:ext cx="8506475" cy="2450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645" y="491910"/>
            <a:ext cx="7568776" cy="934433"/>
          </a:xfrm>
        </p:spPr>
        <p:txBody>
          <a:bodyPr>
            <a:noAutofit/>
          </a:bodyPr>
          <a:lstStyle/>
          <a:p>
            <a:r>
              <a:rPr lang="es-GT" sz="2000" b="1" dirty="0">
                <a:latin typeface="Calibri" panose="020F0502020204030204" pitchFamily="34" charset="0"/>
                <a:cs typeface="Calibri" panose="020F0502020204030204" pitchFamily="34" charset="0"/>
              </a:rPr>
              <a:t>La variación interanual de la ejecución respecto a 2018 refleja que la inversión pública se incrementó</a:t>
            </a:r>
            <a:endParaRPr lang="es-E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5496" y="6433084"/>
            <a:ext cx="52565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050" dirty="0">
                <a:cs typeface="Times New Roman" pitchFamily="18" charset="0"/>
              </a:rPr>
              <a:t>Fuente: Sistema de Contabilidad Integrada (Sicoin).</a:t>
            </a:r>
          </a:p>
          <a:p>
            <a:r>
              <a:rPr lang="es-GT" sz="1050" dirty="0">
                <a:cs typeface="Times New Roman" pitchFamily="18" charset="0"/>
              </a:rPr>
              <a:t>Información al 02/01/2020</a:t>
            </a:r>
            <a:endParaRPr lang="es-ES" sz="1050" dirty="0">
              <a:cs typeface="Times New Roman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E971D81A-18FF-B743-BE97-93E3D2CCA107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42096137-F97C-7C4D-A836-16CAB676BE74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" name="1 CuadroTexto">
            <a:extLst>
              <a:ext uri="{FF2B5EF4-FFF2-40B4-BE49-F238E27FC236}">
                <a16:creationId xmlns="" xmlns:a16="http://schemas.microsoft.com/office/drawing/2014/main" id="{7E539BE3-EF48-FB49-9CA6-EC0DBA29F4B9}"/>
              </a:ext>
            </a:extLst>
          </p:cNvPr>
          <p:cNvSpPr txBox="1"/>
          <p:nvPr/>
        </p:nvSpPr>
        <p:spPr>
          <a:xfrm>
            <a:off x="567452" y="31261"/>
            <a:ext cx="788436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100" dirty="0"/>
              <a:t>Gestión Eficiente de las Finanzas Públicas</a:t>
            </a:r>
          </a:p>
          <a:p>
            <a:r>
              <a:rPr lang="es-GT" sz="2400" b="1" dirty="0">
                <a:solidFill>
                  <a:srgbClr val="7030A0"/>
                </a:solidFill>
              </a:rPr>
              <a:t>Desempeño</a:t>
            </a:r>
            <a:endParaRPr lang="es-GT" b="1" dirty="0">
              <a:solidFill>
                <a:srgbClr val="7030A0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556174" y="3758548"/>
            <a:ext cx="1999602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GT" sz="1000" b="1" dirty="0" smtClean="0"/>
              <a:t>2016</a:t>
            </a:r>
            <a:endParaRPr lang="es-GT" sz="1000" b="1" dirty="0"/>
          </a:p>
        </p:txBody>
      </p:sp>
      <p:cxnSp>
        <p:nvCxnSpPr>
          <p:cNvPr id="6" name="5 Conector recto"/>
          <p:cNvCxnSpPr/>
          <p:nvPr/>
        </p:nvCxnSpPr>
        <p:spPr>
          <a:xfrm>
            <a:off x="556174" y="3758548"/>
            <a:ext cx="81922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CuadroTexto"/>
          <p:cNvSpPr txBox="1"/>
          <p:nvPr/>
        </p:nvSpPr>
        <p:spPr>
          <a:xfrm>
            <a:off x="2625654" y="3787837"/>
            <a:ext cx="1999602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GT" sz="1000" b="1" dirty="0" smtClean="0"/>
              <a:t>2017</a:t>
            </a:r>
            <a:endParaRPr lang="es-GT" sz="1000" b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4757372" y="3774222"/>
            <a:ext cx="1999602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GT" sz="1000" b="1" dirty="0" smtClean="0"/>
              <a:t>2018</a:t>
            </a:r>
            <a:endParaRPr lang="es-GT" sz="1000" b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6850786" y="3758547"/>
            <a:ext cx="1999602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GT" sz="1000" b="1" dirty="0" smtClean="0"/>
              <a:t>2019</a:t>
            </a:r>
            <a:endParaRPr lang="es-GT" sz="1000" b="1" dirty="0"/>
          </a:p>
        </p:txBody>
      </p:sp>
      <p:cxnSp>
        <p:nvCxnSpPr>
          <p:cNvPr id="11" name="10 Conector recto"/>
          <p:cNvCxnSpPr/>
          <p:nvPr/>
        </p:nvCxnSpPr>
        <p:spPr>
          <a:xfrm>
            <a:off x="2555776" y="3758548"/>
            <a:ext cx="0" cy="246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4673279" y="3758844"/>
            <a:ext cx="0" cy="246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>
            <a:off x="6756974" y="3774222"/>
            <a:ext cx="0" cy="246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83592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CuadroTexto"/>
          <p:cNvSpPr txBox="1"/>
          <p:nvPr/>
        </p:nvSpPr>
        <p:spPr>
          <a:xfrm>
            <a:off x="179512" y="6597352"/>
            <a:ext cx="4036221" cy="29441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GT" sz="1050" dirty="0"/>
              <a:t>Fuente:</a:t>
            </a:r>
          </a:p>
          <a:p>
            <a:endParaRPr lang="es-GT" sz="1050" baseline="0" dirty="0"/>
          </a:p>
        </p:txBody>
      </p: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1F6F58A5-3CE5-C645-A69F-A4285ABEFCF5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521D2A4E-8516-0946-AD44-908C8B5C3BEA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" name="1 CuadroTexto">
            <a:extLst>
              <a:ext uri="{FF2B5EF4-FFF2-40B4-BE49-F238E27FC236}">
                <a16:creationId xmlns="" xmlns:a16="http://schemas.microsoft.com/office/drawing/2014/main" id="{AA547AC5-E3E0-FE49-9E88-509166B9FBD3}"/>
              </a:ext>
            </a:extLst>
          </p:cNvPr>
          <p:cNvSpPr txBox="1"/>
          <p:nvPr/>
        </p:nvSpPr>
        <p:spPr>
          <a:xfrm>
            <a:off x="567452" y="31261"/>
            <a:ext cx="7884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b="1" dirty="0">
                <a:solidFill>
                  <a:srgbClr val="7030A0"/>
                </a:solidFill>
              </a:rPr>
              <a:t>Desempeño</a:t>
            </a:r>
            <a:endParaRPr lang="es-GT" b="1" dirty="0">
              <a:solidFill>
                <a:srgbClr val="7030A0"/>
              </a:solidFill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="" xmlns:a16="http://schemas.microsoft.com/office/drawing/2014/main" id="{00FD6D7A-ABD3-1741-B27F-C8027F539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523" y="1345990"/>
            <a:ext cx="8031874" cy="980756"/>
          </a:xfrm>
        </p:spPr>
        <p:txBody>
          <a:bodyPr>
            <a:normAutofit/>
          </a:bodyPr>
          <a:lstStyle/>
          <a:p>
            <a:pPr algn="ctr"/>
            <a:r>
              <a:rPr lang="es-GT" sz="3100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itchFamily="34" charset="0"/>
              </a:rPr>
              <a:t>El gasto institucional se recupera con fortaleza</a:t>
            </a:r>
          </a:p>
        </p:txBody>
      </p:sp>
      <p:sp>
        <p:nvSpPr>
          <p:cNvPr id="12" name="3 CuadroTexto">
            <a:extLst>
              <a:ext uri="{FF2B5EF4-FFF2-40B4-BE49-F238E27FC236}">
                <a16:creationId xmlns="" xmlns:a16="http://schemas.microsoft.com/office/drawing/2014/main" id="{623E6BED-B6A4-9A41-8AF2-89A00099D9AD}"/>
              </a:ext>
            </a:extLst>
          </p:cNvPr>
          <p:cNvSpPr txBox="1"/>
          <p:nvPr/>
        </p:nvSpPr>
        <p:spPr>
          <a:xfrm>
            <a:off x="61233" y="6193349"/>
            <a:ext cx="3710668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788" dirty="0">
                <a:latin typeface="Arial" pitchFamily="34" charset="0"/>
                <a:cs typeface="Arial" pitchFamily="34" charset="0"/>
              </a:rPr>
              <a:t>Fuente: Sistema de Contabilidad Integrada (</a:t>
            </a:r>
            <a:r>
              <a:rPr lang="es-GT" sz="788" dirty="0" err="1">
                <a:latin typeface="Arial" pitchFamily="34" charset="0"/>
                <a:cs typeface="Arial" pitchFamily="34" charset="0"/>
              </a:rPr>
              <a:t>Sicoin</a:t>
            </a:r>
            <a:r>
              <a:rPr lang="es-GT" sz="788" dirty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es-GT" sz="788" dirty="0">
                <a:latin typeface="Arial" pitchFamily="34" charset="0"/>
                <a:cs typeface="Arial" pitchFamily="34" charset="0"/>
              </a:rPr>
              <a:t>Nota: datos de 2019 al 07/01/2020</a:t>
            </a:r>
          </a:p>
        </p:txBody>
      </p:sp>
      <p:graphicFrame>
        <p:nvGraphicFramePr>
          <p:cNvPr id="14" name="1 Gráfico">
            <a:extLst>
              <a:ext uri="{FF2B5EF4-FFF2-40B4-BE49-F238E27FC236}">
                <a16:creationId xmlns="" xmlns:a16="http://schemas.microsoft.com/office/drawing/2014/main" id="{F91AF6AE-22B0-6E4C-BF4A-7C7DD5952D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428331"/>
              </p:ext>
            </p:extLst>
          </p:nvPr>
        </p:nvGraphicFramePr>
        <p:xfrm>
          <a:off x="118363" y="2672080"/>
          <a:ext cx="4428097" cy="31730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2 Gráfico">
            <a:extLst>
              <a:ext uri="{FF2B5EF4-FFF2-40B4-BE49-F238E27FC236}">
                <a16:creationId xmlns="" xmlns:a16="http://schemas.microsoft.com/office/drawing/2014/main" id="{F1F88EF5-F62F-A947-80BC-E4C1F719C0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0506150"/>
              </p:ext>
            </p:extLst>
          </p:nvPr>
        </p:nvGraphicFramePr>
        <p:xfrm>
          <a:off x="4385310" y="2062481"/>
          <a:ext cx="4575810" cy="39317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321007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CuadroTexto"/>
          <p:cNvSpPr txBox="1"/>
          <p:nvPr/>
        </p:nvSpPr>
        <p:spPr>
          <a:xfrm>
            <a:off x="179512" y="6597352"/>
            <a:ext cx="4036221" cy="29441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GT" sz="1050" dirty="0"/>
              <a:t>Fuente:</a:t>
            </a:r>
          </a:p>
          <a:p>
            <a:endParaRPr lang="es-GT" sz="1050" baseline="0" dirty="0"/>
          </a:p>
        </p:txBody>
      </p: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1F6F58A5-3CE5-C645-A69F-A4285ABEFCF5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521D2A4E-8516-0946-AD44-908C8B5C3BEA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" name="1 CuadroTexto">
            <a:extLst>
              <a:ext uri="{FF2B5EF4-FFF2-40B4-BE49-F238E27FC236}">
                <a16:creationId xmlns="" xmlns:a16="http://schemas.microsoft.com/office/drawing/2014/main" id="{AA547AC5-E3E0-FE49-9E88-509166B9FBD3}"/>
              </a:ext>
            </a:extLst>
          </p:cNvPr>
          <p:cNvSpPr txBox="1"/>
          <p:nvPr/>
        </p:nvSpPr>
        <p:spPr>
          <a:xfrm>
            <a:off x="567452" y="31261"/>
            <a:ext cx="788436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GT" sz="1100" dirty="0"/>
          </a:p>
          <a:p>
            <a:r>
              <a:rPr lang="es-GT" sz="2400" b="1" dirty="0">
                <a:solidFill>
                  <a:srgbClr val="7030A0"/>
                </a:solidFill>
              </a:rPr>
              <a:t>Desempeño</a:t>
            </a:r>
            <a:endParaRPr lang="es-GT" b="1" dirty="0">
              <a:solidFill>
                <a:srgbClr val="7030A0"/>
              </a:solidFill>
            </a:endParaRPr>
          </a:p>
        </p:txBody>
      </p:sp>
      <p:graphicFrame>
        <p:nvGraphicFramePr>
          <p:cNvPr id="11" name="36 Gráfico">
            <a:extLst>
              <a:ext uri="{FF2B5EF4-FFF2-40B4-BE49-F238E27FC236}">
                <a16:creationId xmlns="" xmlns:a16="http://schemas.microsoft.com/office/drawing/2014/main" id="{D2609DFE-6CBD-B84D-BA54-531CD60416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3166830"/>
              </p:ext>
            </p:extLst>
          </p:nvPr>
        </p:nvGraphicFramePr>
        <p:xfrm>
          <a:off x="457200" y="1909763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ítulo 1">
            <a:extLst>
              <a:ext uri="{FF2B5EF4-FFF2-40B4-BE49-F238E27FC236}">
                <a16:creationId xmlns="" xmlns:a16="http://schemas.microsoft.com/office/drawing/2014/main" id="{B73A50E7-875E-9548-A5CE-BD54BA357B55}"/>
              </a:ext>
            </a:extLst>
          </p:cNvPr>
          <p:cNvSpPr txBox="1">
            <a:spLocks/>
          </p:cNvSpPr>
          <p:nvPr/>
        </p:nvSpPr>
        <p:spPr>
          <a:xfrm>
            <a:off x="556174" y="1070347"/>
            <a:ext cx="8229600" cy="5933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Estrategia de Inversión</a:t>
            </a:r>
          </a:p>
        </p:txBody>
      </p:sp>
    </p:spTree>
    <p:extLst>
      <p:ext uri="{BB962C8B-B14F-4D97-AF65-F5344CB8AC3E}">
        <p14:creationId xmlns:p14="http://schemas.microsoft.com/office/powerpoint/2010/main" val="8895839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CuadroTexto"/>
          <p:cNvSpPr txBox="1"/>
          <p:nvPr/>
        </p:nvSpPr>
        <p:spPr>
          <a:xfrm>
            <a:off x="179512" y="6597352"/>
            <a:ext cx="4036221" cy="29441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GT" sz="1050" dirty="0"/>
              <a:t>Fuente:</a:t>
            </a:r>
          </a:p>
          <a:p>
            <a:endParaRPr lang="es-GT" sz="1050" baseline="0" dirty="0"/>
          </a:p>
        </p:txBody>
      </p: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1F6F58A5-3CE5-C645-A69F-A4285ABEFCF5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521D2A4E-8516-0946-AD44-908C8B5C3BEA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" name="1 CuadroTexto">
            <a:extLst>
              <a:ext uri="{FF2B5EF4-FFF2-40B4-BE49-F238E27FC236}">
                <a16:creationId xmlns="" xmlns:a16="http://schemas.microsoft.com/office/drawing/2014/main" id="{AA547AC5-E3E0-FE49-9E88-509166B9FBD3}"/>
              </a:ext>
            </a:extLst>
          </p:cNvPr>
          <p:cNvSpPr txBox="1"/>
          <p:nvPr/>
        </p:nvSpPr>
        <p:spPr>
          <a:xfrm>
            <a:off x="567452" y="31261"/>
            <a:ext cx="7884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b="1" dirty="0">
                <a:solidFill>
                  <a:srgbClr val="7030A0"/>
                </a:solidFill>
              </a:rPr>
              <a:t>Desempeño</a:t>
            </a:r>
            <a:endParaRPr lang="es-GT" b="1" dirty="0">
              <a:solidFill>
                <a:srgbClr val="7030A0"/>
              </a:solidFill>
            </a:endParaRPr>
          </a:p>
        </p:txBody>
      </p:sp>
      <p:sp>
        <p:nvSpPr>
          <p:cNvPr id="14" name="1 Título">
            <a:extLst>
              <a:ext uri="{FF2B5EF4-FFF2-40B4-BE49-F238E27FC236}">
                <a16:creationId xmlns="" xmlns:a16="http://schemas.microsoft.com/office/drawing/2014/main" id="{D6E88ECB-6B7C-D34A-9C9F-BF20727D7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847" y="1300837"/>
            <a:ext cx="7357796" cy="847855"/>
          </a:xfrm>
        </p:spPr>
        <p:txBody>
          <a:bodyPr>
            <a:noAutofit/>
          </a:bodyPr>
          <a:lstStyle/>
          <a:p>
            <a:r>
              <a:rPr lang="es-GT" sz="2800" dirty="0"/>
              <a:t>El presupuesto de inversión se ha incrementado.</a:t>
            </a:r>
          </a:p>
        </p:txBody>
      </p:sp>
      <p:graphicFrame>
        <p:nvGraphicFramePr>
          <p:cNvPr id="15" name="1 Gráfico">
            <a:extLst>
              <a:ext uri="{FF2B5EF4-FFF2-40B4-BE49-F238E27FC236}">
                <a16:creationId xmlns="" xmlns:a16="http://schemas.microsoft.com/office/drawing/2014/main" id="{053466B5-0BD3-FE4D-8816-24F66857EC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5644695"/>
              </p:ext>
            </p:extLst>
          </p:nvPr>
        </p:nvGraphicFramePr>
        <p:xfrm>
          <a:off x="457200" y="1909763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305940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1F6F58A5-3CE5-C645-A69F-A4285ABEFCF5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521D2A4E-8516-0946-AD44-908C8B5C3BEA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" name="1 CuadroTexto">
            <a:extLst>
              <a:ext uri="{FF2B5EF4-FFF2-40B4-BE49-F238E27FC236}">
                <a16:creationId xmlns="" xmlns:a16="http://schemas.microsoft.com/office/drawing/2014/main" id="{AA547AC5-E3E0-FE49-9E88-509166B9FBD3}"/>
              </a:ext>
            </a:extLst>
          </p:cNvPr>
          <p:cNvSpPr txBox="1"/>
          <p:nvPr/>
        </p:nvSpPr>
        <p:spPr>
          <a:xfrm>
            <a:off x="567452" y="31261"/>
            <a:ext cx="788436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GT" sz="1100" dirty="0"/>
          </a:p>
          <a:p>
            <a:r>
              <a:rPr lang="es-GT" sz="2400" b="1" dirty="0">
                <a:solidFill>
                  <a:srgbClr val="7030A0"/>
                </a:solidFill>
              </a:rPr>
              <a:t>Desempeño</a:t>
            </a:r>
            <a:endParaRPr lang="es-GT" b="1" dirty="0">
              <a:solidFill>
                <a:srgbClr val="7030A0"/>
              </a:solidFill>
            </a:endParaRPr>
          </a:p>
        </p:txBody>
      </p:sp>
      <p:graphicFrame>
        <p:nvGraphicFramePr>
          <p:cNvPr id="12" name="Marcador de contenido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9539749"/>
              </p:ext>
            </p:extLst>
          </p:nvPr>
        </p:nvGraphicFramePr>
        <p:xfrm>
          <a:off x="391697" y="1682608"/>
          <a:ext cx="8318403" cy="4144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396533" y="730639"/>
            <a:ext cx="8318402" cy="994172"/>
          </a:xfrm>
        </p:spPr>
        <p:txBody>
          <a:bodyPr>
            <a:noAutofit/>
          </a:bodyPr>
          <a:lstStyle/>
          <a:p>
            <a:r>
              <a:rPr lang="es-GT" sz="2100" b="1" dirty="0">
                <a:latin typeface="+mn-lt"/>
              </a:rPr>
              <a:t>Repunte de la inversión pública en los últimos dos años</a:t>
            </a:r>
          </a:p>
        </p:txBody>
      </p:sp>
      <p:sp>
        <p:nvSpPr>
          <p:cNvPr id="14" name="CuadroTexto 10"/>
          <p:cNvSpPr txBox="1"/>
          <p:nvPr/>
        </p:nvSpPr>
        <p:spPr>
          <a:xfrm>
            <a:off x="2508884" y="1682608"/>
            <a:ext cx="40936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1500" b="1" dirty="0"/>
              <a:t>Porcentaje del </a:t>
            </a:r>
            <a:r>
              <a:rPr lang="es-GT" sz="1500" b="1" dirty="0" smtClean="0"/>
              <a:t>PIB (Base 2001)</a:t>
            </a:r>
            <a:endParaRPr lang="es-GT" sz="1500" b="1" dirty="0"/>
          </a:p>
        </p:txBody>
      </p:sp>
      <p:sp>
        <p:nvSpPr>
          <p:cNvPr id="15" name="CuadroTexto 3"/>
          <p:cNvSpPr txBox="1"/>
          <p:nvPr/>
        </p:nvSpPr>
        <p:spPr>
          <a:xfrm>
            <a:off x="538089" y="6275517"/>
            <a:ext cx="4558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200" b="1" dirty="0" smtClean="0"/>
              <a:t>Fuente: Ministerio de Finanzas Públicas</a:t>
            </a:r>
            <a:endParaRPr lang="es-GT" sz="1200" b="1" dirty="0"/>
          </a:p>
        </p:txBody>
      </p:sp>
    </p:spTree>
    <p:extLst>
      <p:ext uri="{BB962C8B-B14F-4D97-AF65-F5344CB8AC3E}">
        <p14:creationId xmlns:p14="http://schemas.microsoft.com/office/powerpoint/2010/main" val="8562097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31657" y="922660"/>
            <a:ext cx="9148855" cy="99417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GT" sz="2100" b="1" dirty="0">
                <a:latin typeface="+mn-lt"/>
              </a:rPr>
              <a:t>Grado de ejecución de la inversión pública por encima del promedio histórico</a:t>
            </a:r>
          </a:p>
        </p:txBody>
      </p:sp>
      <p:graphicFrame>
        <p:nvGraphicFramePr>
          <p:cNvPr id="3" name="Marcador de contenid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8339536"/>
              </p:ext>
            </p:extLst>
          </p:nvPr>
        </p:nvGraphicFramePr>
        <p:xfrm>
          <a:off x="391697" y="1738363"/>
          <a:ext cx="8318403" cy="4144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uadroTexto 10"/>
          <p:cNvSpPr txBox="1"/>
          <p:nvPr/>
        </p:nvSpPr>
        <p:spPr>
          <a:xfrm>
            <a:off x="2006623" y="1655589"/>
            <a:ext cx="50982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1500" b="1" dirty="0"/>
              <a:t>Porcentaje de Ejecución del Presupuesto del Gasto de Capital</a:t>
            </a:r>
          </a:p>
        </p:txBody>
      </p:sp>
      <p:sp>
        <p:nvSpPr>
          <p:cNvPr id="5" name="CuadroTexto 11"/>
          <p:cNvSpPr txBox="1"/>
          <p:nvPr/>
        </p:nvSpPr>
        <p:spPr>
          <a:xfrm>
            <a:off x="538089" y="5840214"/>
            <a:ext cx="21629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050" b="1" dirty="0"/>
              <a:t>* Preliminar</a:t>
            </a:r>
          </a:p>
          <a:p>
            <a:endParaRPr lang="es-GT" sz="105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538089" y="6275517"/>
            <a:ext cx="4558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200" b="1" dirty="0"/>
              <a:t>Fuente: Ministerio de Finanzas Públicas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B500A6CF-4068-DE45-B328-D5A638508537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9F05A53A-7827-B444-9D76-519B0566242D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" name="1 CuadroTexto">
            <a:extLst>
              <a:ext uri="{FF2B5EF4-FFF2-40B4-BE49-F238E27FC236}">
                <a16:creationId xmlns="" xmlns:a16="http://schemas.microsoft.com/office/drawing/2014/main" id="{DD0DA3B1-412A-B94A-AC07-EEF62E97195C}"/>
              </a:ext>
            </a:extLst>
          </p:cNvPr>
          <p:cNvSpPr txBox="1"/>
          <p:nvPr/>
        </p:nvSpPr>
        <p:spPr>
          <a:xfrm>
            <a:off x="567452" y="31261"/>
            <a:ext cx="7884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b="1" dirty="0">
                <a:solidFill>
                  <a:srgbClr val="7030A0"/>
                </a:solidFill>
              </a:rPr>
              <a:t>Desempeño</a:t>
            </a:r>
            <a:endParaRPr lang="es-GT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6126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6"/>
          <p:cNvSpPr txBox="1">
            <a:spLocks noGrp="1"/>
          </p:cNvSpPr>
          <p:nvPr/>
        </p:nvSpPr>
        <p:spPr bwMode="auto">
          <a:xfrm>
            <a:off x="145320" y="933122"/>
            <a:ext cx="8853360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s-GT" sz="2000" b="1" dirty="0">
                <a:latin typeface="+mn-lt"/>
                <a:cs typeface="Times New Roman" panose="02020603050405020304" pitchFamily="18" charset="0"/>
              </a:rPr>
              <a:t>De 2016 a 2019 el gasto social creció en 31.5%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583911" y="523212"/>
            <a:ext cx="1478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dirty="0"/>
              <a:t>Egresos</a:t>
            </a:r>
          </a:p>
        </p:txBody>
      </p:sp>
      <p:sp>
        <p:nvSpPr>
          <p:cNvPr id="10" name="1 CuadroTexto"/>
          <p:cNvSpPr txBox="1"/>
          <p:nvPr/>
        </p:nvSpPr>
        <p:spPr>
          <a:xfrm>
            <a:off x="179512" y="6597352"/>
            <a:ext cx="4036221" cy="29441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GT" sz="1050" dirty="0"/>
              <a:t>Fuente: Sistema de Contabilidad Integrada -SICOIN- </a:t>
            </a:r>
          </a:p>
          <a:p>
            <a:endParaRPr lang="es-GT" sz="1050" baseline="0" dirty="0"/>
          </a:p>
        </p:txBody>
      </p:sp>
      <p:sp>
        <p:nvSpPr>
          <p:cNvPr id="12" name="Rectángulo 11">
            <a:extLst>
              <a:ext uri="{FF2B5EF4-FFF2-40B4-BE49-F238E27FC236}">
                <a16:creationId xmlns="" xmlns:a16="http://schemas.microsoft.com/office/drawing/2014/main" id="{95DDC046-149D-3E4A-82B6-5916C8C46BF9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003E4845-480B-8848-8945-7736FB1E1027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4" name="1 CuadroTexto">
            <a:extLst>
              <a:ext uri="{FF2B5EF4-FFF2-40B4-BE49-F238E27FC236}">
                <a16:creationId xmlns="" xmlns:a16="http://schemas.microsoft.com/office/drawing/2014/main" id="{243D4F0F-D3E1-B340-9F8C-74914C61F5BC}"/>
              </a:ext>
            </a:extLst>
          </p:cNvPr>
          <p:cNvSpPr txBox="1"/>
          <p:nvPr/>
        </p:nvSpPr>
        <p:spPr>
          <a:xfrm>
            <a:off x="567452" y="31261"/>
            <a:ext cx="7884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b="1" dirty="0">
                <a:solidFill>
                  <a:srgbClr val="7030A0"/>
                </a:solidFill>
              </a:rPr>
              <a:t>Desempeño</a:t>
            </a:r>
            <a:endParaRPr lang="es-GT" b="1" dirty="0">
              <a:solidFill>
                <a:srgbClr val="7030A0"/>
              </a:solidFill>
            </a:endParaRPr>
          </a:p>
        </p:txBody>
      </p:sp>
      <p:graphicFrame>
        <p:nvGraphicFramePr>
          <p:cNvPr id="15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5732725"/>
              </p:ext>
            </p:extLst>
          </p:nvPr>
        </p:nvGraphicFramePr>
        <p:xfrm>
          <a:off x="866775" y="1412776"/>
          <a:ext cx="7305625" cy="4783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31316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1855712" y="404664"/>
            <a:ext cx="5634608" cy="10081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En Cumplimiento a lo establecido en ley, se trasladaron recursos al FONDO EMERGENTE</a:t>
            </a:r>
            <a:endParaRPr lang="es-GT" sz="2000" b="1" dirty="0">
              <a:solidFill>
                <a:prstClr val="black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69279" y="1268760"/>
            <a:ext cx="876721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400" dirty="0">
                <a:solidFill>
                  <a:prstClr val="black"/>
                </a:solidFill>
                <a:cs typeface="Times New Roman" pitchFamily="18" charset="0"/>
              </a:rPr>
              <a:t>Con recursos financieros provenientes del Convenio de Préstamo de Apoyo Presupuestario BIRF-8660-GU denominado “Primer Préstamo de Políticas de Desarrollo para la Mejora de la Gobernanza de los Recursos Públicos y Nutrición”, se trasladaron Q204.0 millones al “Fondo Emergente” según lo establecido en el artículo 106 del Decreto 15-2018.</a:t>
            </a:r>
            <a:endParaRPr lang="es-GT" sz="1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73370" y="555248"/>
            <a:ext cx="1478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dirty="0"/>
              <a:t>Egresos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0941AA7B-BD13-5F4D-9873-4C216FED9969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2E73619D-C346-724A-BBC0-2F33B24676D0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3" name="1 CuadroTexto">
            <a:extLst>
              <a:ext uri="{FF2B5EF4-FFF2-40B4-BE49-F238E27FC236}">
                <a16:creationId xmlns="" xmlns:a16="http://schemas.microsoft.com/office/drawing/2014/main" id="{DA3712C4-CA8C-3B4E-9EA1-A5A24A317DB0}"/>
              </a:ext>
            </a:extLst>
          </p:cNvPr>
          <p:cNvSpPr txBox="1"/>
          <p:nvPr/>
        </p:nvSpPr>
        <p:spPr>
          <a:xfrm>
            <a:off x="567452" y="31261"/>
            <a:ext cx="7884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b="1" dirty="0">
                <a:solidFill>
                  <a:srgbClr val="7030A0"/>
                </a:solidFill>
              </a:rPr>
              <a:t>Desempeño</a:t>
            </a:r>
            <a:endParaRPr lang="es-GT" b="1" dirty="0">
              <a:solidFill>
                <a:srgbClr val="7030A0"/>
              </a:solidFill>
            </a:endParaRPr>
          </a:p>
        </p:txBody>
      </p:sp>
      <p:graphicFrame>
        <p:nvGraphicFramePr>
          <p:cNvPr id="9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8993436"/>
              </p:ext>
            </p:extLst>
          </p:nvPr>
        </p:nvGraphicFramePr>
        <p:xfrm>
          <a:off x="1827211" y="2007424"/>
          <a:ext cx="5651351" cy="4773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593930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35684" y="685691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s-GT" sz="2400" b="1" dirty="0"/>
              <a:t>Indicadores Fiscales con cambio de Base del PIB</a:t>
            </a:r>
          </a:p>
        </p:txBody>
      </p:sp>
      <p:graphicFrame>
        <p:nvGraphicFramePr>
          <p:cNvPr id="5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3179283"/>
              </p:ext>
            </p:extLst>
          </p:nvPr>
        </p:nvGraphicFramePr>
        <p:xfrm>
          <a:off x="259373" y="1465022"/>
          <a:ext cx="4045340" cy="2414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áfico 8"/>
          <p:cNvGraphicFramePr/>
          <p:nvPr>
            <p:extLst>
              <p:ext uri="{D42A27DB-BD31-4B8C-83A1-F6EECF244321}">
                <p14:modId xmlns:p14="http://schemas.microsoft.com/office/powerpoint/2010/main" val="59621243"/>
              </p:ext>
            </p:extLst>
          </p:nvPr>
        </p:nvGraphicFramePr>
        <p:xfrm>
          <a:off x="4832252" y="1465022"/>
          <a:ext cx="3977640" cy="2414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áfico 11"/>
          <p:cNvGraphicFramePr/>
          <p:nvPr>
            <p:extLst>
              <p:ext uri="{D42A27DB-BD31-4B8C-83A1-F6EECF244321}">
                <p14:modId xmlns:p14="http://schemas.microsoft.com/office/powerpoint/2010/main" val="2738109977"/>
              </p:ext>
            </p:extLst>
          </p:nvPr>
        </p:nvGraphicFramePr>
        <p:xfrm>
          <a:off x="97594" y="3879224"/>
          <a:ext cx="4207119" cy="24939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8" name="Conector recto 13"/>
          <p:cNvCxnSpPr/>
          <p:nvPr/>
        </p:nvCxnSpPr>
        <p:spPr>
          <a:xfrm>
            <a:off x="464234" y="3879224"/>
            <a:ext cx="834565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14"/>
          <p:cNvCxnSpPr/>
          <p:nvPr/>
        </p:nvCxnSpPr>
        <p:spPr>
          <a:xfrm>
            <a:off x="4515731" y="1558056"/>
            <a:ext cx="0" cy="472146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Gráfico 19"/>
          <p:cNvGraphicFramePr/>
          <p:nvPr>
            <p:extLst>
              <p:ext uri="{D42A27DB-BD31-4B8C-83A1-F6EECF244321}">
                <p14:modId xmlns:p14="http://schemas.microsoft.com/office/powerpoint/2010/main" val="1915024809"/>
              </p:ext>
            </p:extLst>
          </p:nvPr>
        </p:nvGraphicFramePr>
        <p:xfrm>
          <a:off x="4726750" y="3879224"/>
          <a:ext cx="4083143" cy="2744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CuadroTexto 2"/>
          <p:cNvSpPr txBox="1"/>
          <p:nvPr/>
        </p:nvSpPr>
        <p:spPr>
          <a:xfrm>
            <a:off x="356839" y="6501161"/>
            <a:ext cx="4806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200" b="1" dirty="0"/>
              <a:t>Fuente: Ministerio de Finanzas Públicas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="" xmlns:a16="http://schemas.microsoft.com/office/drawing/2014/main" id="{C2778F13-5EA1-2C44-871D-6F3FC7E541DD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6A316C76-7A31-CE4B-8E9D-4347D2DF0DC4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4" name="1 CuadroTexto">
            <a:extLst>
              <a:ext uri="{FF2B5EF4-FFF2-40B4-BE49-F238E27FC236}">
                <a16:creationId xmlns="" xmlns:a16="http://schemas.microsoft.com/office/drawing/2014/main" id="{8693A6B2-4398-DA46-81D3-1AEAB54B3A67}"/>
              </a:ext>
            </a:extLst>
          </p:cNvPr>
          <p:cNvSpPr txBox="1"/>
          <p:nvPr/>
        </p:nvSpPr>
        <p:spPr>
          <a:xfrm>
            <a:off x="567452" y="31261"/>
            <a:ext cx="7884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b="1" dirty="0">
                <a:solidFill>
                  <a:srgbClr val="7030A0"/>
                </a:solidFill>
              </a:rPr>
              <a:t>Desempeño</a:t>
            </a:r>
            <a:endParaRPr lang="es-GT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8455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26"/>
          <p:cNvSpPr txBox="1">
            <a:spLocks noGrp="1"/>
          </p:cNvSpPr>
          <p:nvPr/>
        </p:nvSpPr>
        <p:spPr bwMode="auto">
          <a:xfrm>
            <a:off x="145320" y="795353"/>
            <a:ext cx="8853360" cy="38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s-MX" sz="2400" b="1" dirty="0">
                <a:latin typeface="+mn-lt"/>
                <a:cs typeface="Times New Roman" panose="02020603050405020304" pitchFamily="18" charset="0"/>
              </a:rPr>
              <a:t>Crecimiento sostenido en la actividad económica a partir 2018</a:t>
            </a:r>
            <a:endParaRPr lang="es-GT" sz="24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object 2"/>
          <p:cNvSpPr txBox="1"/>
          <p:nvPr/>
        </p:nvSpPr>
        <p:spPr>
          <a:xfrm>
            <a:off x="323528" y="5620780"/>
            <a:ext cx="815340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cs typeface="Arial"/>
              </a:rPr>
              <a:t>En el año 2018 la economía creció </a:t>
            </a:r>
            <a:r>
              <a:rPr sz="2400" b="1" spc="-5" dirty="0">
                <a:cs typeface="Arial"/>
              </a:rPr>
              <a:t>3.1%. </a:t>
            </a:r>
            <a:r>
              <a:rPr sz="2400" b="1" dirty="0">
                <a:cs typeface="Arial"/>
              </a:rPr>
              <a:t>Para 2019</a:t>
            </a:r>
            <a:r>
              <a:rPr sz="2400" b="1" spc="-155" dirty="0">
                <a:cs typeface="Arial"/>
              </a:rPr>
              <a:t> </a:t>
            </a:r>
            <a:r>
              <a:rPr lang="es-MX" sz="2400" b="1" dirty="0">
                <a:cs typeface="Arial"/>
              </a:rPr>
              <a:t>3.5%</a:t>
            </a:r>
            <a:r>
              <a:rPr sz="2400" b="1" dirty="0">
                <a:cs typeface="Arial"/>
              </a:rPr>
              <a:t> </a:t>
            </a:r>
            <a:r>
              <a:rPr sz="2400" b="1" spc="-5" dirty="0">
                <a:cs typeface="Arial"/>
              </a:rPr>
              <a:t>y para </a:t>
            </a:r>
            <a:r>
              <a:rPr sz="2400" b="1" dirty="0">
                <a:cs typeface="Arial"/>
              </a:rPr>
              <a:t>2020 </a:t>
            </a:r>
            <a:r>
              <a:rPr sz="2400" b="1" spc="-5" dirty="0">
                <a:cs typeface="Arial"/>
              </a:rPr>
              <a:t>entre</a:t>
            </a:r>
            <a:r>
              <a:rPr sz="2400" b="1" spc="-114" dirty="0">
                <a:cs typeface="Arial"/>
              </a:rPr>
              <a:t> </a:t>
            </a:r>
            <a:r>
              <a:rPr sz="2400" b="1" dirty="0">
                <a:cs typeface="Arial"/>
              </a:rPr>
              <a:t>3%</a:t>
            </a:r>
            <a:r>
              <a:rPr lang="es-MX" sz="2400" b="1" dirty="0">
                <a:cs typeface="Arial"/>
              </a:rPr>
              <a:t> </a:t>
            </a:r>
            <a:r>
              <a:rPr sz="2400" b="1" dirty="0">
                <a:cs typeface="Arial"/>
              </a:rPr>
              <a:t>y</a:t>
            </a:r>
            <a:r>
              <a:rPr sz="2400" b="1" spc="-20" dirty="0">
                <a:cs typeface="Arial"/>
              </a:rPr>
              <a:t> </a:t>
            </a:r>
            <a:r>
              <a:rPr sz="2400" b="1" dirty="0">
                <a:cs typeface="Arial"/>
              </a:rPr>
              <a:t>4%</a:t>
            </a:r>
            <a:endParaRPr sz="2400" dirty="0">
              <a:cs typeface="Arial"/>
            </a:endParaRPr>
          </a:p>
        </p:txBody>
      </p:sp>
      <p:graphicFrame>
        <p:nvGraphicFramePr>
          <p:cNvPr id="4" name="3 Gráfico"/>
          <p:cNvGraphicFramePr/>
          <p:nvPr>
            <p:extLst>
              <p:ext uri="{D42A27DB-BD31-4B8C-83A1-F6EECF244321}">
                <p14:modId xmlns:p14="http://schemas.microsoft.com/office/powerpoint/2010/main" val="2090313175"/>
              </p:ext>
            </p:extLst>
          </p:nvPr>
        </p:nvGraphicFramePr>
        <p:xfrm>
          <a:off x="327173" y="1151350"/>
          <a:ext cx="8403309" cy="3817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628993" y="4967257"/>
            <a:ext cx="184056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p/ Datos preliminares</a:t>
            </a:r>
          </a:p>
          <a:p>
            <a:r>
              <a:rPr lang="es-MX" sz="1100" dirty="0"/>
              <a:t>e/ Datos estimados</a:t>
            </a:r>
          </a:p>
          <a:p>
            <a:r>
              <a:rPr lang="es-MX" sz="1100" dirty="0"/>
              <a:t>Fuente: Banco de Guatemala</a:t>
            </a:r>
            <a:endParaRPr lang="es-GT" sz="1100" dirty="0"/>
          </a:p>
        </p:txBody>
      </p:sp>
      <p:sp>
        <p:nvSpPr>
          <p:cNvPr id="9" name="1 CuadroTexto"/>
          <p:cNvSpPr txBox="1"/>
          <p:nvPr/>
        </p:nvSpPr>
        <p:spPr>
          <a:xfrm>
            <a:off x="179512" y="6597352"/>
            <a:ext cx="4036221" cy="29441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GT" sz="1050" dirty="0"/>
              <a:t>Fuente:</a:t>
            </a:r>
          </a:p>
          <a:p>
            <a:endParaRPr lang="es-GT" sz="1050" baseline="0" dirty="0"/>
          </a:p>
        </p:txBody>
      </p:sp>
      <p:sp>
        <p:nvSpPr>
          <p:cNvPr id="11" name="Rectángulo 10">
            <a:extLst>
              <a:ext uri="{FF2B5EF4-FFF2-40B4-BE49-F238E27FC236}">
                <a16:creationId xmlns="" xmlns:a16="http://schemas.microsoft.com/office/drawing/2014/main" id="{5195D5B1-1EC7-4149-AD90-1AC34FD532DB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ACB1EF01-31B7-5541-80EE-9B69A7533911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3" name="1 CuadroTexto">
            <a:extLst>
              <a:ext uri="{FF2B5EF4-FFF2-40B4-BE49-F238E27FC236}">
                <a16:creationId xmlns="" xmlns:a16="http://schemas.microsoft.com/office/drawing/2014/main" id="{DE717B77-9981-8B47-9064-51B43862B01D}"/>
              </a:ext>
            </a:extLst>
          </p:cNvPr>
          <p:cNvSpPr txBox="1"/>
          <p:nvPr/>
        </p:nvSpPr>
        <p:spPr>
          <a:xfrm>
            <a:off x="567452" y="31261"/>
            <a:ext cx="7884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b="1" dirty="0">
                <a:solidFill>
                  <a:srgbClr val="7030A0"/>
                </a:solidFill>
              </a:rPr>
              <a:t>Desempeño</a:t>
            </a:r>
            <a:endParaRPr lang="es-GT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355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7B79E037-65D5-4300-9D0D-04F7421CA3F8}"/>
              </a:ext>
            </a:extLst>
          </p:cNvPr>
          <p:cNvSpPr txBox="1">
            <a:spLocks/>
          </p:cNvSpPr>
          <p:nvPr/>
        </p:nvSpPr>
        <p:spPr>
          <a:xfrm>
            <a:off x="258471" y="884312"/>
            <a:ext cx="9025746" cy="510186"/>
          </a:xfrm>
          <a:prstGeom prst="rect">
            <a:avLst/>
          </a:prstGeom>
        </p:spPr>
        <p:txBody>
          <a:bodyPr vert="horz" lIns="68287" tIns="34143" rIns="68287" bIns="34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1329"/>
              </a:lnSpc>
            </a:pPr>
            <a:r>
              <a:rPr lang="es-GT" sz="2000" b="1" dirty="0">
                <a:solidFill>
                  <a:schemeClr val="accent1">
                    <a:lumMod val="75000"/>
                  </a:schemeClr>
                </a:solidFill>
                <a:latin typeface="Arial Black"/>
              </a:rPr>
              <a:t>Régimen de Factura Electrónica en Línea (FEL) al 26/12/2019</a:t>
            </a:r>
            <a:endParaRPr lang="es-ES_tradnl" sz="2000" b="1" dirty="0">
              <a:solidFill>
                <a:schemeClr val="accent1">
                  <a:lumMod val="75000"/>
                </a:schemeClr>
              </a:solidFill>
              <a:latin typeface="Arial Black"/>
            </a:endParaRPr>
          </a:p>
        </p:txBody>
      </p:sp>
      <p:graphicFrame>
        <p:nvGraphicFramePr>
          <p:cNvPr id="6" name="Gráfico 5">
            <a:extLst>
              <a:ext uri="{FF2B5EF4-FFF2-40B4-BE49-F238E27FC236}">
                <a16:creationId xmlns="" xmlns:a16="http://schemas.microsoft.com/office/drawing/2014/main" id="{29697D58-E810-4BE4-83D5-D7B1DD4968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1658054"/>
              </p:ext>
            </p:extLst>
          </p:nvPr>
        </p:nvGraphicFramePr>
        <p:xfrm>
          <a:off x="605581" y="1348618"/>
          <a:ext cx="8069814" cy="48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278780" y="6309320"/>
            <a:ext cx="42597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100" b="1" dirty="0"/>
              <a:t>Fuente: Superintendencia de Administración Tributaria</a:t>
            </a:r>
          </a:p>
        </p:txBody>
      </p:sp>
      <p:sp>
        <p:nvSpPr>
          <p:cNvPr id="8" name="1 CuadroTexto">
            <a:extLst>
              <a:ext uri="{FF2B5EF4-FFF2-40B4-BE49-F238E27FC236}">
                <a16:creationId xmlns="" xmlns:a16="http://schemas.microsoft.com/office/drawing/2014/main" id="{4F842FD8-C459-5C47-BF70-20445CFC6FB1}"/>
              </a:ext>
            </a:extLst>
          </p:cNvPr>
          <p:cNvSpPr txBox="1"/>
          <p:nvPr/>
        </p:nvSpPr>
        <p:spPr>
          <a:xfrm>
            <a:off x="585940" y="61754"/>
            <a:ext cx="788436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100" dirty="0"/>
              <a:t>Gestión Eficiente de las Finanzas Públicas</a:t>
            </a:r>
          </a:p>
          <a:p>
            <a:r>
              <a:rPr lang="es-GT" sz="2400" b="1" dirty="0">
                <a:solidFill>
                  <a:srgbClr val="32859C"/>
                </a:solidFill>
              </a:rPr>
              <a:t>Ingresos</a:t>
            </a:r>
            <a:endParaRPr lang="es-GT" b="1" dirty="0">
              <a:solidFill>
                <a:srgbClr val="32859C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EE14BFBA-F27F-3D42-9E4B-553938DA510F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3285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A937BE87-8736-7A41-9B38-EEA9D9046951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253308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26"/>
          <p:cNvSpPr txBox="1">
            <a:spLocks noGrp="1"/>
          </p:cNvSpPr>
          <p:nvPr/>
        </p:nvSpPr>
        <p:spPr bwMode="auto">
          <a:xfrm>
            <a:off x="157886" y="598572"/>
            <a:ext cx="8853360" cy="38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s-GT" sz="2400" b="1" dirty="0">
                <a:latin typeface="+mn-lt"/>
                <a:cs typeface="Times New Roman" panose="02020603050405020304" pitchFamily="18" charset="0"/>
              </a:rPr>
              <a:t>En 2019 se registra una recuperación de la actividad económica</a:t>
            </a:r>
          </a:p>
        </p:txBody>
      </p:sp>
      <p:graphicFrame>
        <p:nvGraphicFramePr>
          <p:cNvPr id="9" name="1 Gráfic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4387045"/>
              </p:ext>
            </p:extLst>
          </p:nvPr>
        </p:nvGraphicFramePr>
        <p:xfrm>
          <a:off x="827584" y="1124744"/>
          <a:ext cx="7716180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" name="2 Conector recto de flecha"/>
          <p:cNvCxnSpPr/>
          <p:nvPr/>
        </p:nvCxnSpPr>
        <p:spPr>
          <a:xfrm>
            <a:off x="2555776" y="2780928"/>
            <a:ext cx="5688632" cy="2304256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78E5AADC-3C25-0C42-9254-C66A688397AD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75AB8A80-C803-704F-AFD8-F555CBB02A9E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" name="1 CuadroTexto">
            <a:extLst>
              <a:ext uri="{FF2B5EF4-FFF2-40B4-BE49-F238E27FC236}">
                <a16:creationId xmlns="" xmlns:a16="http://schemas.microsoft.com/office/drawing/2014/main" id="{0C8CBC80-79D9-5947-90B2-866211144EC6}"/>
              </a:ext>
            </a:extLst>
          </p:cNvPr>
          <p:cNvSpPr txBox="1"/>
          <p:nvPr/>
        </p:nvSpPr>
        <p:spPr>
          <a:xfrm>
            <a:off x="567452" y="31261"/>
            <a:ext cx="7884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b="1" dirty="0">
                <a:solidFill>
                  <a:srgbClr val="7030A0"/>
                </a:solidFill>
              </a:rPr>
              <a:t>Desempeño</a:t>
            </a:r>
            <a:endParaRPr lang="es-GT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3732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ítulo 2">
            <a:extLst>
              <a:ext uri="{FF2B5EF4-FFF2-40B4-BE49-F238E27FC236}">
                <a16:creationId xmlns="" xmlns:a16="http://schemas.microsoft.com/office/drawing/2014/main" id="{E2B822F1-2D6C-4494-B4C0-3E761F6C82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272" y="968763"/>
            <a:ext cx="8688057" cy="487088"/>
          </a:xfrm>
        </p:spPr>
        <p:txBody>
          <a:bodyPr>
            <a:noAutofit/>
          </a:bodyPr>
          <a:lstStyle/>
          <a:p>
            <a:pPr algn="just"/>
            <a:r>
              <a:rPr lang="es-GT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2017 – 2019 la política fiscal fue expansiva para apoyar la reactivación económica, mediante una mayor ejecución de gasto público principalmente enfocada en inversión</a:t>
            </a:r>
          </a:p>
        </p:txBody>
      </p:sp>
      <p:sp>
        <p:nvSpPr>
          <p:cNvPr id="8" name="CuadroTexto 4">
            <a:extLst>
              <a:ext uri="{FF2B5EF4-FFF2-40B4-BE49-F238E27FC236}">
                <a16:creationId xmlns="" xmlns:a16="http://schemas.microsoft.com/office/drawing/2014/main" id="{2EE5BE5F-8A22-488C-942E-7DEA532D6B68}"/>
              </a:ext>
            </a:extLst>
          </p:cNvPr>
          <p:cNvSpPr txBox="1"/>
          <p:nvPr/>
        </p:nvSpPr>
        <p:spPr>
          <a:xfrm>
            <a:off x="244583" y="6578333"/>
            <a:ext cx="69037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050" b="1" dirty="0"/>
              <a:t>*Preliminar toma en cuenta PIB proyectado en agosto 2019 por el Banco de Guatemala (Base 2001)</a:t>
            </a:r>
          </a:p>
        </p:txBody>
      </p:sp>
      <p:sp>
        <p:nvSpPr>
          <p:cNvPr id="10" name="CuadroTexto 1"/>
          <p:cNvSpPr txBox="1"/>
          <p:nvPr/>
        </p:nvSpPr>
        <p:spPr>
          <a:xfrm>
            <a:off x="121920" y="2420709"/>
            <a:ext cx="2610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000" b="1" dirty="0"/>
              <a:t>Puntos porcentuales del PIB potencial</a:t>
            </a:r>
          </a:p>
        </p:txBody>
      </p:sp>
      <p:graphicFrame>
        <p:nvGraphicFramePr>
          <p:cNvPr id="11" name="Gráfico 11"/>
          <p:cNvGraphicFramePr/>
          <p:nvPr/>
        </p:nvGraphicFramePr>
        <p:xfrm>
          <a:off x="724829" y="2174488"/>
          <a:ext cx="7950819" cy="4403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F9963222-CE42-8448-87F1-EA88ECC81858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93E54A9D-E135-EB4D-94CB-3D00E04CCEC0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3" name="1 CuadroTexto">
            <a:extLst>
              <a:ext uri="{FF2B5EF4-FFF2-40B4-BE49-F238E27FC236}">
                <a16:creationId xmlns="" xmlns:a16="http://schemas.microsoft.com/office/drawing/2014/main" id="{D581FE3F-3139-9B4C-A248-C14EDF4BCEEE}"/>
              </a:ext>
            </a:extLst>
          </p:cNvPr>
          <p:cNvSpPr txBox="1"/>
          <p:nvPr/>
        </p:nvSpPr>
        <p:spPr>
          <a:xfrm>
            <a:off x="567452" y="31261"/>
            <a:ext cx="7884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b="1" dirty="0">
                <a:solidFill>
                  <a:srgbClr val="7030A0"/>
                </a:solidFill>
              </a:rPr>
              <a:t>Desempeño</a:t>
            </a:r>
            <a:endParaRPr lang="es-GT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303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7DFB7050-D63A-C941-B6A9-B1658B6EAB6E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374C5CA2-E846-DA45-BCF5-848C0C96410D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8" name="1 CuadroTexto">
            <a:extLst>
              <a:ext uri="{FF2B5EF4-FFF2-40B4-BE49-F238E27FC236}">
                <a16:creationId xmlns:a16="http://schemas.microsoft.com/office/drawing/2014/main" xmlns="" id="{85D1C82D-7CB5-D04A-B90F-EE29FA056631}"/>
              </a:ext>
            </a:extLst>
          </p:cNvPr>
          <p:cNvSpPr txBox="1"/>
          <p:nvPr/>
        </p:nvSpPr>
        <p:spPr>
          <a:xfrm>
            <a:off x="567452" y="31261"/>
            <a:ext cx="7884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b="1" dirty="0">
                <a:solidFill>
                  <a:srgbClr val="7030A0"/>
                </a:solidFill>
              </a:rPr>
              <a:t>Desempeño</a:t>
            </a:r>
            <a:endParaRPr lang="es-GT" b="1" dirty="0">
              <a:solidFill>
                <a:srgbClr val="7030A0"/>
              </a:solidFill>
            </a:endParaRPr>
          </a:p>
        </p:txBody>
      </p:sp>
      <p:pic>
        <p:nvPicPr>
          <p:cNvPr id="9" name="Imagen 8" descr="Imagen que contiene periódico, texto, edificio, persona&#10;&#10;Descripción generada automáticamente">
            <a:extLst>
              <a:ext uri="{FF2B5EF4-FFF2-40B4-BE49-F238E27FC236}">
                <a16:creationId xmlns:a16="http://schemas.microsoft.com/office/drawing/2014/main" xmlns="" id="{5B6B6110-4DD7-4048-8D38-A994EA1128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04664"/>
            <a:ext cx="4536504" cy="604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945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contenido 2"/>
          <p:cNvSpPr txBox="1">
            <a:spLocks/>
          </p:cNvSpPr>
          <p:nvPr/>
        </p:nvSpPr>
        <p:spPr>
          <a:xfrm>
            <a:off x="552174" y="515196"/>
            <a:ext cx="8484249" cy="4449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GT" altLang="es-GT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Situación de la </a:t>
            </a:r>
            <a:r>
              <a:rPr lang="es-GT" altLang="es-G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Finanzas </a:t>
            </a:r>
            <a:r>
              <a:rPr lang="es-GT" altLang="es-GT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Públicas 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8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0661832"/>
              </p:ext>
            </p:extLst>
          </p:nvPr>
        </p:nvGraphicFramePr>
        <p:xfrm>
          <a:off x="-756592" y="738308"/>
          <a:ext cx="9900592" cy="5867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ectángulo 10">
            <a:extLst>
              <a:ext uri="{FF2B5EF4-FFF2-40B4-BE49-F238E27FC236}">
                <a16:creationId xmlns="" xmlns:a16="http://schemas.microsoft.com/office/drawing/2014/main" id="{D3064D2B-2BA4-2B41-A9B8-213258BA1E59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A37C96C2-0D1E-A048-88EB-A57B8217BCAA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3" name="1 CuadroTexto">
            <a:extLst>
              <a:ext uri="{FF2B5EF4-FFF2-40B4-BE49-F238E27FC236}">
                <a16:creationId xmlns="" xmlns:a16="http://schemas.microsoft.com/office/drawing/2014/main" id="{469F556A-CAAA-2C49-97B4-80F35E627FDB}"/>
              </a:ext>
            </a:extLst>
          </p:cNvPr>
          <p:cNvSpPr txBox="1"/>
          <p:nvPr/>
        </p:nvSpPr>
        <p:spPr>
          <a:xfrm>
            <a:off x="567452" y="31261"/>
            <a:ext cx="7884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b="1" dirty="0">
                <a:solidFill>
                  <a:srgbClr val="7030A0"/>
                </a:solidFill>
              </a:rPr>
              <a:t>Desempeño</a:t>
            </a:r>
            <a:endParaRPr lang="es-GT" b="1" dirty="0">
              <a:solidFill>
                <a:srgbClr val="7030A0"/>
              </a:solidFill>
            </a:endParaRPr>
          </a:p>
        </p:txBody>
      </p:sp>
      <p:sp>
        <p:nvSpPr>
          <p:cNvPr id="2" name="1 Elipse"/>
          <p:cNvSpPr/>
          <p:nvPr/>
        </p:nvSpPr>
        <p:spPr>
          <a:xfrm>
            <a:off x="7020272" y="3143199"/>
            <a:ext cx="936104" cy="864096"/>
          </a:xfrm>
          <a:prstGeom prst="ellipse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8507595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lob:https://web.whatsapp.com/d0713cd7-7646-4521-9b3d-fd68a66330d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GT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7615DA13-4DB1-49D4-8DD6-9712877DF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921905"/>
            <a:ext cx="7145915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1885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 txBox="1">
            <a:spLocks/>
          </p:cNvSpPr>
          <p:nvPr/>
        </p:nvSpPr>
        <p:spPr>
          <a:xfrm>
            <a:off x="567452" y="551246"/>
            <a:ext cx="8484249" cy="4449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GT" altLang="es-GT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Situación de las </a:t>
            </a:r>
            <a:r>
              <a:rPr lang="es-GT" altLang="es-G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Finanzas </a:t>
            </a:r>
            <a:r>
              <a:rPr lang="es-GT" altLang="es-GT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Públicas 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7" name="6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7335146"/>
              </p:ext>
            </p:extLst>
          </p:nvPr>
        </p:nvGraphicFramePr>
        <p:xfrm>
          <a:off x="0" y="885276"/>
          <a:ext cx="9144000" cy="5131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1 CuadroTexto"/>
          <p:cNvSpPr txBox="1"/>
          <p:nvPr/>
        </p:nvSpPr>
        <p:spPr>
          <a:xfrm>
            <a:off x="395535" y="6624736"/>
            <a:ext cx="3882667" cy="16632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GT" sz="1050" dirty="0"/>
              <a:t>Fuente: Sistema de Contabilidad Integrada -SICOIN- 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95536" y="6093296"/>
            <a:ext cx="88458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sz="1400" dirty="0"/>
              <a:t>En la grafica se observa el comportamiento de los pagos pendiente al final de cada ejercicio fiscal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sz="1400" dirty="0"/>
              <a:t>Se ha disminuido los gastos devengados no pagados al final de los últimos años </a:t>
            </a:r>
            <a:endParaRPr lang="es-ES" sz="1400" dirty="0"/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F3E521FB-D0C9-994A-9C70-2441AAA996DB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2298DB96-871F-FC4B-8DEA-EDEF1C00604F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1" name="1 CuadroTexto">
            <a:extLst>
              <a:ext uri="{FF2B5EF4-FFF2-40B4-BE49-F238E27FC236}">
                <a16:creationId xmlns="" xmlns:a16="http://schemas.microsoft.com/office/drawing/2014/main" id="{529121CF-75F3-1A41-8F02-AD37C262B7D5}"/>
              </a:ext>
            </a:extLst>
          </p:cNvPr>
          <p:cNvSpPr txBox="1"/>
          <p:nvPr/>
        </p:nvSpPr>
        <p:spPr>
          <a:xfrm>
            <a:off x="567452" y="31261"/>
            <a:ext cx="7884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b="1" dirty="0">
                <a:solidFill>
                  <a:srgbClr val="7030A0"/>
                </a:solidFill>
              </a:rPr>
              <a:t>Desempeño</a:t>
            </a:r>
            <a:endParaRPr lang="es-GT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326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599585"/>
            <a:ext cx="8229600" cy="1143000"/>
          </a:xfrm>
        </p:spPr>
        <p:txBody>
          <a:bodyPr>
            <a:noAutofit/>
          </a:bodyPr>
          <a:lstStyle/>
          <a:p>
            <a:pPr algn="just"/>
            <a:r>
              <a:rPr lang="es-GT" sz="2400" b="1" dirty="0">
                <a:latin typeface="+mn-lt"/>
                <a:cs typeface="Times New Roman" pitchFamily="18" charset="0"/>
              </a:rPr>
              <a:t>Al cierre del Ejercicio Fiscal 2019 la ejecución total fue de Q82,595.9 millones, reflejando una ejecución mensual promedio de Q6,883.0 millones</a:t>
            </a:r>
            <a:endParaRPr lang="es-ES" sz="2400" b="1" dirty="0">
              <a:latin typeface="+mn-lt"/>
              <a:cs typeface="Times New Roman" pitchFamily="18" charset="0"/>
            </a:endParaRPr>
          </a:p>
        </p:txBody>
      </p:sp>
      <p:graphicFrame>
        <p:nvGraphicFramePr>
          <p:cNvPr id="4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6430972"/>
              </p:ext>
            </p:extLst>
          </p:nvPr>
        </p:nvGraphicFramePr>
        <p:xfrm>
          <a:off x="1979712" y="3169771"/>
          <a:ext cx="5112568" cy="30675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1943708" y="6309320"/>
            <a:ext cx="52565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050" dirty="0">
                <a:cs typeface="Times New Roman" pitchFamily="18" charset="0"/>
              </a:rPr>
              <a:t>Fuente: Sistema de Contabilidad Integrada (Sicoin).</a:t>
            </a:r>
          </a:p>
          <a:p>
            <a:r>
              <a:rPr lang="es-GT" sz="1050" dirty="0">
                <a:cs typeface="Times New Roman" pitchFamily="18" charset="0"/>
              </a:rPr>
              <a:t>Información al 02/01/2020</a:t>
            </a:r>
            <a:endParaRPr lang="es-ES" sz="1050" dirty="0">
              <a:cs typeface="Times New Roman" pitchFamily="18" charset="0"/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567452" y="560708"/>
            <a:ext cx="8484249" cy="4449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GT" altLang="es-GT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Situación de las </a:t>
            </a:r>
            <a:r>
              <a:rPr lang="es-GT" altLang="es-G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Finanzas </a:t>
            </a:r>
            <a:r>
              <a:rPr lang="es-GT" altLang="es-GT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Públicas 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BDC962ED-AA5B-2448-87B3-C3FFAD1ABF9E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27CD4243-9D5A-AD43-A869-6B4EEC050EEB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" name="1 CuadroTexto">
            <a:extLst>
              <a:ext uri="{FF2B5EF4-FFF2-40B4-BE49-F238E27FC236}">
                <a16:creationId xmlns="" xmlns:a16="http://schemas.microsoft.com/office/drawing/2014/main" id="{E3DE93ED-CAE6-D34E-96F6-BA7BB3B6DB65}"/>
              </a:ext>
            </a:extLst>
          </p:cNvPr>
          <p:cNvSpPr txBox="1"/>
          <p:nvPr/>
        </p:nvSpPr>
        <p:spPr>
          <a:xfrm>
            <a:off x="567452" y="31261"/>
            <a:ext cx="7884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b="1" dirty="0">
                <a:solidFill>
                  <a:srgbClr val="7030A0"/>
                </a:solidFill>
              </a:rPr>
              <a:t>Desempeño</a:t>
            </a:r>
            <a:endParaRPr lang="es-GT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0157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BDC962ED-AA5B-2448-87B3-C3FFAD1ABF9E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27CD4243-9D5A-AD43-A869-6B4EEC050EEB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" name="1 CuadroTexto">
            <a:extLst>
              <a:ext uri="{FF2B5EF4-FFF2-40B4-BE49-F238E27FC236}">
                <a16:creationId xmlns="" xmlns:a16="http://schemas.microsoft.com/office/drawing/2014/main" id="{E3DE93ED-CAE6-D34E-96F6-BA7BB3B6DB65}"/>
              </a:ext>
            </a:extLst>
          </p:cNvPr>
          <p:cNvSpPr txBox="1"/>
          <p:nvPr/>
        </p:nvSpPr>
        <p:spPr>
          <a:xfrm>
            <a:off x="567452" y="31261"/>
            <a:ext cx="7884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b="1" dirty="0">
                <a:solidFill>
                  <a:srgbClr val="7030A0"/>
                </a:solidFill>
              </a:rPr>
              <a:t>Desempeño</a:t>
            </a:r>
            <a:endParaRPr lang="es-GT" b="1" dirty="0">
              <a:solidFill>
                <a:srgbClr val="7030A0"/>
              </a:solidFill>
            </a:endParaRPr>
          </a:p>
        </p:txBody>
      </p:sp>
      <p:sp>
        <p:nvSpPr>
          <p:cNvPr id="11" name="1 Título">
            <a:extLst>
              <a:ext uri="{FF2B5EF4-FFF2-40B4-BE49-F238E27FC236}">
                <a16:creationId xmlns="" xmlns:a16="http://schemas.microsoft.com/office/drawing/2014/main" id="{62FD8F6F-B131-8F40-9F3A-39C16512C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04502"/>
            <a:ext cx="8229600" cy="847855"/>
          </a:xfrm>
        </p:spPr>
        <p:txBody>
          <a:bodyPr>
            <a:noAutofit/>
          </a:bodyPr>
          <a:lstStyle/>
          <a:p>
            <a:r>
              <a:rPr lang="es-GT" sz="2800" dirty="0"/>
              <a:t>La ejecución presupuestaria se encuentra dentro de rangos normales</a:t>
            </a:r>
          </a:p>
        </p:txBody>
      </p:sp>
      <p:graphicFrame>
        <p:nvGraphicFramePr>
          <p:cNvPr id="12" name="1 Gráfico">
            <a:extLst>
              <a:ext uri="{FF2B5EF4-FFF2-40B4-BE49-F238E27FC236}">
                <a16:creationId xmlns="" xmlns:a16="http://schemas.microsoft.com/office/drawing/2014/main" id="{2F4E305D-CF1E-0B42-8116-2D71C8F22E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5338573"/>
              </p:ext>
            </p:extLst>
          </p:nvPr>
        </p:nvGraphicFramePr>
        <p:xfrm>
          <a:off x="457200" y="2014969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956205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644" y="953038"/>
            <a:ext cx="8424851" cy="981645"/>
          </a:xfrm>
        </p:spPr>
        <p:txBody>
          <a:bodyPr>
            <a:noAutofit/>
          </a:bodyPr>
          <a:lstStyle/>
          <a:p>
            <a:pPr algn="just"/>
            <a:r>
              <a:rPr lang="es-GT" sz="2000" b="1" dirty="0">
                <a:latin typeface="Calibri" panose="020F0502020204030204" pitchFamily="34" charset="0"/>
                <a:cs typeface="Calibri" panose="020F0502020204030204" pitchFamily="34" charset="0"/>
              </a:rPr>
              <a:t>Se colaboró con el Ministerio de Gobernación para garantizar el financiamiento de la nómina de PNC y Sistema Penitenciario, así como el cumplimiento a los compromisos de Pacto Colectivo</a:t>
            </a:r>
            <a:endParaRPr lang="es-E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07504" y="6453336"/>
            <a:ext cx="52565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050" dirty="0">
                <a:latin typeface="Times New Roman" pitchFamily="18" charset="0"/>
                <a:cs typeface="Times New Roman" pitchFamily="18" charset="0"/>
              </a:rPr>
              <a:t>Fuente: Sistema de Contabilidad Integrada (Sicoin).</a:t>
            </a:r>
          </a:p>
          <a:p>
            <a:r>
              <a:rPr lang="es-GT" sz="1050" dirty="0">
                <a:latin typeface="Times New Roman" pitchFamily="18" charset="0"/>
                <a:cs typeface="Times New Roman" pitchFamily="18" charset="0"/>
              </a:rPr>
              <a:t>Información al 02/01/2020</a:t>
            </a:r>
            <a:endParaRPr lang="es-ES" sz="10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Rectángulo redondeado"/>
          <p:cNvSpPr/>
          <p:nvPr/>
        </p:nvSpPr>
        <p:spPr>
          <a:xfrm>
            <a:off x="2123728" y="5060127"/>
            <a:ext cx="5078413" cy="1207740"/>
          </a:xfrm>
          <a:prstGeom prst="roundRect">
            <a:avLst>
              <a:gd name="adj" fmla="val 387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GT" dirty="0"/>
              <a:t>Se apoyó con el traslado de recursos para que el Ministerio de Gobernación diera cumplimiento al Bono de Dignificación de la Policía Nacional Civil, en aproximadamente Q180.0 millones.</a:t>
            </a:r>
            <a:endParaRPr lang="es-E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951079"/>
            <a:ext cx="5078413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Marcador de contenido 2"/>
          <p:cNvSpPr txBox="1">
            <a:spLocks/>
          </p:cNvSpPr>
          <p:nvPr/>
        </p:nvSpPr>
        <p:spPr>
          <a:xfrm>
            <a:off x="552247" y="541443"/>
            <a:ext cx="8484249" cy="4449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GT" altLang="es-GT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Situación de las </a:t>
            </a:r>
            <a:r>
              <a:rPr lang="es-GT" altLang="es-G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Finanzas </a:t>
            </a:r>
            <a:r>
              <a:rPr lang="es-GT" altLang="es-GT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Públicas 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DC1E0449-F9E0-2D43-B82D-721D3C131A2A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2D0DF2D5-682C-544F-A012-42656AF5102A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" name="1 CuadroTexto">
            <a:extLst>
              <a:ext uri="{FF2B5EF4-FFF2-40B4-BE49-F238E27FC236}">
                <a16:creationId xmlns="" xmlns:a16="http://schemas.microsoft.com/office/drawing/2014/main" id="{53C40698-6DE4-514D-884A-3405FF5778D7}"/>
              </a:ext>
            </a:extLst>
          </p:cNvPr>
          <p:cNvSpPr txBox="1"/>
          <p:nvPr/>
        </p:nvSpPr>
        <p:spPr>
          <a:xfrm>
            <a:off x="567452" y="31261"/>
            <a:ext cx="7884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b="1" dirty="0">
                <a:solidFill>
                  <a:srgbClr val="7030A0"/>
                </a:solidFill>
              </a:rPr>
              <a:t>Desempeño</a:t>
            </a:r>
            <a:endParaRPr lang="es-GT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0130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DC1E0449-F9E0-2D43-B82D-721D3C131A2A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2D0DF2D5-682C-544F-A012-42656AF5102A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" name="1 CuadroTexto">
            <a:extLst>
              <a:ext uri="{FF2B5EF4-FFF2-40B4-BE49-F238E27FC236}">
                <a16:creationId xmlns="" xmlns:a16="http://schemas.microsoft.com/office/drawing/2014/main" id="{53C40698-6DE4-514D-884A-3405FF5778D7}"/>
              </a:ext>
            </a:extLst>
          </p:cNvPr>
          <p:cNvSpPr txBox="1"/>
          <p:nvPr/>
        </p:nvSpPr>
        <p:spPr>
          <a:xfrm>
            <a:off x="567452" y="31261"/>
            <a:ext cx="7884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b="1" dirty="0">
                <a:solidFill>
                  <a:srgbClr val="7030A0"/>
                </a:solidFill>
              </a:rPr>
              <a:t>Desempeño</a:t>
            </a:r>
            <a:endParaRPr lang="es-GT" b="1" dirty="0">
              <a:solidFill>
                <a:srgbClr val="7030A0"/>
              </a:solidFill>
            </a:endParaRPr>
          </a:p>
        </p:txBody>
      </p:sp>
      <p:graphicFrame>
        <p:nvGraphicFramePr>
          <p:cNvPr id="11" name="4 Gráfico">
            <a:extLst>
              <a:ext uri="{FF2B5EF4-FFF2-40B4-BE49-F238E27FC236}">
                <a16:creationId xmlns="" xmlns:a16="http://schemas.microsoft.com/office/drawing/2014/main" id="{2925ECDA-E8C6-2B4A-AF20-942B365D44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8551560"/>
              </p:ext>
            </p:extLst>
          </p:nvPr>
        </p:nvGraphicFramePr>
        <p:xfrm>
          <a:off x="395536" y="1052736"/>
          <a:ext cx="76200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61776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3B3AB49A-DC5E-4753-AC6D-36B086B8F36D}"/>
              </a:ext>
            </a:extLst>
          </p:cNvPr>
          <p:cNvSpPr txBox="1">
            <a:spLocks/>
          </p:cNvSpPr>
          <p:nvPr/>
        </p:nvSpPr>
        <p:spPr>
          <a:xfrm>
            <a:off x="223935" y="943703"/>
            <a:ext cx="8846234" cy="510186"/>
          </a:xfrm>
          <a:prstGeom prst="rect">
            <a:avLst/>
          </a:prstGeom>
        </p:spPr>
        <p:txBody>
          <a:bodyPr vert="horz" lIns="68287" tIns="34143" rIns="68287" bIns="34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1329"/>
              </a:lnSpc>
            </a:pPr>
            <a:r>
              <a:rPr lang="es-GT" sz="2000" b="1" dirty="0">
                <a:solidFill>
                  <a:schemeClr val="accent1">
                    <a:lumMod val="75000"/>
                  </a:schemeClr>
                </a:solidFill>
                <a:latin typeface="Arial Black"/>
              </a:rPr>
              <a:t>Régimen de Factura Electrónica en Línea (FEL) al 26/12/2019</a:t>
            </a:r>
            <a:endParaRPr lang="es-ES_tradnl" sz="2000" b="1" dirty="0">
              <a:solidFill>
                <a:schemeClr val="accent1">
                  <a:lumMod val="75000"/>
                </a:schemeClr>
              </a:solidFill>
              <a:latin typeface="Arial Black"/>
            </a:endParaRPr>
          </a:p>
        </p:txBody>
      </p:sp>
      <p:graphicFrame>
        <p:nvGraphicFramePr>
          <p:cNvPr id="4" name="Gráfico 2">
            <a:extLst>
              <a:ext uri="{FF2B5EF4-FFF2-40B4-BE49-F238E27FC236}">
                <a16:creationId xmlns="" xmlns:a16="http://schemas.microsoft.com/office/drawing/2014/main" id="{10DDE514-4C1B-4C0D-8BBF-4CD4A5DAD9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3220489"/>
              </p:ext>
            </p:extLst>
          </p:nvPr>
        </p:nvGraphicFramePr>
        <p:xfrm>
          <a:off x="242595" y="1159727"/>
          <a:ext cx="8677470" cy="5325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uadroTexto 3"/>
          <p:cNvSpPr txBox="1"/>
          <p:nvPr/>
        </p:nvSpPr>
        <p:spPr>
          <a:xfrm>
            <a:off x="353743" y="6381328"/>
            <a:ext cx="42597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100" b="1" dirty="0"/>
              <a:t>Fuente: Superintendencia de Administración Tributaria</a:t>
            </a:r>
          </a:p>
        </p:txBody>
      </p:sp>
      <p:sp>
        <p:nvSpPr>
          <p:cNvPr id="8" name="1 CuadroTexto">
            <a:extLst>
              <a:ext uri="{FF2B5EF4-FFF2-40B4-BE49-F238E27FC236}">
                <a16:creationId xmlns="" xmlns:a16="http://schemas.microsoft.com/office/drawing/2014/main" id="{7EC09EEE-0920-BA42-98ED-66E6A0EA7C48}"/>
              </a:ext>
            </a:extLst>
          </p:cNvPr>
          <p:cNvSpPr txBox="1"/>
          <p:nvPr/>
        </p:nvSpPr>
        <p:spPr>
          <a:xfrm>
            <a:off x="585940" y="61754"/>
            <a:ext cx="788436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100" dirty="0"/>
              <a:t>Gestión Eficiente de las Finanzas Públicas</a:t>
            </a:r>
          </a:p>
          <a:p>
            <a:r>
              <a:rPr lang="es-GT" sz="2400" b="1" dirty="0">
                <a:solidFill>
                  <a:srgbClr val="32859C"/>
                </a:solidFill>
              </a:rPr>
              <a:t>Ingresos</a:t>
            </a:r>
            <a:endParaRPr lang="es-GT" b="1" dirty="0">
              <a:solidFill>
                <a:srgbClr val="32859C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5669ACED-6514-5C4E-89CC-CBD3B7CDBC3F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3285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346A03ED-E397-6C43-92D4-BEC562B92172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044395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DC1E0449-F9E0-2D43-B82D-721D3C131A2A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2D0DF2D5-682C-544F-A012-42656AF5102A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" name="1 CuadroTexto">
            <a:extLst>
              <a:ext uri="{FF2B5EF4-FFF2-40B4-BE49-F238E27FC236}">
                <a16:creationId xmlns="" xmlns:a16="http://schemas.microsoft.com/office/drawing/2014/main" id="{53C40698-6DE4-514D-884A-3405FF5778D7}"/>
              </a:ext>
            </a:extLst>
          </p:cNvPr>
          <p:cNvSpPr txBox="1"/>
          <p:nvPr/>
        </p:nvSpPr>
        <p:spPr>
          <a:xfrm>
            <a:off x="567452" y="31261"/>
            <a:ext cx="7884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b="1" dirty="0">
                <a:solidFill>
                  <a:srgbClr val="7030A0"/>
                </a:solidFill>
              </a:rPr>
              <a:t>Desempeño</a:t>
            </a:r>
            <a:endParaRPr lang="es-GT" b="1" dirty="0">
              <a:solidFill>
                <a:srgbClr val="7030A0"/>
              </a:solidFill>
            </a:endParaRPr>
          </a:p>
        </p:txBody>
      </p:sp>
      <p:graphicFrame>
        <p:nvGraphicFramePr>
          <p:cNvPr id="13" name="1 Gráfico">
            <a:extLst>
              <a:ext uri="{FF2B5EF4-FFF2-40B4-BE49-F238E27FC236}">
                <a16:creationId xmlns="" xmlns:a16="http://schemas.microsoft.com/office/drawing/2014/main" id="{96140BC3-7F12-9440-B31B-FD6D883158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9550105"/>
              </p:ext>
            </p:extLst>
          </p:nvPr>
        </p:nvGraphicFramePr>
        <p:xfrm>
          <a:off x="395536" y="980728"/>
          <a:ext cx="76200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818716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DC1E0449-F9E0-2D43-B82D-721D3C131A2A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2D0DF2D5-682C-544F-A012-42656AF5102A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" name="1 CuadroTexto">
            <a:extLst>
              <a:ext uri="{FF2B5EF4-FFF2-40B4-BE49-F238E27FC236}">
                <a16:creationId xmlns="" xmlns:a16="http://schemas.microsoft.com/office/drawing/2014/main" id="{53C40698-6DE4-514D-884A-3405FF5778D7}"/>
              </a:ext>
            </a:extLst>
          </p:cNvPr>
          <p:cNvSpPr txBox="1"/>
          <p:nvPr/>
        </p:nvSpPr>
        <p:spPr>
          <a:xfrm>
            <a:off x="567452" y="31261"/>
            <a:ext cx="7884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b="1" dirty="0">
                <a:solidFill>
                  <a:srgbClr val="7030A0"/>
                </a:solidFill>
              </a:rPr>
              <a:t>Desempeño</a:t>
            </a:r>
            <a:endParaRPr lang="es-GT" b="1" dirty="0">
              <a:solidFill>
                <a:srgbClr val="7030A0"/>
              </a:solidFill>
            </a:endParaRPr>
          </a:p>
        </p:txBody>
      </p:sp>
      <p:graphicFrame>
        <p:nvGraphicFramePr>
          <p:cNvPr id="11" name="1 Gráfico">
            <a:extLst>
              <a:ext uri="{FF2B5EF4-FFF2-40B4-BE49-F238E27FC236}">
                <a16:creationId xmlns="" xmlns:a16="http://schemas.microsoft.com/office/drawing/2014/main" id="{A1604348-A731-9C4F-B5FC-F21E490173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8144606"/>
              </p:ext>
            </p:extLst>
          </p:nvPr>
        </p:nvGraphicFramePr>
        <p:xfrm>
          <a:off x="467544" y="1124744"/>
          <a:ext cx="76200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186928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909AC69E-0B7A-BD42-9650-E46FBB2F46C1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B129C611-AB12-8C45-A623-DBCB03A00A7E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9" name="1 CuadroTexto">
            <a:extLst>
              <a:ext uri="{FF2B5EF4-FFF2-40B4-BE49-F238E27FC236}">
                <a16:creationId xmlns="" xmlns:a16="http://schemas.microsoft.com/office/drawing/2014/main" id="{9FFF274A-27EE-B341-89A9-F9D5FE8F6E68}"/>
              </a:ext>
            </a:extLst>
          </p:cNvPr>
          <p:cNvSpPr txBox="1"/>
          <p:nvPr/>
        </p:nvSpPr>
        <p:spPr>
          <a:xfrm>
            <a:off x="567452" y="31261"/>
            <a:ext cx="788436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GT" sz="1100" dirty="0"/>
          </a:p>
          <a:p>
            <a:r>
              <a:rPr lang="es-GT" sz="2400" b="1" dirty="0">
                <a:solidFill>
                  <a:srgbClr val="7030A0"/>
                </a:solidFill>
              </a:rPr>
              <a:t>Desempeño</a:t>
            </a:r>
            <a:endParaRPr lang="es-GT" b="1" dirty="0">
              <a:solidFill>
                <a:srgbClr val="7030A0"/>
              </a:solidFill>
            </a:endParaRPr>
          </a:p>
        </p:txBody>
      </p:sp>
      <p:graphicFrame>
        <p:nvGraphicFramePr>
          <p:cNvPr id="11" name="6 Marcador de contenido">
            <a:extLst>
              <a:ext uri="{FF2B5EF4-FFF2-40B4-BE49-F238E27FC236}">
                <a16:creationId xmlns="" xmlns:a16="http://schemas.microsoft.com/office/drawing/2014/main" id="{D2F99BAD-D4F1-1742-9B2E-35BEA69F3E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776262"/>
              </p:ext>
            </p:extLst>
          </p:nvPr>
        </p:nvGraphicFramePr>
        <p:xfrm>
          <a:off x="0" y="1499786"/>
          <a:ext cx="9144000" cy="48705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7 Rectángulo">
            <a:extLst>
              <a:ext uri="{FF2B5EF4-FFF2-40B4-BE49-F238E27FC236}">
                <a16:creationId xmlns="" xmlns:a16="http://schemas.microsoft.com/office/drawing/2014/main" id="{1472348F-0C50-2642-A63F-DBC46521D9E1}"/>
              </a:ext>
            </a:extLst>
          </p:cNvPr>
          <p:cNvSpPr/>
          <p:nvPr/>
        </p:nvSpPr>
        <p:spPr>
          <a:xfrm>
            <a:off x="2353515" y="1931353"/>
            <a:ext cx="4436969" cy="4952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 dirty="0" err="1">
                <a:solidFill>
                  <a:schemeClr val="tx1"/>
                </a:solidFill>
              </a:rPr>
              <a:t>Eje</a:t>
            </a:r>
            <a:r>
              <a:rPr lang="en-US" sz="1100" b="1" baseline="0" dirty="0">
                <a:solidFill>
                  <a:schemeClr val="tx1"/>
                </a:solidFill>
              </a:rPr>
              <a:t> de </a:t>
            </a:r>
            <a:r>
              <a:rPr lang="en-US" sz="1100" b="1" baseline="0" dirty="0" err="1">
                <a:solidFill>
                  <a:schemeClr val="tx1"/>
                </a:solidFill>
              </a:rPr>
              <a:t>Desarrollo</a:t>
            </a:r>
            <a:r>
              <a:rPr lang="en-US" sz="1100" b="1" baseline="0" dirty="0">
                <a:solidFill>
                  <a:schemeClr val="tx1"/>
                </a:solidFill>
              </a:rPr>
              <a:t> </a:t>
            </a:r>
            <a:r>
              <a:rPr lang="en-US" sz="1100" b="1" baseline="0" dirty="0" err="1">
                <a:solidFill>
                  <a:schemeClr val="tx1"/>
                </a:solidFill>
              </a:rPr>
              <a:t>Humano</a:t>
            </a:r>
            <a:r>
              <a:rPr lang="en-US" sz="1100" b="1" baseline="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1100" b="1" dirty="0">
                <a:solidFill>
                  <a:schemeClr val="tx1"/>
                </a:solidFill>
              </a:rPr>
              <a:t>(</a:t>
            </a:r>
            <a:r>
              <a:rPr lang="en-US" sz="1100" b="1" dirty="0" err="1">
                <a:solidFill>
                  <a:schemeClr val="tx1"/>
                </a:solidFill>
              </a:rPr>
              <a:t>Monto</a:t>
            </a:r>
            <a:r>
              <a:rPr lang="en-US" sz="1100" b="1" baseline="0" dirty="0">
                <a:solidFill>
                  <a:schemeClr val="tx1"/>
                </a:solidFill>
              </a:rPr>
              <a:t> en </a:t>
            </a:r>
            <a:r>
              <a:rPr lang="en-US" sz="1100" b="1" baseline="0" dirty="0" err="1">
                <a:solidFill>
                  <a:schemeClr val="tx1"/>
                </a:solidFill>
              </a:rPr>
              <a:t>millones</a:t>
            </a:r>
            <a:r>
              <a:rPr lang="en-US" sz="1100" b="1" baseline="0" dirty="0">
                <a:solidFill>
                  <a:schemeClr val="tx1"/>
                </a:solidFill>
              </a:rPr>
              <a:t> de </a:t>
            </a:r>
            <a:r>
              <a:rPr lang="en-US" sz="1100" b="1" baseline="0" dirty="0" err="1">
                <a:solidFill>
                  <a:schemeClr val="tx1"/>
                </a:solidFill>
              </a:rPr>
              <a:t>Quetzales</a:t>
            </a:r>
            <a:r>
              <a:rPr lang="en-US" sz="1100" b="1" baseline="0" dirty="0">
                <a:solidFill>
                  <a:schemeClr val="tx1"/>
                </a:solidFill>
              </a:rPr>
              <a:t>)</a:t>
            </a:r>
            <a:endParaRPr lang="en-US" sz="11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8909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 txBox="1">
            <a:spLocks/>
          </p:cNvSpPr>
          <p:nvPr/>
        </p:nvSpPr>
        <p:spPr>
          <a:xfrm>
            <a:off x="554574" y="555258"/>
            <a:ext cx="8484249" cy="4449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GT" altLang="es-GT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Situación de las </a:t>
            </a:r>
            <a:r>
              <a:rPr lang="es-GT" altLang="es-G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Finanzas </a:t>
            </a:r>
            <a:r>
              <a:rPr lang="es-GT" altLang="es-GT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Públicas 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Imagen 7" descr="Captura de pantalla 2019-08-30 a las 21.10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369" y="2182867"/>
            <a:ext cx="6877423" cy="4190027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611559" y="1844824"/>
            <a:ext cx="3843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Más de 180 días de clases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909AC69E-0B7A-BD42-9650-E46FBB2F46C1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B129C611-AB12-8C45-A623-DBCB03A00A7E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9" name="1 CuadroTexto">
            <a:extLst>
              <a:ext uri="{FF2B5EF4-FFF2-40B4-BE49-F238E27FC236}">
                <a16:creationId xmlns="" xmlns:a16="http://schemas.microsoft.com/office/drawing/2014/main" id="{9FFF274A-27EE-B341-89A9-F9D5FE8F6E68}"/>
              </a:ext>
            </a:extLst>
          </p:cNvPr>
          <p:cNvSpPr txBox="1"/>
          <p:nvPr/>
        </p:nvSpPr>
        <p:spPr>
          <a:xfrm>
            <a:off x="567452" y="31261"/>
            <a:ext cx="788436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GT" sz="1100" dirty="0"/>
          </a:p>
          <a:p>
            <a:r>
              <a:rPr lang="es-GT" sz="2400" b="1" dirty="0">
                <a:solidFill>
                  <a:srgbClr val="7030A0"/>
                </a:solidFill>
              </a:rPr>
              <a:t>Desempeño</a:t>
            </a:r>
            <a:endParaRPr lang="es-GT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9169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 txBox="1">
            <a:spLocks/>
          </p:cNvSpPr>
          <p:nvPr/>
        </p:nvSpPr>
        <p:spPr>
          <a:xfrm>
            <a:off x="556174" y="549557"/>
            <a:ext cx="8484249" cy="4449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GT" altLang="es-GT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Situación de las </a:t>
            </a:r>
            <a:r>
              <a:rPr lang="es-GT" altLang="es-G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Finanzas </a:t>
            </a:r>
            <a:r>
              <a:rPr lang="es-GT" altLang="es-GT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Públicas 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Imagen 8" descr="Captura de pantalla 2019-08-30 a las 21.10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8154" y="1831961"/>
            <a:ext cx="6826064" cy="4562109"/>
          </a:xfrm>
          <a:prstGeom prst="rect">
            <a:avLst/>
          </a:prstGeom>
        </p:spPr>
      </p:pic>
      <p:sp>
        <p:nvSpPr>
          <p:cNvPr id="7" name="1 CuadroTexto"/>
          <p:cNvSpPr txBox="1"/>
          <p:nvPr/>
        </p:nvSpPr>
        <p:spPr>
          <a:xfrm>
            <a:off x="179512" y="6597352"/>
            <a:ext cx="4036221" cy="29441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GT" sz="1050" dirty="0"/>
              <a:t>Fuente:</a:t>
            </a:r>
          </a:p>
          <a:p>
            <a:endParaRPr lang="es-GT" sz="1050" baseline="0" dirty="0"/>
          </a:p>
        </p:txBody>
      </p:sp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3F3A8A55-0DD1-DC44-A74A-0D0A7B8FA69C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CA5A9CCC-4A88-CF4F-AC61-8FB4411E5A88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" name="1 CuadroTexto">
            <a:extLst>
              <a:ext uri="{FF2B5EF4-FFF2-40B4-BE49-F238E27FC236}">
                <a16:creationId xmlns="" xmlns:a16="http://schemas.microsoft.com/office/drawing/2014/main" id="{A1525A83-C46A-2642-B16C-9C7761A4AB57}"/>
              </a:ext>
            </a:extLst>
          </p:cNvPr>
          <p:cNvSpPr txBox="1"/>
          <p:nvPr/>
        </p:nvSpPr>
        <p:spPr>
          <a:xfrm>
            <a:off x="567452" y="31261"/>
            <a:ext cx="7884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b="1" dirty="0">
                <a:solidFill>
                  <a:srgbClr val="7030A0"/>
                </a:solidFill>
              </a:rPr>
              <a:t>Desempeño</a:t>
            </a:r>
            <a:endParaRPr lang="es-GT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0864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CuadroTexto"/>
          <p:cNvSpPr txBox="1"/>
          <p:nvPr/>
        </p:nvSpPr>
        <p:spPr>
          <a:xfrm>
            <a:off x="179512" y="6597352"/>
            <a:ext cx="4036221" cy="29441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GT" sz="1050" dirty="0"/>
              <a:t>Fuente:</a:t>
            </a:r>
          </a:p>
          <a:p>
            <a:endParaRPr lang="es-GT" sz="1050" baseline="0" dirty="0"/>
          </a:p>
        </p:txBody>
      </p:sp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3F3A8A55-0DD1-DC44-A74A-0D0A7B8FA69C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CA5A9CCC-4A88-CF4F-AC61-8FB4411E5A88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" name="1 CuadroTexto">
            <a:extLst>
              <a:ext uri="{FF2B5EF4-FFF2-40B4-BE49-F238E27FC236}">
                <a16:creationId xmlns="" xmlns:a16="http://schemas.microsoft.com/office/drawing/2014/main" id="{A1525A83-C46A-2642-B16C-9C7761A4AB57}"/>
              </a:ext>
            </a:extLst>
          </p:cNvPr>
          <p:cNvSpPr txBox="1"/>
          <p:nvPr/>
        </p:nvSpPr>
        <p:spPr>
          <a:xfrm>
            <a:off x="567452" y="31261"/>
            <a:ext cx="7884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b="1" dirty="0">
                <a:solidFill>
                  <a:srgbClr val="7030A0"/>
                </a:solidFill>
              </a:rPr>
              <a:t>Desempeño</a:t>
            </a:r>
            <a:endParaRPr lang="es-GT" b="1" dirty="0">
              <a:solidFill>
                <a:srgbClr val="7030A0"/>
              </a:solidFill>
            </a:endParaRPr>
          </a:p>
        </p:txBody>
      </p:sp>
      <p:graphicFrame>
        <p:nvGraphicFramePr>
          <p:cNvPr id="11" name="6 Gráfico">
            <a:extLst>
              <a:ext uri="{FF2B5EF4-FFF2-40B4-BE49-F238E27FC236}">
                <a16:creationId xmlns="" xmlns:a16="http://schemas.microsoft.com/office/drawing/2014/main" id="{6B71685B-D167-9240-8E4D-F921B0D9E0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0879631"/>
              </p:ext>
            </p:extLst>
          </p:nvPr>
        </p:nvGraphicFramePr>
        <p:xfrm>
          <a:off x="268256" y="2068583"/>
          <a:ext cx="5341447" cy="3879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7 CuadroTexto">
            <a:extLst>
              <a:ext uri="{FF2B5EF4-FFF2-40B4-BE49-F238E27FC236}">
                <a16:creationId xmlns="" xmlns:a16="http://schemas.microsoft.com/office/drawing/2014/main" id="{CA5536E1-3E8E-134E-9F32-7A98B4AAFFBD}"/>
              </a:ext>
            </a:extLst>
          </p:cNvPr>
          <p:cNvSpPr txBox="1"/>
          <p:nvPr/>
        </p:nvSpPr>
        <p:spPr>
          <a:xfrm>
            <a:off x="5609704" y="2054295"/>
            <a:ext cx="3312368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300" u="sng" dirty="0"/>
              <a:t>Días Efectivos de Clase:</a:t>
            </a:r>
          </a:p>
          <a:p>
            <a:endParaRPr lang="es-GT" sz="1300" dirty="0"/>
          </a:p>
          <a:p>
            <a:r>
              <a:rPr lang="es-MX" sz="1300" dirty="0"/>
              <a:t>A través del Acuerdo Ministerial No. 10-2015, artículos 1, 4 y 6, se establece el calendario del Ciclo Escolar para su cumplimiento en los centros educativos públicos, privados, por cooperativa y municipales en sus diversas áreas, niveles, sectores y modalidades, los cuales deben de cumplir con 180 días efectivos de clase.</a:t>
            </a:r>
          </a:p>
          <a:p>
            <a:endParaRPr lang="es-GT" sz="1300" dirty="0"/>
          </a:p>
          <a:p>
            <a:r>
              <a:rPr lang="es-MX" sz="1300" dirty="0"/>
              <a:t>En función de lo anterior, el Ministerio de Educación, a partir del año 2017 muestra un incremento respecto de los 180 días efectivos de clase, estipulados en el Acuerdo Ministerial antes citado, lo cual refleja el compromiso del personal docente y de las Autoridades Superiores Ministerio de Educación</a:t>
            </a:r>
            <a:r>
              <a:rPr lang="es-MX" sz="1300"/>
              <a:t>, de </a:t>
            </a:r>
            <a:r>
              <a:rPr lang="es-MX" sz="1300" dirty="0"/>
              <a:t>cumplir con el Calendario antes referido.</a:t>
            </a:r>
            <a:endParaRPr lang="es-GT" sz="1300" dirty="0"/>
          </a:p>
        </p:txBody>
      </p:sp>
    </p:spTree>
    <p:extLst>
      <p:ext uri="{BB962C8B-B14F-4D97-AF65-F5344CB8AC3E}">
        <p14:creationId xmlns:p14="http://schemas.microsoft.com/office/powerpoint/2010/main" val="12396309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/>
          <p:cNvSpPr txBox="1">
            <a:spLocks/>
          </p:cNvSpPr>
          <p:nvPr/>
        </p:nvSpPr>
        <p:spPr>
          <a:xfrm>
            <a:off x="567452" y="533666"/>
            <a:ext cx="8484249" cy="4449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GT" altLang="es-GT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Situación de las </a:t>
            </a:r>
            <a:r>
              <a:rPr lang="es-GT" altLang="es-G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Finanzas </a:t>
            </a:r>
            <a:r>
              <a:rPr lang="es-GT" altLang="es-GT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Públicas 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Imagen 4" descr="Imagen que contiene persona, niño, niña, pequeño&#10;&#10;Descripción generada automáticamente">
            <a:extLst>
              <a:ext uri="{FF2B5EF4-FFF2-40B4-BE49-F238E27FC236}">
                <a16:creationId xmlns="" xmlns:a16="http://schemas.microsoft.com/office/drawing/2014/main" id="{AB9DAD46-8D2F-6D45-9889-C3BA4569DA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7377" y="922704"/>
            <a:ext cx="6524397" cy="4035469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269279" y="5085184"/>
            <a:ext cx="88569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Ahorro de 150 millones en la impresión de libros de texto durante la gestión 2016-2020.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Implementación de 1,500 laboratorios de computación nuevos a nivel nacional.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Q48,9 millones para remozamiento de 5,500 centros educativos públicos.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Se trasladó antes de inicio del ciclo escolar 2020, Q614 millones para alimentación escolar y programas de apoyo del primer trimestre del año.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783ACD35-EC62-1A4F-B12E-98ED4D5F1FF4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AAE30C27-6B4E-8347-A1F7-A58C4AAB2347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8" name="1 CuadroTexto">
            <a:extLst>
              <a:ext uri="{FF2B5EF4-FFF2-40B4-BE49-F238E27FC236}">
                <a16:creationId xmlns="" xmlns:a16="http://schemas.microsoft.com/office/drawing/2014/main" id="{ED26A2C3-6F50-1741-91B0-5157371D9665}"/>
              </a:ext>
            </a:extLst>
          </p:cNvPr>
          <p:cNvSpPr txBox="1"/>
          <p:nvPr/>
        </p:nvSpPr>
        <p:spPr>
          <a:xfrm>
            <a:off x="567452" y="31261"/>
            <a:ext cx="7884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b="1" dirty="0">
                <a:solidFill>
                  <a:srgbClr val="7030A0"/>
                </a:solidFill>
              </a:rPr>
              <a:t>Desempeño</a:t>
            </a:r>
            <a:endParaRPr lang="es-GT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6730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70672"/>
            <a:ext cx="8229600" cy="1143000"/>
          </a:xfrm>
        </p:spPr>
        <p:txBody>
          <a:bodyPr>
            <a:noAutofit/>
          </a:bodyPr>
          <a:lstStyle/>
          <a:p>
            <a:pPr algn="just"/>
            <a:r>
              <a:rPr lang="es-GT" sz="2400" b="1" dirty="0">
                <a:latin typeface="+mn-lt"/>
                <a:cs typeface="Times New Roman" pitchFamily="18" charset="0"/>
              </a:rPr>
              <a:t>Se apoyó al Ministerio de Salud Pública y Asistencia Social, en el facilitar de recursos para el abastecimiento de los hospitales</a:t>
            </a:r>
            <a:endParaRPr lang="es-ES" sz="2400" b="1" dirty="0">
              <a:latin typeface="+mn-lt"/>
              <a:cs typeface="Times New Roman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07504" y="6309320"/>
            <a:ext cx="52565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050" dirty="0">
                <a:cs typeface="Times New Roman" pitchFamily="18" charset="0"/>
              </a:rPr>
              <a:t>Fuente: Sistema de Contabilidad Integrada (Sicoin).</a:t>
            </a:r>
          </a:p>
          <a:p>
            <a:r>
              <a:rPr lang="es-GT" sz="1050" dirty="0">
                <a:cs typeface="Times New Roman" pitchFamily="18" charset="0"/>
              </a:rPr>
              <a:t>Información al 02/01/2019.</a:t>
            </a:r>
            <a:endParaRPr lang="es-ES" sz="1050" dirty="0">
              <a:cs typeface="Times New Roman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965994" y="5765194"/>
            <a:ext cx="5281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000" dirty="0">
                <a:cs typeface="Times New Roman" pitchFamily="18" charset="0"/>
              </a:rPr>
              <a:t>*Se consideró el renglón 266 de los programas 12 y 14 de la unidad ejecutora 201.</a:t>
            </a:r>
          </a:p>
          <a:p>
            <a:r>
              <a:rPr lang="es-GT" sz="1000" dirty="0">
                <a:cs typeface="Times New Roman" pitchFamily="18" charset="0"/>
              </a:rPr>
              <a:t>**Se consideraron los renglones de gasto 261, 266, 269 y 295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532150"/>
            <a:ext cx="5268040" cy="316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Marcador de contenido 2"/>
          <p:cNvSpPr txBox="1">
            <a:spLocks/>
          </p:cNvSpPr>
          <p:nvPr/>
        </p:nvSpPr>
        <p:spPr>
          <a:xfrm>
            <a:off x="588963" y="547157"/>
            <a:ext cx="8484249" cy="4449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GT" altLang="es-GT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Situación de las </a:t>
            </a:r>
            <a:r>
              <a:rPr lang="es-GT" altLang="es-G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Finanzas </a:t>
            </a:r>
            <a:r>
              <a:rPr lang="es-GT" altLang="es-GT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Públicas 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1831B950-F755-AB49-B1E8-7821E4C30D96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97C4FE9D-469B-2E46-954C-173559057858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1" name="1 CuadroTexto">
            <a:extLst>
              <a:ext uri="{FF2B5EF4-FFF2-40B4-BE49-F238E27FC236}">
                <a16:creationId xmlns="" xmlns:a16="http://schemas.microsoft.com/office/drawing/2014/main" id="{38C2FBB5-6795-9B4D-A17E-3D81A4E4F393}"/>
              </a:ext>
            </a:extLst>
          </p:cNvPr>
          <p:cNvSpPr txBox="1"/>
          <p:nvPr/>
        </p:nvSpPr>
        <p:spPr>
          <a:xfrm>
            <a:off x="567452" y="31261"/>
            <a:ext cx="7884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b="1" dirty="0">
                <a:solidFill>
                  <a:srgbClr val="7030A0"/>
                </a:solidFill>
              </a:rPr>
              <a:t>Desempeño</a:t>
            </a:r>
            <a:endParaRPr lang="es-GT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8056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2"/>
          <p:cNvSpPr txBox="1">
            <a:spLocks/>
          </p:cNvSpPr>
          <p:nvPr/>
        </p:nvSpPr>
        <p:spPr>
          <a:xfrm>
            <a:off x="567452" y="549557"/>
            <a:ext cx="8484249" cy="4449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GT" altLang="es-GT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Situación de las </a:t>
            </a:r>
            <a:r>
              <a:rPr lang="es-GT" altLang="es-G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Finanzas </a:t>
            </a:r>
            <a:r>
              <a:rPr lang="es-GT" altLang="es-GT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Públicas 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1 CuadroTexto"/>
          <p:cNvSpPr txBox="1"/>
          <p:nvPr/>
        </p:nvSpPr>
        <p:spPr>
          <a:xfrm>
            <a:off x="179512" y="6597352"/>
            <a:ext cx="4036221" cy="29441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GT" sz="1050" dirty="0"/>
              <a:t>Fuente:</a:t>
            </a:r>
          </a:p>
          <a:p>
            <a:endParaRPr lang="es-GT" sz="1050" baseline="0" dirty="0"/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CD5362C2-85BE-2442-9E09-5FEA9457B83E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13BEEF0E-99B7-C344-ABC8-D1911D2EB0CF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1" name="1 CuadroTexto">
            <a:extLst>
              <a:ext uri="{FF2B5EF4-FFF2-40B4-BE49-F238E27FC236}">
                <a16:creationId xmlns="" xmlns:a16="http://schemas.microsoft.com/office/drawing/2014/main" id="{2794CEC0-E089-6142-8BCE-A5A0659E34B9}"/>
              </a:ext>
            </a:extLst>
          </p:cNvPr>
          <p:cNvSpPr txBox="1"/>
          <p:nvPr/>
        </p:nvSpPr>
        <p:spPr>
          <a:xfrm>
            <a:off x="567452" y="31261"/>
            <a:ext cx="7884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b="1" dirty="0">
                <a:solidFill>
                  <a:srgbClr val="7030A0"/>
                </a:solidFill>
              </a:rPr>
              <a:t>Desempeño</a:t>
            </a:r>
            <a:endParaRPr lang="es-GT" b="1" dirty="0">
              <a:solidFill>
                <a:srgbClr val="7030A0"/>
              </a:solidFill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="" xmlns:a16="http://schemas.microsoft.com/office/drawing/2014/main" id="{8A690BAD-498E-894F-95A4-B7B2EC7AC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6" y="1223301"/>
            <a:ext cx="8572502" cy="719799"/>
          </a:xfrm>
        </p:spPr>
        <p:txBody>
          <a:bodyPr>
            <a:noAutofit/>
          </a:bodyPr>
          <a:lstStyle/>
          <a:p>
            <a:r>
              <a:rPr lang="es-ES" sz="3400" b="1" dirty="0">
                <a:solidFill>
                  <a:schemeClr val="accent1">
                    <a:lumMod val="75000"/>
                  </a:schemeClr>
                </a:solidFill>
              </a:rPr>
              <a:t>Se han invertido Q1,332.4 millones en vacunas</a:t>
            </a:r>
          </a:p>
        </p:txBody>
      </p:sp>
      <p:graphicFrame>
        <p:nvGraphicFramePr>
          <p:cNvPr id="14" name="1 Gráfico">
            <a:extLst>
              <a:ext uri="{FF2B5EF4-FFF2-40B4-BE49-F238E27FC236}">
                <a16:creationId xmlns="" xmlns:a16="http://schemas.microsoft.com/office/drawing/2014/main" id="{E1023EA3-A467-1E4D-9B56-E7BEBF4AE0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2337899"/>
              </p:ext>
            </p:extLst>
          </p:nvPr>
        </p:nvGraphicFramePr>
        <p:xfrm>
          <a:off x="995424" y="2052320"/>
          <a:ext cx="6776720" cy="4048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6 CuadroTexto">
            <a:extLst>
              <a:ext uri="{FF2B5EF4-FFF2-40B4-BE49-F238E27FC236}">
                <a16:creationId xmlns="" xmlns:a16="http://schemas.microsoft.com/office/drawing/2014/main" id="{DBB8ADFC-7543-494C-A687-189921B8281D}"/>
              </a:ext>
            </a:extLst>
          </p:cNvPr>
          <p:cNvSpPr txBox="1"/>
          <p:nvPr/>
        </p:nvSpPr>
        <p:spPr>
          <a:xfrm>
            <a:off x="1166133" y="6093948"/>
            <a:ext cx="3710668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788" dirty="0">
                <a:latin typeface="Arial" pitchFamily="34" charset="0"/>
                <a:cs typeface="Arial" pitchFamily="34" charset="0"/>
              </a:rPr>
              <a:t>Fuente: Sistema de Contabilidad Integrada (</a:t>
            </a:r>
            <a:r>
              <a:rPr lang="es-GT" sz="788" dirty="0" err="1">
                <a:latin typeface="Arial" pitchFamily="34" charset="0"/>
                <a:cs typeface="Arial" pitchFamily="34" charset="0"/>
              </a:rPr>
              <a:t>Sicoin</a:t>
            </a:r>
            <a:r>
              <a:rPr lang="es-GT" sz="788" dirty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es-GT" sz="788" dirty="0">
                <a:latin typeface="Arial" pitchFamily="34" charset="0"/>
                <a:cs typeface="Arial" pitchFamily="34" charset="0"/>
              </a:rPr>
              <a:t>Nota: datos de 2019 al 07/01/2020</a:t>
            </a:r>
          </a:p>
        </p:txBody>
      </p:sp>
    </p:spTree>
    <p:extLst>
      <p:ext uri="{BB962C8B-B14F-4D97-AF65-F5344CB8AC3E}">
        <p14:creationId xmlns:p14="http://schemas.microsoft.com/office/powerpoint/2010/main" val="19272120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CuadroTexto"/>
          <p:cNvSpPr txBox="1"/>
          <p:nvPr/>
        </p:nvSpPr>
        <p:spPr>
          <a:xfrm>
            <a:off x="179512" y="6597352"/>
            <a:ext cx="4036221" cy="29441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GT" sz="1050" dirty="0"/>
              <a:t>Fuente:</a:t>
            </a:r>
          </a:p>
          <a:p>
            <a:endParaRPr lang="es-GT" sz="1050" baseline="0" dirty="0"/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CD5362C2-85BE-2442-9E09-5FEA9457B83E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13BEEF0E-99B7-C344-ABC8-D1911D2EB0CF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1" name="1 CuadroTexto">
            <a:extLst>
              <a:ext uri="{FF2B5EF4-FFF2-40B4-BE49-F238E27FC236}">
                <a16:creationId xmlns="" xmlns:a16="http://schemas.microsoft.com/office/drawing/2014/main" id="{2794CEC0-E089-6142-8BCE-A5A0659E34B9}"/>
              </a:ext>
            </a:extLst>
          </p:cNvPr>
          <p:cNvSpPr txBox="1"/>
          <p:nvPr/>
        </p:nvSpPr>
        <p:spPr>
          <a:xfrm>
            <a:off x="567452" y="31261"/>
            <a:ext cx="7884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b="1" dirty="0">
                <a:solidFill>
                  <a:srgbClr val="7030A0"/>
                </a:solidFill>
              </a:rPr>
              <a:t>Desempeño</a:t>
            </a:r>
            <a:endParaRPr lang="es-GT" b="1" dirty="0">
              <a:solidFill>
                <a:srgbClr val="7030A0"/>
              </a:solidFill>
            </a:endParaRPr>
          </a:p>
        </p:txBody>
      </p:sp>
      <p:graphicFrame>
        <p:nvGraphicFramePr>
          <p:cNvPr id="16" name="3 Gráfico">
            <a:extLst>
              <a:ext uri="{FF2B5EF4-FFF2-40B4-BE49-F238E27FC236}">
                <a16:creationId xmlns="" xmlns:a16="http://schemas.microsoft.com/office/drawing/2014/main" id="{2073396A-7633-D447-872E-27AB705CAB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2943244"/>
              </p:ext>
            </p:extLst>
          </p:nvPr>
        </p:nvGraphicFramePr>
        <p:xfrm>
          <a:off x="611560" y="1052736"/>
          <a:ext cx="7992888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5 CuadroTexto">
            <a:extLst>
              <a:ext uri="{FF2B5EF4-FFF2-40B4-BE49-F238E27FC236}">
                <a16:creationId xmlns="" xmlns:a16="http://schemas.microsoft.com/office/drawing/2014/main" id="{832FC3ED-385B-1846-BB8E-E25D487F62D3}"/>
              </a:ext>
            </a:extLst>
          </p:cNvPr>
          <p:cNvSpPr txBox="1"/>
          <p:nvPr/>
        </p:nvSpPr>
        <p:spPr>
          <a:xfrm>
            <a:off x="810533" y="5106333"/>
            <a:ext cx="3710668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788" dirty="0">
                <a:latin typeface="Arial" pitchFamily="34" charset="0"/>
                <a:cs typeface="Arial" pitchFamily="34" charset="0"/>
              </a:rPr>
              <a:t>Fuente: Sistema de Contabilidad Integrada (</a:t>
            </a:r>
            <a:r>
              <a:rPr lang="es-GT" sz="788" dirty="0" err="1">
                <a:latin typeface="Arial" pitchFamily="34" charset="0"/>
                <a:cs typeface="Arial" pitchFamily="34" charset="0"/>
              </a:rPr>
              <a:t>Sicoin</a:t>
            </a:r>
            <a:r>
              <a:rPr lang="es-GT" sz="788" dirty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es-GT" sz="788" dirty="0">
                <a:latin typeface="Arial" pitchFamily="34" charset="0"/>
                <a:cs typeface="Arial" pitchFamily="34" charset="0"/>
              </a:rPr>
              <a:t>Nota: datos de 2019 al 07/01/2020</a:t>
            </a:r>
          </a:p>
        </p:txBody>
      </p:sp>
    </p:spTree>
    <p:extLst>
      <p:ext uri="{BB962C8B-B14F-4D97-AF65-F5344CB8AC3E}">
        <p14:creationId xmlns:p14="http://schemas.microsoft.com/office/powerpoint/2010/main" val="2828822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="" xmlns:a16="http://schemas.microsoft.com/office/drawing/2014/main" id="{FF1BD73F-7CF1-4438-9407-07845F17E90A}"/>
              </a:ext>
            </a:extLst>
          </p:cNvPr>
          <p:cNvSpPr txBox="1">
            <a:spLocks/>
          </p:cNvSpPr>
          <p:nvPr/>
        </p:nvSpPr>
        <p:spPr>
          <a:xfrm>
            <a:off x="95842" y="969390"/>
            <a:ext cx="8918242" cy="510186"/>
          </a:xfrm>
          <a:prstGeom prst="rect">
            <a:avLst/>
          </a:prstGeom>
        </p:spPr>
        <p:txBody>
          <a:bodyPr vert="horz" lIns="68287" tIns="34143" rIns="68287" bIns="34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1329"/>
              </a:lnSpc>
            </a:pPr>
            <a:r>
              <a:rPr lang="es-GT" sz="2000" b="1" dirty="0">
                <a:solidFill>
                  <a:schemeClr val="accent1">
                    <a:lumMod val="75000"/>
                  </a:schemeClr>
                </a:solidFill>
                <a:latin typeface="Arial Black"/>
              </a:rPr>
              <a:t>Régimen de Factura Electrónica en Línea (FEL) al 26/12/2019</a:t>
            </a:r>
            <a:endParaRPr lang="es-ES_tradnl" sz="2000" b="1" dirty="0">
              <a:solidFill>
                <a:schemeClr val="accent1">
                  <a:lumMod val="75000"/>
                </a:schemeClr>
              </a:solidFill>
              <a:latin typeface="Arial Black"/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="" xmlns:a16="http://schemas.microsoft.com/office/drawing/2014/main" id="{2771C98D-8C8E-4D7C-9CD7-F6030B487B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8622539"/>
              </p:ext>
            </p:extLst>
          </p:nvPr>
        </p:nvGraphicFramePr>
        <p:xfrm>
          <a:off x="611645" y="1285556"/>
          <a:ext cx="8039800" cy="5048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278780" y="6309320"/>
            <a:ext cx="42597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100" b="1" dirty="0"/>
              <a:t>Fuente: Superintendencia de Administración Tributaria</a:t>
            </a:r>
          </a:p>
        </p:txBody>
      </p:sp>
      <p:sp>
        <p:nvSpPr>
          <p:cNvPr id="6" name="1 CuadroTexto">
            <a:extLst>
              <a:ext uri="{FF2B5EF4-FFF2-40B4-BE49-F238E27FC236}">
                <a16:creationId xmlns="" xmlns:a16="http://schemas.microsoft.com/office/drawing/2014/main" id="{3F219E6B-E6E4-D549-8D83-F4BA8DAB4BE3}"/>
              </a:ext>
            </a:extLst>
          </p:cNvPr>
          <p:cNvSpPr txBox="1"/>
          <p:nvPr/>
        </p:nvSpPr>
        <p:spPr>
          <a:xfrm>
            <a:off x="585940" y="61754"/>
            <a:ext cx="788436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100" dirty="0"/>
              <a:t>Gestión Eficiente de las Finanzas Públicas</a:t>
            </a:r>
          </a:p>
          <a:p>
            <a:r>
              <a:rPr lang="es-GT" sz="2400" b="1" dirty="0">
                <a:solidFill>
                  <a:srgbClr val="32859C"/>
                </a:solidFill>
              </a:rPr>
              <a:t>Ingresos</a:t>
            </a:r>
            <a:endParaRPr lang="es-GT" b="1" dirty="0">
              <a:solidFill>
                <a:srgbClr val="32859C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C7EF569D-2494-2646-8798-10C261EB6629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3285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D3609F1C-74AE-1649-8821-D2DF31EDE55A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431169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CuadroTexto"/>
          <p:cNvSpPr txBox="1"/>
          <p:nvPr/>
        </p:nvSpPr>
        <p:spPr>
          <a:xfrm>
            <a:off x="179512" y="6597352"/>
            <a:ext cx="4036221" cy="29441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GT" sz="1050" dirty="0"/>
              <a:t>Fuente:</a:t>
            </a:r>
          </a:p>
          <a:p>
            <a:endParaRPr lang="es-GT" sz="1050" baseline="0" dirty="0"/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CD5362C2-85BE-2442-9E09-5FEA9457B83E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13BEEF0E-99B7-C344-ABC8-D1911D2EB0CF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1" name="1 CuadroTexto">
            <a:extLst>
              <a:ext uri="{FF2B5EF4-FFF2-40B4-BE49-F238E27FC236}">
                <a16:creationId xmlns="" xmlns:a16="http://schemas.microsoft.com/office/drawing/2014/main" id="{2794CEC0-E089-6142-8BCE-A5A0659E34B9}"/>
              </a:ext>
            </a:extLst>
          </p:cNvPr>
          <p:cNvSpPr txBox="1"/>
          <p:nvPr/>
        </p:nvSpPr>
        <p:spPr>
          <a:xfrm>
            <a:off x="567452" y="31261"/>
            <a:ext cx="7884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b="1" dirty="0">
                <a:solidFill>
                  <a:srgbClr val="7030A0"/>
                </a:solidFill>
              </a:rPr>
              <a:t>Desempeño</a:t>
            </a:r>
            <a:endParaRPr lang="es-GT" b="1" dirty="0">
              <a:solidFill>
                <a:srgbClr val="7030A0"/>
              </a:solidFill>
            </a:endParaRPr>
          </a:p>
        </p:txBody>
      </p:sp>
      <p:graphicFrame>
        <p:nvGraphicFramePr>
          <p:cNvPr id="12" name="3 Gráfico">
            <a:extLst>
              <a:ext uri="{FF2B5EF4-FFF2-40B4-BE49-F238E27FC236}">
                <a16:creationId xmlns="" xmlns:a16="http://schemas.microsoft.com/office/drawing/2014/main" id="{B842687A-3250-A844-86F5-D06481A536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2340855"/>
              </p:ext>
            </p:extLst>
          </p:nvPr>
        </p:nvGraphicFramePr>
        <p:xfrm>
          <a:off x="1774776" y="1522512"/>
          <a:ext cx="5616624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4 Rectángulo">
            <a:extLst>
              <a:ext uri="{FF2B5EF4-FFF2-40B4-BE49-F238E27FC236}">
                <a16:creationId xmlns="" xmlns:a16="http://schemas.microsoft.com/office/drawing/2014/main" id="{FB95A975-1662-9D42-8371-39C655FDA137}"/>
              </a:ext>
            </a:extLst>
          </p:cNvPr>
          <p:cNvSpPr/>
          <p:nvPr/>
        </p:nvSpPr>
        <p:spPr>
          <a:xfrm>
            <a:off x="292100" y="5253980"/>
            <a:ext cx="85598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1400" b="1" dirty="0"/>
              <a:t>Comprometido no devengado (reflejar 700.0 millones en el inicio del año 2016)</a:t>
            </a:r>
            <a:endParaRPr lang="es-GT" sz="1400" dirty="0"/>
          </a:p>
          <a:p>
            <a:pPr algn="just"/>
            <a:r>
              <a:rPr lang="es-GT" sz="1400" dirty="0"/>
              <a:t>En el ejercicio fiscal 2016 se apoyó al Ministerio de Salud Pública y Asistencia Social incrementando su presupuesto de egresos vigente en el monto total de Q857.1 millones a través de modificaciones presupuestarias tipo INTER, que incluye asignaciones para el fortalecimiento del abastecimiento de medicamentos e insumos médicos para la red de servicios de salud.</a:t>
            </a:r>
          </a:p>
        </p:txBody>
      </p:sp>
      <p:sp>
        <p:nvSpPr>
          <p:cNvPr id="14" name="6 CuadroTexto">
            <a:extLst>
              <a:ext uri="{FF2B5EF4-FFF2-40B4-BE49-F238E27FC236}">
                <a16:creationId xmlns="" xmlns:a16="http://schemas.microsoft.com/office/drawing/2014/main" id="{7CDCEAE0-9B87-C743-A585-713C16093A28}"/>
              </a:ext>
            </a:extLst>
          </p:cNvPr>
          <p:cNvSpPr txBox="1"/>
          <p:nvPr/>
        </p:nvSpPr>
        <p:spPr>
          <a:xfrm>
            <a:off x="1674133" y="4819862"/>
            <a:ext cx="3710668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788" dirty="0">
                <a:latin typeface="Arial" pitchFamily="34" charset="0"/>
                <a:cs typeface="Arial" pitchFamily="34" charset="0"/>
              </a:rPr>
              <a:t>Fuente: Sistema de Contabilidad Integrada (</a:t>
            </a:r>
            <a:r>
              <a:rPr lang="es-GT" sz="788" dirty="0" err="1">
                <a:latin typeface="Arial" pitchFamily="34" charset="0"/>
                <a:cs typeface="Arial" pitchFamily="34" charset="0"/>
              </a:rPr>
              <a:t>Sicoin</a:t>
            </a:r>
            <a:r>
              <a:rPr lang="es-GT" sz="788" dirty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es-GT" sz="788" dirty="0">
                <a:latin typeface="Arial" pitchFamily="34" charset="0"/>
                <a:cs typeface="Arial" pitchFamily="34" charset="0"/>
              </a:rPr>
              <a:t>Nota: datos de 2019 al 07/01/2020</a:t>
            </a:r>
          </a:p>
        </p:txBody>
      </p:sp>
    </p:spTree>
    <p:extLst>
      <p:ext uri="{BB962C8B-B14F-4D97-AF65-F5344CB8AC3E}">
        <p14:creationId xmlns:p14="http://schemas.microsoft.com/office/powerpoint/2010/main" val="386510747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CuadroTexto"/>
          <p:cNvSpPr txBox="1"/>
          <p:nvPr/>
        </p:nvSpPr>
        <p:spPr>
          <a:xfrm>
            <a:off x="179512" y="6597352"/>
            <a:ext cx="4036221" cy="29441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GT" sz="1050" dirty="0"/>
              <a:t>Fuente:</a:t>
            </a:r>
          </a:p>
          <a:p>
            <a:endParaRPr lang="es-GT" sz="1050" baseline="0" dirty="0"/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CD5362C2-85BE-2442-9E09-5FEA9457B83E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13BEEF0E-99B7-C344-ABC8-D1911D2EB0CF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1" name="1 CuadroTexto">
            <a:extLst>
              <a:ext uri="{FF2B5EF4-FFF2-40B4-BE49-F238E27FC236}">
                <a16:creationId xmlns="" xmlns:a16="http://schemas.microsoft.com/office/drawing/2014/main" id="{2794CEC0-E089-6142-8BCE-A5A0659E34B9}"/>
              </a:ext>
            </a:extLst>
          </p:cNvPr>
          <p:cNvSpPr txBox="1"/>
          <p:nvPr/>
        </p:nvSpPr>
        <p:spPr>
          <a:xfrm>
            <a:off x="567452" y="31261"/>
            <a:ext cx="7884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b="1" dirty="0">
                <a:solidFill>
                  <a:srgbClr val="7030A0"/>
                </a:solidFill>
              </a:rPr>
              <a:t>Desempeño</a:t>
            </a:r>
            <a:endParaRPr lang="es-GT" b="1" dirty="0">
              <a:solidFill>
                <a:srgbClr val="7030A0"/>
              </a:solidFill>
            </a:endParaRPr>
          </a:p>
        </p:txBody>
      </p:sp>
      <p:graphicFrame>
        <p:nvGraphicFramePr>
          <p:cNvPr id="16" name="1 Gráfico">
            <a:extLst>
              <a:ext uri="{FF2B5EF4-FFF2-40B4-BE49-F238E27FC236}">
                <a16:creationId xmlns="" xmlns:a16="http://schemas.microsoft.com/office/drawing/2014/main" id="{B46F8721-E7C1-EA48-8CBC-5CF17EBC8A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0134186"/>
              </p:ext>
            </p:extLst>
          </p:nvPr>
        </p:nvGraphicFramePr>
        <p:xfrm>
          <a:off x="457200" y="1615123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5 Rectángulo">
            <a:extLst>
              <a:ext uri="{FF2B5EF4-FFF2-40B4-BE49-F238E27FC236}">
                <a16:creationId xmlns="" xmlns:a16="http://schemas.microsoft.com/office/drawing/2014/main" id="{820D4013-A59E-2D4A-961C-B4B40A797257}"/>
              </a:ext>
            </a:extLst>
          </p:cNvPr>
          <p:cNvSpPr/>
          <p:nvPr/>
        </p:nvSpPr>
        <p:spPr>
          <a:xfrm>
            <a:off x="371155" y="6121010"/>
            <a:ext cx="8401690" cy="45671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GT" sz="1050" dirty="0">
                <a:latin typeface="+mn-lt"/>
                <a:cs typeface="Arial" panose="020B0604020202020204" pitchFamily="7" charset="0"/>
              </a:rPr>
              <a:t>Presupuesto Ejecutado 2008-2019, Apertura 2020</a:t>
            </a:r>
            <a:r>
              <a:rPr lang="es-GT" sz="1050" baseline="0" dirty="0">
                <a:latin typeface="+mn-lt"/>
                <a:cs typeface="Arial" panose="020B0604020202020204" pitchFamily="7" charset="0"/>
              </a:rPr>
              <a:t>, y Recomendado 2021-2024. Datos de 2019</a:t>
            </a:r>
            <a:r>
              <a:rPr lang="es-GT" sz="1050" dirty="0">
                <a:latin typeface="+mn-lt"/>
                <a:cs typeface="Arial" panose="020B0604020202020204" pitchFamily="7" charset="0"/>
              </a:rPr>
              <a:t> al 07/01/2020.</a:t>
            </a:r>
            <a:endParaRPr lang="es-GT" sz="1050" baseline="0" dirty="0">
              <a:latin typeface="+mn-lt"/>
              <a:cs typeface="Arial" panose="020B0604020202020204" pitchFamily="7" charset="0"/>
            </a:endParaRPr>
          </a:p>
          <a:p>
            <a:r>
              <a:rPr lang="es-GT" sz="1050" dirty="0">
                <a:latin typeface="+mn-lt"/>
                <a:cs typeface="Arial" panose="020B0604020202020204" pitchFamily="7" charset="0"/>
              </a:rPr>
              <a:t>Fuente: Sistema de Contabilidad Integrada (</a:t>
            </a:r>
            <a:r>
              <a:rPr lang="es-GT" sz="1050" dirty="0" err="1">
                <a:latin typeface="+mn-lt"/>
                <a:cs typeface="Arial" panose="020B0604020202020204" pitchFamily="7" charset="0"/>
              </a:rPr>
              <a:t>Sicoin</a:t>
            </a:r>
            <a:r>
              <a:rPr lang="es-GT" sz="1050" dirty="0">
                <a:latin typeface="+mn-lt"/>
                <a:cs typeface="Arial" panose="020B0604020202020204" pitchFamily="7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4238157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CuadroTexto"/>
          <p:cNvSpPr txBox="1"/>
          <p:nvPr/>
        </p:nvSpPr>
        <p:spPr>
          <a:xfrm>
            <a:off x="179512" y="6597352"/>
            <a:ext cx="4036221" cy="29441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GT" sz="1050" dirty="0"/>
              <a:t>Fuente:</a:t>
            </a:r>
          </a:p>
          <a:p>
            <a:endParaRPr lang="es-GT" sz="1050" baseline="0" dirty="0"/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CD5362C2-85BE-2442-9E09-5FEA9457B83E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13BEEF0E-99B7-C344-ABC8-D1911D2EB0CF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1" name="1 CuadroTexto">
            <a:extLst>
              <a:ext uri="{FF2B5EF4-FFF2-40B4-BE49-F238E27FC236}">
                <a16:creationId xmlns="" xmlns:a16="http://schemas.microsoft.com/office/drawing/2014/main" id="{2794CEC0-E089-6142-8BCE-A5A0659E34B9}"/>
              </a:ext>
            </a:extLst>
          </p:cNvPr>
          <p:cNvSpPr txBox="1"/>
          <p:nvPr/>
        </p:nvSpPr>
        <p:spPr>
          <a:xfrm>
            <a:off x="567452" y="31261"/>
            <a:ext cx="7884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b="1" dirty="0">
                <a:solidFill>
                  <a:srgbClr val="7030A0"/>
                </a:solidFill>
              </a:rPr>
              <a:t>Desempeño</a:t>
            </a:r>
            <a:endParaRPr lang="es-GT" b="1" dirty="0">
              <a:solidFill>
                <a:srgbClr val="7030A0"/>
              </a:solidFill>
            </a:endParaRPr>
          </a:p>
        </p:txBody>
      </p:sp>
      <p:graphicFrame>
        <p:nvGraphicFramePr>
          <p:cNvPr id="7" name="2 Gráfico">
            <a:extLst>
              <a:ext uri="{FF2B5EF4-FFF2-40B4-BE49-F238E27FC236}">
                <a16:creationId xmlns="" xmlns:a16="http://schemas.microsoft.com/office/drawing/2014/main" id="{026B1A7A-3065-BF4F-8FCA-3D54054A08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6662465"/>
              </p:ext>
            </p:extLst>
          </p:nvPr>
        </p:nvGraphicFramePr>
        <p:xfrm>
          <a:off x="507475" y="1574483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6 Rectángulo">
            <a:extLst>
              <a:ext uri="{FF2B5EF4-FFF2-40B4-BE49-F238E27FC236}">
                <a16:creationId xmlns="" xmlns:a16="http://schemas.microsoft.com/office/drawing/2014/main" id="{559338C4-959F-5D43-ADB1-5F234FA7F015}"/>
              </a:ext>
            </a:extLst>
          </p:cNvPr>
          <p:cNvSpPr/>
          <p:nvPr/>
        </p:nvSpPr>
        <p:spPr>
          <a:xfrm>
            <a:off x="507475" y="6100200"/>
            <a:ext cx="8401690" cy="45671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GT" sz="1050" dirty="0">
                <a:latin typeface="+mn-lt"/>
                <a:cs typeface="Arial" panose="020B0604020202020204" pitchFamily="7" charset="0"/>
              </a:rPr>
              <a:t>Presupuesto Ejecutado 2008-2019, Apertura 2020</a:t>
            </a:r>
            <a:r>
              <a:rPr lang="es-GT" sz="1050" baseline="0" dirty="0">
                <a:latin typeface="+mn-lt"/>
                <a:cs typeface="Arial" panose="020B0604020202020204" pitchFamily="7" charset="0"/>
              </a:rPr>
              <a:t>, y Recomendado 2021-2024. Datos de 2019</a:t>
            </a:r>
            <a:r>
              <a:rPr lang="es-GT" sz="1050" dirty="0">
                <a:latin typeface="+mn-lt"/>
                <a:cs typeface="Arial" panose="020B0604020202020204" pitchFamily="7" charset="0"/>
              </a:rPr>
              <a:t> al 07/01/2020.</a:t>
            </a:r>
            <a:endParaRPr lang="es-GT" sz="1050" baseline="0" dirty="0">
              <a:latin typeface="+mn-lt"/>
              <a:cs typeface="Arial" panose="020B0604020202020204" pitchFamily="7" charset="0"/>
            </a:endParaRPr>
          </a:p>
          <a:p>
            <a:r>
              <a:rPr lang="es-GT" sz="1050" dirty="0">
                <a:latin typeface="+mn-lt"/>
                <a:cs typeface="Arial" panose="020B0604020202020204" pitchFamily="7" charset="0"/>
              </a:rPr>
              <a:t>Fuente: Sistema de Contabilidad Integrada (</a:t>
            </a:r>
            <a:r>
              <a:rPr lang="es-GT" sz="1050" dirty="0" err="1">
                <a:latin typeface="+mn-lt"/>
                <a:cs typeface="Arial" panose="020B0604020202020204" pitchFamily="7" charset="0"/>
              </a:rPr>
              <a:t>Sicoin</a:t>
            </a:r>
            <a:r>
              <a:rPr lang="es-GT" sz="1050" dirty="0">
                <a:latin typeface="+mn-lt"/>
                <a:cs typeface="Arial" panose="020B0604020202020204" pitchFamily="7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4597733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 txBox="1">
            <a:spLocks/>
          </p:cNvSpPr>
          <p:nvPr/>
        </p:nvSpPr>
        <p:spPr>
          <a:xfrm>
            <a:off x="578956" y="549557"/>
            <a:ext cx="8484249" cy="4449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GT" sz="16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Cumplimiento plan de desarrollo</a:t>
            </a:r>
          </a:p>
        </p:txBody>
      </p:sp>
      <p:pic>
        <p:nvPicPr>
          <p:cNvPr id="6" name="Imagen 6">
            <a:extLst>
              <a:ext uri="{FF2B5EF4-FFF2-40B4-BE49-F238E27FC236}">
                <a16:creationId xmlns="" xmlns:a16="http://schemas.microsoft.com/office/drawing/2014/main" id="{BAE77A2F-EBC0-4642-8131-22A13BDC45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1950559"/>
            <a:ext cx="7549173" cy="4511924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206770" y="1054330"/>
            <a:ext cx="8646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GT" dirty="0"/>
              <a:t>356 kilómetros recuperados por CIV durante el 2019, a través de 23 proyectos de construcción, reposición y mejoramiento de carreteras en 12 departamentos del país.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GT" dirty="0"/>
              <a:t>Cerca de Q10.000 millones invirtió el Gobierno de Guatemala en la recuperación vial en cuatro años.</a:t>
            </a:r>
            <a:endParaRPr lang="es-ES" dirty="0"/>
          </a:p>
        </p:txBody>
      </p:sp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CB4D5D7B-C354-1B43-B21F-368FF3612536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0DA95E09-8BA9-2843-A70D-8586B8E0F95B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9" name="1 CuadroTexto">
            <a:extLst>
              <a:ext uri="{FF2B5EF4-FFF2-40B4-BE49-F238E27FC236}">
                <a16:creationId xmlns="" xmlns:a16="http://schemas.microsoft.com/office/drawing/2014/main" id="{1A34C817-5D8F-B947-B5E1-810817DD79FA}"/>
              </a:ext>
            </a:extLst>
          </p:cNvPr>
          <p:cNvSpPr txBox="1"/>
          <p:nvPr/>
        </p:nvSpPr>
        <p:spPr>
          <a:xfrm>
            <a:off x="567452" y="31261"/>
            <a:ext cx="7884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b="1" dirty="0">
                <a:solidFill>
                  <a:srgbClr val="7030A0"/>
                </a:solidFill>
              </a:rPr>
              <a:t>Desempeño</a:t>
            </a:r>
            <a:endParaRPr lang="es-GT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7418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2"/>
          <p:cNvSpPr txBox="1">
            <a:spLocks/>
          </p:cNvSpPr>
          <p:nvPr/>
        </p:nvSpPr>
        <p:spPr>
          <a:xfrm>
            <a:off x="243646" y="306081"/>
            <a:ext cx="8363508" cy="54932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 dirty="0">
                <a:solidFill>
                  <a:srgbClr val="002F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Estrategia fiscal ambiental (efa)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6" y="1864236"/>
            <a:ext cx="4473829" cy="4687683"/>
          </a:xfrm>
          <a:prstGeom prst="rect">
            <a:avLst/>
          </a:prstGeom>
        </p:spPr>
      </p:pic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974316517"/>
              </p:ext>
            </p:extLst>
          </p:nvPr>
        </p:nvGraphicFramePr>
        <p:xfrm>
          <a:off x="5341589" y="1963197"/>
          <a:ext cx="3658654" cy="4399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2 Abrir llave"/>
          <p:cNvSpPr/>
          <p:nvPr/>
        </p:nvSpPr>
        <p:spPr>
          <a:xfrm>
            <a:off x="4917554" y="1783551"/>
            <a:ext cx="428736" cy="4687683"/>
          </a:xfrm>
          <a:prstGeom prst="leftBrace">
            <a:avLst>
              <a:gd name="adj1" fmla="val 66812"/>
              <a:gd name="adj2" fmla="val 47483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4" name="3 Rectángulo"/>
          <p:cNvSpPr/>
          <p:nvPr/>
        </p:nvSpPr>
        <p:spPr>
          <a:xfrm>
            <a:off x="251520" y="862699"/>
            <a:ext cx="77229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GT" dirty="0">
                <a:solidFill>
                  <a:srgbClr val="002F94"/>
                </a:solidFill>
              </a:rPr>
              <a:t>“Fortalecer las capacidades del Ministerio de Finanzas Públicas para utilizar los instrumentos fiscales y económicos existentes, así como proponer ejes estratégicos en aspectos ambientales de acuerdo a su ámbito de competencia”</a:t>
            </a:r>
          </a:p>
        </p:txBody>
      </p:sp>
    </p:spTree>
    <p:extLst>
      <p:ext uri="{BB962C8B-B14F-4D97-AF65-F5344CB8AC3E}">
        <p14:creationId xmlns:p14="http://schemas.microsoft.com/office/powerpoint/2010/main" val="297680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2"/>
          <p:cNvSpPr txBox="1">
            <a:spLocks/>
          </p:cNvSpPr>
          <p:nvPr/>
        </p:nvSpPr>
        <p:spPr>
          <a:xfrm>
            <a:off x="611560" y="326180"/>
            <a:ext cx="8780930" cy="6992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solidFill>
                  <a:srgbClr val="002F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Efa: Acciones emprendidas por  minfin 2017-2019</a:t>
            </a:r>
          </a:p>
        </p:txBody>
      </p:sp>
      <p:sp>
        <p:nvSpPr>
          <p:cNvPr id="6" name="3 Rectángulo"/>
          <p:cNvSpPr/>
          <p:nvPr/>
        </p:nvSpPr>
        <p:spPr>
          <a:xfrm>
            <a:off x="467544" y="1412776"/>
            <a:ext cx="619268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s-E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Aprobación de la EFA : </a:t>
            </a:r>
            <a:r>
              <a:rPr lang="es-E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Mediante Acuerdo Ministerial 442-2018 de fecha 5 de septiembre </a:t>
            </a:r>
          </a:p>
          <a:p>
            <a:pPr marL="342900" indent="-342900" algn="just">
              <a:buFontTx/>
              <a:buChar char="-"/>
            </a:pPr>
            <a:endParaRPr lang="es-ES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Tx/>
              <a:buChar char="-"/>
            </a:pPr>
            <a:r>
              <a:rPr lang="es-E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Creación Mesa Interinstitucional: </a:t>
            </a:r>
            <a:r>
              <a:rPr lang="es-E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constituyó el 16 de noviembre del 2018</a:t>
            </a:r>
          </a:p>
          <a:p>
            <a:pPr algn="just"/>
            <a:endParaRPr lang="es-ES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Tx/>
              <a:buChar char="-"/>
            </a:pPr>
            <a:r>
              <a:rPr lang="es-E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Creación Mesa Técnica: </a:t>
            </a:r>
            <a:r>
              <a:rPr lang="es-E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Mediante Acuerdo Ministerial 49-2019 y su reglamento mediante Acuerdo Ministerial 398-2019</a:t>
            </a:r>
          </a:p>
          <a:p>
            <a:pPr algn="just"/>
            <a:endParaRPr lang="es-ES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Tx/>
              <a:buChar char="-"/>
            </a:pPr>
            <a:r>
              <a:rPr lang="es-E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 de dos Conferencias Internacionales de Fiscalidad Ambiental</a:t>
            </a:r>
            <a:r>
              <a:rPr lang="es-E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realizadas en el 2017 y 2019</a:t>
            </a:r>
          </a:p>
          <a:p>
            <a:pPr marL="342900" indent="-342900" algn="just">
              <a:buFontTx/>
              <a:buChar char="-"/>
            </a:pPr>
            <a:endParaRPr lang="es-ES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Tx/>
              <a:buChar char="-"/>
            </a:pPr>
            <a:r>
              <a:rPr lang="es-E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 de más de 20 reuniones técnicas </a:t>
            </a:r>
            <a:r>
              <a:rPr lang="es-E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gobiernos locales, sector productivo, academia, </a:t>
            </a:r>
            <a:r>
              <a:rPr lang="es-E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ONG’s</a:t>
            </a:r>
            <a:r>
              <a:rPr lang="es-E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vinculadas al medio ambiente, tanques de pensamiento, organismos internacionales y otras instituciones de la sociedad civil organizada durante el período 2017-2019</a:t>
            </a:r>
          </a:p>
          <a:p>
            <a:pPr algn="just"/>
            <a:endParaRPr lang="es-ES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Tx/>
              <a:buChar char="-"/>
            </a:pPr>
            <a:r>
              <a:rPr lang="es-E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Fondo de Reformas Estructurales de la GIZ : </a:t>
            </a:r>
            <a:r>
              <a:rPr lang="es-E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Asistencia técnica para el diseño del marco de referencia para la implementación de la EFA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2" t="51008"/>
          <a:stretch/>
        </p:blipFill>
        <p:spPr>
          <a:xfrm>
            <a:off x="0" y="5184742"/>
            <a:ext cx="3146196" cy="167325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47423" r="-206" b="6873"/>
          <a:stretch/>
        </p:blipFill>
        <p:spPr>
          <a:xfrm>
            <a:off x="5446336" y="5184742"/>
            <a:ext cx="3697664" cy="167325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5"/>
          <a:stretch/>
        </p:blipFill>
        <p:spPr>
          <a:xfrm>
            <a:off x="3146196" y="5184742"/>
            <a:ext cx="2450969" cy="167325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4" r="4778"/>
          <a:stretch/>
        </p:blipFill>
        <p:spPr>
          <a:xfrm>
            <a:off x="7034752" y="1214624"/>
            <a:ext cx="2109248" cy="141402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2" t="30653" r="10069" b="18763"/>
          <a:stretch/>
        </p:blipFill>
        <p:spPr>
          <a:xfrm>
            <a:off x="7034752" y="2628644"/>
            <a:ext cx="2109248" cy="137326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753" y="3823748"/>
            <a:ext cx="2109248" cy="136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52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16200000">
            <a:off x="5246958" y="2452625"/>
            <a:ext cx="5765490" cy="1957602"/>
          </a:xfrm>
          <a:ln>
            <a:noFill/>
          </a:ln>
        </p:spPr>
        <p:txBody>
          <a:bodyPr>
            <a:noAutofit/>
          </a:bodyPr>
          <a:lstStyle/>
          <a:p>
            <a:r>
              <a:rPr lang="es-ES" sz="11100" dirty="0">
                <a:solidFill>
                  <a:srgbClr val="7FC1D4"/>
                </a:solidFill>
                <a:latin typeface="Calibri Light"/>
                <a:cs typeface="Calibri Light"/>
              </a:rPr>
              <a:t>Índice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47010" y="1354259"/>
            <a:ext cx="1399833" cy="9147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151537" y="3501454"/>
            <a:ext cx="1399830" cy="8525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151535" y="4572275"/>
            <a:ext cx="1399831" cy="852598"/>
          </a:xfrm>
          <a:prstGeom prst="rect">
            <a:avLst/>
          </a:prstGeom>
          <a:solidFill>
            <a:srgbClr val="92C1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151537" y="2444449"/>
            <a:ext cx="1399831" cy="860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/>
          <p:cNvSpPr txBox="1"/>
          <p:nvPr/>
        </p:nvSpPr>
        <p:spPr>
          <a:xfrm>
            <a:off x="604200" y="1387546"/>
            <a:ext cx="909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615943" y="2446741"/>
            <a:ext cx="909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630375" y="3475701"/>
            <a:ext cx="909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601511" y="4543411"/>
            <a:ext cx="909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637591" y="5587081"/>
            <a:ext cx="909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1756357" y="1572211"/>
            <a:ext cx="56061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626261"/>
                </a:solidFill>
              </a:rPr>
              <a:t>Gestión eficiente de las finanzas públicas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1756358" y="3717032"/>
            <a:ext cx="56061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626261"/>
                </a:solidFill>
              </a:rPr>
              <a:t>Buen desempeño de los recursos públicos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1756359" y="4739794"/>
            <a:ext cx="42727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626261"/>
                </a:solidFill>
              </a:rPr>
              <a:t>Transparencia</a:t>
            </a:r>
          </a:p>
        </p:txBody>
      </p:sp>
      <p:sp>
        <p:nvSpPr>
          <p:cNvPr id="18" name="Rectángulo 13"/>
          <p:cNvSpPr/>
          <p:nvPr/>
        </p:nvSpPr>
        <p:spPr>
          <a:xfrm>
            <a:off x="1816802" y="2636912"/>
            <a:ext cx="66256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626261"/>
                </a:solidFill>
              </a:rPr>
              <a:t>Prudencia en las Finanzas</a:t>
            </a:r>
            <a:endParaRPr lang="es-E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33008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6614063"/>
            <a:ext cx="9144000" cy="2439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 descr="PORTALES MINFIN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0992" y="146835"/>
            <a:ext cx="7697480" cy="5946461"/>
          </a:xfrm>
          <a:prstGeom prst="rect">
            <a:avLst/>
          </a:prstGeom>
        </p:spPr>
      </p:pic>
      <p:sp>
        <p:nvSpPr>
          <p:cNvPr id="6" name="object 3">
            <a:extLst>
              <a:ext uri="{FF2B5EF4-FFF2-40B4-BE49-F238E27FC236}">
                <a16:creationId xmlns="" xmlns:a16="http://schemas.microsoft.com/office/drawing/2014/main" id="{89756146-E6B6-2246-B8B1-DA20B3D3EBFB}"/>
              </a:ext>
            </a:extLst>
          </p:cNvPr>
          <p:cNvSpPr/>
          <p:nvPr/>
        </p:nvSpPr>
        <p:spPr>
          <a:xfrm>
            <a:off x="7013553" y="1807566"/>
            <a:ext cx="1818050" cy="1396112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708B0C42-ABC5-EF42-82EB-D99E393A1E3F}"/>
              </a:ext>
            </a:extLst>
          </p:cNvPr>
          <p:cNvSpPr txBox="1"/>
          <p:nvPr/>
        </p:nvSpPr>
        <p:spPr>
          <a:xfrm>
            <a:off x="7077242" y="3275947"/>
            <a:ext cx="181805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050" b="1" dirty="0">
                <a:solidFill>
                  <a:srgbClr val="2190D5"/>
                </a:solidFill>
              </a:rPr>
              <a:t>TABLERO DE SEGUIMIENTO AL ESTADO DE CALAMIDAD DEL VOLCÁN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7219841" y="5373170"/>
            <a:ext cx="181665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050" b="1" dirty="0">
                <a:solidFill>
                  <a:srgbClr val="207CCB"/>
                </a:solidFill>
              </a:rPr>
              <a:t>OBSERVATORIO DEL PRESUPUESTO PÚBLICO</a:t>
            </a:r>
          </a:p>
        </p:txBody>
      </p:sp>
      <p:pic>
        <p:nvPicPr>
          <p:cNvPr id="8" name="Imagen 7" descr="Captura de Pantalla 2019-09-02 a la(s) 07.12.59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1110" y="4103170"/>
            <a:ext cx="1667770" cy="1270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A1ABC3F1-2A9C-5441-87A6-0BC79C1BE1FB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93C1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535ECA14-F185-AE44-8465-12DF837F8E44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1 CuadroTexto">
            <a:extLst>
              <a:ext uri="{FF2B5EF4-FFF2-40B4-BE49-F238E27FC236}">
                <a16:creationId xmlns="" xmlns:a16="http://schemas.microsoft.com/office/drawing/2014/main" id="{C47C6815-1185-4F42-A6F2-75A9C04C6B93}"/>
              </a:ext>
            </a:extLst>
          </p:cNvPr>
          <p:cNvSpPr txBox="1"/>
          <p:nvPr/>
        </p:nvSpPr>
        <p:spPr>
          <a:xfrm>
            <a:off x="567452" y="31261"/>
            <a:ext cx="7884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b="1" dirty="0">
                <a:solidFill>
                  <a:srgbClr val="93C138"/>
                </a:solidFill>
              </a:rPr>
              <a:t>Transparencia</a:t>
            </a:r>
            <a:endParaRPr lang="es-GT" b="1" dirty="0">
              <a:solidFill>
                <a:srgbClr val="93C1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82552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-16856" y="1820561"/>
            <a:ext cx="4072037" cy="4793501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  <a:alpha val="35000"/>
                </a:schemeClr>
              </a:gs>
              <a:gs pos="100000">
                <a:srgbClr val="FFFFFF">
                  <a:alpha val="35000"/>
                </a:srgbClr>
              </a:gs>
            </a:gsLst>
            <a:lin ang="1638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49984" y="1392705"/>
            <a:ext cx="3605197" cy="47626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>
                <a:solidFill>
                  <a:srgbClr val="376092"/>
                </a:solidFill>
              </a:rPr>
              <a:t>Presupuesto Abierto</a:t>
            </a:r>
          </a:p>
        </p:txBody>
      </p:sp>
      <p:sp>
        <p:nvSpPr>
          <p:cNvPr id="8" name="Rectángulo 7"/>
          <p:cNvSpPr/>
          <p:nvPr/>
        </p:nvSpPr>
        <p:spPr>
          <a:xfrm>
            <a:off x="0" y="6614063"/>
            <a:ext cx="9144000" cy="243937"/>
          </a:xfrm>
          <a:prstGeom prst="rect">
            <a:avLst/>
          </a:prstGeom>
          <a:solidFill>
            <a:srgbClr val="92C1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/>
          <p:cNvSpPr txBox="1"/>
          <p:nvPr/>
        </p:nvSpPr>
        <p:spPr>
          <a:xfrm>
            <a:off x="2785231" y="382453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385044" y="3317151"/>
            <a:ext cx="3422381" cy="101476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6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CERRADO</a:t>
            </a:r>
          </a:p>
        </p:txBody>
      </p:sp>
      <p:pic>
        <p:nvPicPr>
          <p:cNvPr id="15" name="Imagen 14" descr="caj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65" y="4036034"/>
            <a:ext cx="2297034" cy="2389657"/>
          </a:xfrm>
          <a:prstGeom prst="rect">
            <a:avLst/>
          </a:prstGeom>
        </p:spPr>
      </p:pic>
      <p:pic>
        <p:nvPicPr>
          <p:cNvPr id="16" name="Imagen 15" descr="presupuest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3752" y="1269105"/>
            <a:ext cx="4582642" cy="5090898"/>
          </a:xfrm>
          <a:prstGeom prst="rect">
            <a:avLst/>
          </a:prstGeom>
        </p:spPr>
      </p:pic>
      <p:sp>
        <p:nvSpPr>
          <p:cNvPr id="17" name="Marcador de contenido 2"/>
          <p:cNvSpPr txBox="1">
            <a:spLocks/>
          </p:cNvSpPr>
          <p:nvPr/>
        </p:nvSpPr>
        <p:spPr>
          <a:xfrm>
            <a:off x="7419604" y="5980514"/>
            <a:ext cx="1513347" cy="7244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2019</a:t>
            </a:r>
          </a:p>
        </p:txBody>
      </p:sp>
      <p:sp>
        <p:nvSpPr>
          <p:cNvPr id="18" name="Marcador de contenido 2"/>
          <p:cNvSpPr txBox="1">
            <a:spLocks/>
          </p:cNvSpPr>
          <p:nvPr/>
        </p:nvSpPr>
        <p:spPr>
          <a:xfrm>
            <a:off x="5342372" y="5973298"/>
            <a:ext cx="1513347" cy="7244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2018</a:t>
            </a:r>
          </a:p>
        </p:txBody>
      </p:sp>
      <p:sp>
        <p:nvSpPr>
          <p:cNvPr id="19" name="Marcador de contenido 2"/>
          <p:cNvSpPr txBox="1">
            <a:spLocks/>
          </p:cNvSpPr>
          <p:nvPr/>
        </p:nvSpPr>
        <p:spPr>
          <a:xfrm>
            <a:off x="7339421" y="1096078"/>
            <a:ext cx="1513347" cy="7244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2017</a:t>
            </a:r>
          </a:p>
        </p:txBody>
      </p:sp>
      <p:sp>
        <p:nvSpPr>
          <p:cNvPr id="20" name="Marcador de contenido 2"/>
          <p:cNvSpPr txBox="1">
            <a:spLocks/>
          </p:cNvSpPr>
          <p:nvPr/>
        </p:nvSpPr>
        <p:spPr>
          <a:xfrm>
            <a:off x="5146742" y="1088192"/>
            <a:ext cx="1513347" cy="7244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2016</a:t>
            </a:r>
          </a:p>
        </p:txBody>
      </p:sp>
      <p:sp>
        <p:nvSpPr>
          <p:cNvPr id="21" name="Marcador de contenido 2"/>
          <p:cNvSpPr txBox="1">
            <a:spLocks/>
          </p:cNvSpPr>
          <p:nvPr/>
        </p:nvSpPr>
        <p:spPr>
          <a:xfrm>
            <a:off x="5253775" y="3500456"/>
            <a:ext cx="3512456" cy="94444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6400" b="1" dirty="0">
                <a:solidFill>
                  <a:schemeClr val="accent1">
                    <a:lumMod val="75000"/>
                  </a:schemeClr>
                </a:solidFill>
              </a:rPr>
              <a:t>ABIERTO</a:t>
            </a:r>
            <a:endParaRPr lang="es-E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040524" y="2420788"/>
            <a:ext cx="2045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4000" b="1" dirty="0"/>
              <a:t>2015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="" xmlns:a16="http://schemas.microsoft.com/office/drawing/2014/main" id="{87E0C1EC-696A-804F-9BF0-31F113B3148B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93C1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CuadroTexto 22">
            <a:extLst>
              <a:ext uri="{FF2B5EF4-FFF2-40B4-BE49-F238E27FC236}">
                <a16:creationId xmlns="" xmlns:a16="http://schemas.microsoft.com/office/drawing/2014/main" id="{5AFE8AA7-66D0-F240-BA3A-CA08783A0C46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4" name="1 CuadroTexto">
            <a:extLst>
              <a:ext uri="{FF2B5EF4-FFF2-40B4-BE49-F238E27FC236}">
                <a16:creationId xmlns="" xmlns:a16="http://schemas.microsoft.com/office/drawing/2014/main" id="{BACB1F30-7083-FE44-9172-B3DA9F640819}"/>
              </a:ext>
            </a:extLst>
          </p:cNvPr>
          <p:cNvSpPr txBox="1"/>
          <p:nvPr/>
        </p:nvSpPr>
        <p:spPr>
          <a:xfrm>
            <a:off x="567452" y="31261"/>
            <a:ext cx="7884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b="1" dirty="0">
                <a:solidFill>
                  <a:srgbClr val="93C138"/>
                </a:solidFill>
              </a:rPr>
              <a:t>Transparencia</a:t>
            </a:r>
            <a:endParaRPr lang="es-GT" b="1" dirty="0">
              <a:solidFill>
                <a:srgbClr val="93C1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72728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/>
          <p:cNvSpPr txBox="1">
            <a:spLocks/>
          </p:cNvSpPr>
          <p:nvPr/>
        </p:nvSpPr>
        <p:spPr>
          <a:xfrm>
            <a:off x="266628" y="1439419"/>
            <a:ext cx="3605197" cy="47626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>
                <a:solidFill>
                  <a:srgbClr val="376092"/>
                </a:solidFill>
              </a:rPr>
              <a:t>Presupuesto Abierto</a:t>
            </a:r>
          </a:p>
        </p:txBody>
      </p:sp>
      <p:sp>
        <p:nvSpPr>
          <p:cNvPr id="8" name="Rectángulo 7"/>
          <p:cNvSpPr/>
          <p:nvPr/>
        </p:nvSpPr>
        <p:spPr>
          <a:xfrm>
            <a:off x="0" y="6614063"/>
            <a:ext cx="9144000" cy="243937"/>
          </a:xfrm>
          <a:prstGeom prst="rect">
            <a:avLst/>
          </a:prstGeom>
          <a:solidFill>
            <a:srgbClr val="92C1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/>
          <p:cNvSpPr txBox="1"/>
          <p:nvPr/>
        </p:nvSpPr>
        <p:spPr>
          <a:xfrm>
            <a:off x="2785231" y="382453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22" name="1 Título"/>
          <p:cNvSpPr txBox="1">
            <a:spLocks/>
          </p:cNvSpPr>
          <p:nvPr/>
        </p:nvSpPr>
        <p:spPr>
          <a:xfrm>
            <a:off x="201688" y="1885902"/>
            <a:ext cx="3388179" cy="43116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GT" sz="2400" b="1" dirty="0">
                <a:solidFill>
                  <a:srgbClr val="404040"/>
                </a:solidFill>
              </a:rPr>
              <a:t>Guatemala</a:t>
            </a:r>
            <a:r>
              <a:rPr lang="es-GT" sz="2400" dirty="0">
                <a:solidFill>
                  <a:srgbClr val="404040"/>
                </a:solidFill>
              </a:rPr>
              <a:t> </a:t>
            </a:r>
            <a:r>
              <a:rPr lang="es-GT" sz="2400" b="1" dirty="0">
                <a:solidFill>
                  <a:srgbClr val="404040"/>
                </a:solidFill>
              </a:rPr>
              <a:t>No. 1 en Centroamérica </a:t>
            </a:r>
            <a:r>
              <a:rPr lang="es-GT" sz="1800" dirty="0">
                <a:solidFill>
                  <a:srgbClr val="404040"/>
                </a:solidFill>
              </a:rPr>
              <a:t>y No. 5 en  Latinoamérica en la Encuesta del Open Budget Partnership (IPB).</a:t>
            </a:r>
            <a:br>
              <a:rPr lang="es-GT" sz="1800" dirty="0">
                <a:solidFill>
                  <a:srgbClr val="404040"/>
                </a:solidFill>
              </a:rPr>
            </a:br>
            <a:endParaRPr lang="es-GT" sz="1800" dirty="0">
              <a:solidFill>
                <a:srgbClr val="404040"/>
              </a:solidFill>
            </a:endParaRPr>
          </a:p>
          <a:p>
            <a:r>
              <a:rPr lang="es-GT" sz="1800" dirty="0">
                <a:solidFill>
                  <a:srgbClr val="404040"/>
                </a:solidFill>
              </a:rPr>
              <a:t>Logró subir </a:t>
            </a:r>
            <a:r>
              <a:rPr lang="es-GT" sz="1800" dirty="0"/>
              <a:t>25 </a:t>
            </a:r>
            <a:r>
              <a:rPr lang="es-GT" sz="1800" dirty="0">
                <a:solidFill>
                  <a:srgbClr val="404040"/>
                </a:solidFill>
              </a:rPr>
              <a:t>posiciones</a:t>
            </a:r>
          </a:p>
          <a:p>
            <a:r>
              <a:rPr lang="es-GT" sz="1800" dirty="0">
                <a:solidFill>
                  <a:srgbClr val="404040"/>
                </a:solidFill>
              </a:rPr>
              <a:t/>
            </a:r>
            <a:br>
              <a:rPr lang="es-GT" sz="1800" dirty="0">
                <a:solidFill>
                  <a:srgbClr val="404040"/>
                </a:solidFill>
              </a:rPr>
            </a:br>
            <a:r>
              <a:rPr lang="es-GT" sz="1800" dirty="0">
                <a:solidFill>
                  <a:srgbClr val="404040"/>
                </a:solidFill>
              </a:rPr>
              <a:t>- En 2015 obtuvo 46 puntos y ocupaba el puesto 51 del ranking.</a:t>
            </a:r>
          </a:p>
          <a:p>
            <a:r>
              <a:rPr lang="es-GT" sz="1800" dirty="0">
                <a:solidFill>
                  <a:srgbClr val="404040"/>
                </a:solidFill>
              </a:rPr>
              <a:t/>
            </a:r>
            <a:br>
              <a:rPr lang="es-GT" sz="1800" dirty="0">
                <a:solidFill>
                  <a:srgbClr val="404040"/>
                </a:solidFill>
              </a:rPr>
            </a:br>
            <a:r>
              <a:rPr lang="es-GT" sz="1800" dirty="0">
                <a:solidFill>
                  <a:srgbClr val="404040"/>
                </a:solidFill>
              </a:rPr>
              <a:t>- En 2017 mejoró la calificación con 61 puntos y ocupó el puesto 26 de 115 países. </a:t>
            </a: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9199" y="1392705"/>
            <a:ext cx="5091198" cy="5038891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2B10793F-382B-AE4A-8A2A-87E6C6CC1EE5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93C1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8664A18F-6801-394F-A98E-8F7DD81A1C18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2" name="1 CuadroTexto">
            <a:extLst>
              <a:ext uri="{FF2B5EF4-FFF2-40B4-BE49-F238E27FC236}">
                <a16:creationId xmlns="" xmlns:a16="http://schemas.microsoft.com/office/drawing/2014/main" id="{0993C01E-6F49-D44D-A9DF-CC0B17227657}"/>
              </a:ext>
            </a:extLst>
          </p:cNvPr>
          <p:cNvSpPr txBox="1"/>
          <p:nvPr/>
        </p:nvSpPr>
        <p:spPr>
          <a:xfrm>
            <a:off x="567452" y="31261"/>
            <a:ext cx="7884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b="1" dirty="0">
                <a:solidFill>
                  <a:srgbClr val="93C138"/>
                </a:solidFill>
              </a:rPr>
              <a:t>Transparencia</a:t>
            </a:r>
            <a:endParaRPr lang="es-GT" b="1" dirty="0">
              <a:solidFill>
                <a:srgbClr val="93C1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954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="" xmlns:a16="http://schemas.microsoft.com/office/drawing/2014/main" id="{FF758053-6E8E-4E62-B055-75401B3878BA}"/>
              </a:ext>
            </a:extLst>
          </p:cNvPr>
          <p:cNvSpPr txBox="1">
            <a:spLocks/>
          </p:cNvSpPr>
          <p:nvPr/>
        </p:nvSpPr>
        <p:spPr>
          <a:xfrm>
            <a:off x="302127" y="1000464"/>
            <a:ext cx="8866436" cy="510186"/>
          </a:xfrm>
          <a:prstGeom prst="rect">
            <a:avLst/>
          </a:prstGeom>
        </p:spPr>
        <p:txBody>
          <a:bodyPr vert="horz" lIns="68287" tIns="34143" rIns="68287" bIns="34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1329"/>
              </a:lnSpc>
            </a:pPr>
            <a:r>
              <a:rPr lang="es-GT" sz="2000" b="1" dirty="0">
                <a:solidFill>
                  <a:schemeClr val="accent1">
                    <a:lumMod val="75000"/>
                  </a:schemeClr>
                </a:solidFill>
                <a:latin typeface="Arial Black"/>
              </a:rPr>
              <a:t>Régimen de Factura Electrónica en Línea (FEL) al 26/12/2019</a:t>
            </a:r>
            <a:endParaRPr lang="es-ES_tradnl" sz="2000" b="1" dirty="0">
              <a:solidFill>
                <a:schemeClr val="accent1">
                  <a:lumMod val="75000"/>
                </a:schemeClr>
              </a:solidFill>
              <a:latin typeface="Arial Black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897531FA-BF55-421C-BBC2-B3BF2EE159A8}"/>
              </a:ext>
            </a:extLst>
          </p:cNvPr>
          <p:cNvSpPr txBox="1">
            <a:spLocks/>
          </p:cNvSpPr>
          <p:nvPr/>
        </p:nvSpPr>
        <p:spPr>
          <a:xfrm>
            <a:off x="496940" y="5889079"/>
            <a:ext cx="6998164" cy="510186"/>
          </a:xfrm>
          <a:prstGeom prst="rect">
            <a:avLst/>
          </a:prstGeom>
        </p:spPr>
        <p:txBody>
          <a:bodyPr vert="horz" lIns="68287" tIns="34143" rIns="68287" bIns="34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1329"/>
              </a:lnSpc>
            </a:pPr>
            <a:r>
              <a:rPr lang="es-GT" sz="105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s-ES" sz="1050" b="1" dirty="0">
                <a:latin typeface="Arial" panose="020B0604020202020204" pitchFamily="34" charset="0"/>
                <a:cs typeface="Arial" panose="020B0604020202020204" pitchFamily="34" charset="0"/>
              </a:rPr>
              <a:t> IVA facturado, no representa recaudo directo. Sujeto a compensación con créditos fiscales.</a:t>
            </a:r>
            <a:endParaRPr lang="es-ES_tradnl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="" xmlns:a16="http://schemas.microsoft.com/office/drawing/2014/main" id="{9ECF85DB-A6FB-4A90-ADD2-8E9C457BB0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5920659"/>
              </p:ext>
            </p:extLst>
          </p:nvPr>
        </p:nvGraphicFramePr>
        <p:xfrm>
          <a:off x="498096" y="1092666"/>
          <a:ext cx="7901381" cy="4653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uadroTexto 3"/>
          <p:cNvSpPr txBox="1"/>
          <p:nvPr/>
        </p:nvSpPr>
        <p:spPr>
          <a:xfrm>
            <a:off x="556174" y="6247918"/>
            <a:ext cx="42597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100" b="1" dirty="0"/>
              <a:t>Fuente: Superintendencia de Administración Tributaria</a:t>
            </a:r>
          </a:p>
        </p:txBody>
      </p:sp>
      <p:sp>
        <p:nvSpPr>
          <p:cNvPr id="10" name="1 CuadroTexto">
            <a:extLst>
              <a:ext uri="{FF2B5EF4-FFF2-40B4-BE49-F238E27FC236}">
                <a16:creationId xmlns="" xmlns:a16="http://schemas.microsoft.com/office/drawing/2014/main" id="{227B3FEB-4FDC-464A-BFB6-AAA4D9791EC2}"/>
              </a:ext>
            </a:extLst>
          </p:cNvPr>
          <p:cNvSpPr txBox="1"/>
          <p:nvPr/>
        </p:nvSpPr>
        <p:spPr>
          <a:xfrm>
            <a:off x="585940" y="61754"/>
            <a:ext cx="788436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100" dirty="0"/>
              <a:t>Gestión Eficiente de las Finanzas Públicas</a:t>
            </a:r>
          </a:p>
          <a:p>
            <a:r>
              <a:rPr lang="es-GT" sz="2400" b="1" dirty="0">
                <a:solidFill>
                  <a:srgbClr val="32859C"/>
                </a:solidFill>
              </a:rPr>
              <a:t>Ingresos</a:t>
            </a:r>
            <a:endParaRPr lang="es-GT" b="1" dirty="0">
              <a:solidFill>
                <a:srgbClr val="32859C"/>
              </a:solidFill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="" xmlns:a16="http://schemas.microsoft.com/office/drawing/2014/main" id="{FED8B40B-79BC-9B47-82A9-FE59024B0DB3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3285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69ACF834-5DF2-FF45-89A6-CE4A712A578A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677470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C71AD04-86DE-E54A-A749-EF8476430BD5}"/>
              </a:ext>
            </a:extLst>
          </p:cNvPr>
          <p:cNvSpPr txBox="1">
            <a:spLocks/>
          </p:cNvSpPr>
          <p:nvPr/>
        </p:nvSpPr>
        <p:spPr>
          <a:xfrm>
            <a:off x="309136" y="548680"/>
            <a:ext cx="85113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Planes de seguimiento para mejorar </a:t>
            </a:r>
            <a:r>
              <a:rPr lang="x-none" sz="2400" b="1">
                <a:latin typeface="Calibri Light" panose="020F0302020204030204" pitchFamily="34" charset="0"/>
                <a:cs typeface="Calibri Light" panose="020F0302020204030204" pitchFamily="34" charset="0"/>
              </a:rPr>
              <a:t>en evaluaci</a:t>
            </a:r>
            <a:r>
              <a:rPr lang="es-ES" sz="24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ó</a:t>
            </a:r>
            <a:r>
              <a:rPr lang="x-none" sz="2400" b="1">
                <a:latin typeface="Calibri Light" panose="020F0302020204030204" pitchFamily="34" charset="0"/>
                <a:cs typeface="Calibri Light" panose="020F0302020204030204" pitchFamily="34" charset="0"/>
              </a:rPr>
              <a:t>n </a:t>
            </a:r>
            <a:r>
              <a:rPr lang="x-none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MAPS y PEFA</a:t>
            </a:r>
          </a:p>
        </p:txBody>
      </p:sp>
      <p:pic>
        <p:nvPicPr>
          <p:cNvPr id="3" name="Imagen 3">
            <a:extLst>
              <a:ext uri="{FF2B5EF4-FFF2-40B4-BE49-F238E27FC236}">
                <a16:creationId xmlns="" xmlns:a16="http://schemas.microsoft.com/office/drawing/2014/main" id="{433F0AD6-9127-FF41-9226-3F275FC08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3908" y="2039590"/>
            <a:ext cx="2857500" cy="2857500"/>
          </a:xfrm>
          <a:prstGeom prst="rect">
            <a:avLst/>
          </a:prstGeom>
        </p:spPr>
      </p:pic>
      <p:pic>
        <p:nvPicPr>
          <p:cNvPr id="4" name="Imagen 7">
            <a:extLst>
              <a:ext uri="{FF2B5EF4-FFF2-40B4-BE49-F238E27FC236}">
                <a16:creationId xmlns="" xmlns:a16="http://schemas.microsoft.com/office/drawing/2014/main" id="{18B4AEE2-9047-5348-9829-37BF4CCC84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107603"/>
            <a:ext cx="4245347" cy="297758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467544" y="5192032"/>
            <a:ext cx="85638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dirty="0"/>
              <a:t>El MAPS permitió realizar un </a:t>
            </a:r>
            <a:r>
              <a:rPr lang="es-GT" dirty="0" err="1"/>
              <a:t>close</a:t>
            </a:r>
            <a:r>
              <a:rPr lang="es-GT" dirty="0"/>
              <a:t> up del cómo está hoy por hoy la normativa y el sistema de adquisición en las instituciones del Estado de Guatemala, ubicando las fortalezas y debilidades que se tienen o que requieren reformas para mejorar y hacer más eficientes las compras  en el Estado para dar cumplimiento a cabalidad a principios como valor por dinero, transparencia y un buen gobierno.</a:t>
            </a:r>
            <a:endParaRPr lang="es-ES" dirty="0"/>
          </a:p>
        </p:txBody>
      </p:sp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037500FB-0236-3F40-A4ED-15A0C3C7F23F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93C1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5FD10C70-F95B-AD40-9E1B-DE5A1721A4AE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9" name="1 CuadroTexto">
            <a:extLst>
              <a:ext uri="{FF2B5EF4-FFF2-40B4-BE49-F238E27FC236}">
                <a16:creationId xmlns="" xmlns:a16="http://schemas.microsoft.com/office/drawing/2014/main" id="{5D73939A-277E-2A4F-AB95-EDDF03365EEA}"/>
              </a:ext>
            </a:extLst>
          </p:cNvPr>
          <p:cNvSpPr txBox="1"/>
          <p:nvPr/>
        </p:nvSpPr>
        <p:spPr>
          <a:xfrm>
            <a:off x="567452" y="31261"/>
            <a:ext cx="7884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b="1" dirty="0">
                <a:solidFill>
                  <a:srgbClr val="93C138"/>
                </a:solidFill>
              </a:rPr>
              <a:t>Transparencia</a:t>
            </a:r>
            <a:endParaRPr lang="es-GT" b="1" dirty="0">
              <a:solidFill>
                <a:srgbClr val="93C1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54542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AA03571-8276-984D-A3EF-9D1003E8E972}"/>
              </a:ext>
            </a:extLst>
          </p:cNvPr>
          <p:cNvSpPr txBox="1">
            <a:spLocks/>
          </p:cNvSpPr>
          <p:nvPr/>
        </p:nvSpPr>
        <p:spPr>
          <a:xfrm>
            <a:off x="107504" y="805945"/>
            <a:ext cx="4899332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sz="3600" spc="-150" dirty="0">
                <a:latin typeface="Calibri Light" panose="020F0302020204030204" pitchFamily="34" charset="0"/>
                <a:cs typeface="Calibri Light" panose="020F0302020204030204" pitchFamily="34" charset="0"/>
              </a:rPr>
              <a:t>Gestión de Calidad</a:t>
            </a:r>
            <a:br>
              <a:rPr lang="x-none" sz="3600" spc="-15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x-none" sz="1800" spc="-150" dirty="0">
                <a:latin typeface="Calibri Light" panose="020F0302020204030204" pitchFamily="34" charset="0"/>
                <a:cs typeface="Calibri Light" panose="020F0302020204030204" pitchFamily="34" charset="0"/>
              </a:rPr>
              <a:t>ISO 9001:2015</a:t>
            </a:r>
            <a:endParaRPr lang="x-none" sz="3600" spc="-15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="" xmlns:a16="http://schemas.microsoft.com/office/drawing/2014/main" id="{FCF59950-541C-1D4C-ACE6-5E6E2153DF75}"/>
              </a:ext>
            </a:extLst>
          </p:cNvPr>
          <p:cNvSpPr txBox="1">
            <a:spLocks/>
          </p:cNvSpPr>
          <p:nvPr/>
        </p:nvSpPr>
        <p:spPr>
          <a:xfrm>
            <a:off x="3923928" y="807293"/>
            <a:ext cx="3171724" cy="1109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sz="3600" spc="-150" dirty="0">
                <a:latin typeface="Calibri Light" panose="020F0302020204030204" pitchFamily="34" charset="0"/>
                <a:cs typeface="Calibri Light" panose="020F0302020204030204" pitchFamily="34" charset="0"/>
              </a:rPr>
              <a:t>Antisobornos</a:t>
            </a:r>
          </a:p>
          <a:p>
            <a:r>
              <a:rPr lang="x-none" sz="1800" spc="-150" dirty="0">
                <a:latin typeface="Calibri Light" panose="020F0302020204030204" pitchFamily="34" charset="0"/>
                <a:cs typeface="Calibri Light" panose="020F0302020204030204" pitchFamily="34" charset="0"/>
              </a:rPr>
              <a:t>ISO 37001:2016</a:t>
            </a:r>
          </a:p>
        </p:txBody>
      </p:sp>
      <p:pic>
        <p:nvPicPr>
          <p:cNvPr id="4" name="Imagen 2">
            <a:extLst>
              <a:ext uri="{FF2B5EF4-FFF2-40B4-BE49-F238E27FC236}">
                <a16:creationId xmlns="" xmlns:a16="http://schemas.microsoft.com/office/drawing/2014/main" id="{A4D91D26-1D6B-2048-B675-BF04A31D911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0646" y="1761195"/>
            <a:ext cx="5313354" cy="376881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56154BBB-20E4-B340-B804-25068115A7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709580"/>
            <a:ext cx="2913588" cy="3820426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107504" y="5530006"/>
            <a:ext cx="33631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23 direcciones del MINFIN con al menos 1 proceso certificado la Norma ISO 9001:2015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3830646" y="5530006"/>
            <a:ext cx="3363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1 proceso con el Sistema </a:t>
            </a:r>
            <a:r>
              <a:rPr lang="es-ES" dirty="0" err="1"/>
              <a:t>Antisoborno</a:t>
            </a:r>
            <a:endParaRPr lang="es-ES" dirty="0"/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7BBA66EB-537D-A94B-A68F-EEECDF478AE6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93C1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2C004DCF-9989-2A49-B295-83521602CEF7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4" name="1 CuadroTexto">
            <a:extLst>
              <a:ext uri="{FF2B5EF4-FFF2-40B4-BE49-F238E27FC236}">
                <a16:creationId xmlns="" xmlns:a16="http://schemas.microsoft.com/office/drawing/2014/main" id="{FBD8DC1D-F068-3044-B06C-2432E7A76189}"/>
              </a:ext>
            </a:extLst>
          </p:cNvPr>
          <p:cNvSpPr txBox="1"/>
          <p:nvPr/>
        </p:nvSpPr>
        <p:spPr>
          <a:xfrm>
            <a:off x="567452" y="31261"/>
            <a:ext cx="788436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GT" sz="1100" dirty="0"/>
          </a:p>
          <a:p>
            <a:r>
              <a:rPr lang="es-GT" sz="2400" b="1" dirty="0">
                <a:solidFill>
                  <a:srgbClr val="93C138"/>
                </a:solidFill>
              </a:rPr>
              <a:t>Transparencia</a:t>
            </a:r>
            <a:endParaRPr lang="es-GT" b="1" dirty="0">
              <a:solidFill>
                <a:srgbClr val="93C1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78651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7BBA66EB-537D-A94B-A68F-EEECDF478AE6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93C1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2C004DCF-9989-2A49-B295-83521602CEF7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4" name="1 CuadroTexto">
            <a:extLst>
              <a:ext uri="{FF2B5EF4-FFF2-40B4-BE49-F238E27FC236}">
                <a16:creationId xmlns="" xmlns:a16="http://schemas.microsoft.com/office/drawing/2014/main" id="{FBD8DC1D-F068-3044-B06C-2432E7A76189}"/>
              </a:ext>
            </a:extLst>
          </p:cNvPr>
          <p:cNvSpPr txBox="1"/>
          <p:nvPr/>
        </p:nvSpPr>
        <p:spPr>
          <a:xfrm>
            <a:off x="567452" y="31261"/>
            <a:ext cx="7884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b="1" dirty="0">
                <a:solidFill>
                  <a:srgbClr val="93C138"/>
                </a:solidFill>
              </a:rPr>
              <a:t>Transparencia</a:t>
            </a:r>
            <a:endParaRPr lang="es-GT" b="1" dirty="0">
              <a:solidFill>
                <a:srgbClr val="93C138"/>
              </a:solidFill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="" xmlns:a16="http://schemas.microsoft.com/office/drawing/2014/main" id="{CF43E2B5-4613-334C-9292-8F377954E856}"/>
              </a:ext>
            </a:extLst>
          </p:cNvPr>
          <p:cNvSpPr txBox="1">
            <a:spLocks/>
          </p:cNvSpPr>
          <p:nvPr/>
        </p:nvSpPr>
        <p:spPr>
          <a:xfrm>
            <a:off x="353743" y="597779"/>
            <a:ext cx="8398937" cy="101509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/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5. Presupuesto General de Ingresos y Egresos Estado 2020, Multianual 2021-2024</a:t>
            </a:r>
          </a:p>
        </p:txBody>
      </p:sp>
      <p:graphicFrame>
        <p:nvGraphicFramePr>
          <p:cNvPr id="16" name="2 Tabla">
            <a:extLst>
              <a:ext uri="{FF2B5EF4-FFF2-40B4-BE49-F238E27FC236}">
                <a16:creationId xmlns="" xmlns:a16="http://schemas.microsoft.com/office/drawing/2014/main" id="{2E1736E8-6EEF-9049-9003-25DC424733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2832508"/>
              </p:ext>
            </p:extLst>
          </p:nvPr>
        </p:nvGraphicFramePr>
        <p:xfrm>
          <a:off x="98215" y="1536193"/>
          <a:ext cx="8991599" cy="4791169"/>
        </p:xfrm>
        <a:graphic>
          <a:graphicData uri="http://schemas.openxmlformats.org/drawingml/2006/table">
            <a:tbl>
              <a:tblPr/>
              <a:tblGrid>
                <a:gridCol w="365737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5065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9589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9589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9589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9589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18879"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Entidad</a:t>
                      </a:r>
                    </a:p>
                  </a:txBody>
                  <a:tcPr marL="9063" marR="9063" marT="906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1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Apertura 2020</a:t>
                      </a:r>
                    </a:p>
                  </a:txBody>
                  <a:tcPr marL="9063" marR="9063" marT="906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1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2021</a:t>
                      </a:r>
                    </a:p>
                  </a:txBody>
                  <a:tcPr marL="9063" marR="9063" marT="906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1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2022</a:t>
                      </a:r>
                    </a:p>
                  </a:txBody>
                  <a:tcPr marL="9063" marR="9063" marT="906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1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2023</a:t>
                      </a:r>
                    </a:p>
                  </a:txBody>
                  <a:tcPr marL="9063" marR="9063" marT="906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GT" sz="11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2024</a:t>
                      </a:r>
                    </a:p>
                  </a:txBody>
                  <a:tcPr marL="9063" marR="9063" marT="906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9439">
                <a:tc>
                  <a:txBody>
                    <a:bodyPr/>
                    <a:lstStyle/>
                    <a:p>
                      <a:pPr algn="ctr" fontAlgn="b"/>
                      <a:r>
                        <a:rPr lang="es-GT" sz="11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Total Entidades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87,715.1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95,786.5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103,160.2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110,315.4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118,886.6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9439">
                <a:tc>
                  <a:txBody>
                    <a:bodyPr/>
                    <a:lstStyle/>
                    <a:p>
                      <a:pPr algn="l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Presidencia de la República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231.0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242.0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252.0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262.0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272.0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9439">
                <a:tc>
                  <a:txBody>
                    <a:bodyPr/>
                    <a:lstStyle/>
                    <a:p>
                      <a:pPr algn="l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Ministerio de Relaciones Exteriores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577.7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598.7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620.4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643.7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666.6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9439">
                <a:tc>
                  <a:txBody>
                    <a:bodyPr/>
                    <a:lstStyle/>
                    <a:p>
                      <a:pPr algn="l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Ministerio de Gobernación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5,344.8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5,909.3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6,452.2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7,150.3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7,839.0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9439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Ministerio de la Defensa Nacional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2,627.7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2,772.5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2,960.8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3,168.6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3,394.2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9439">
                <a:tc>
                  <a:txBody>
                    <a:bodyPr/>
                    <a:lstStyle/>
                    <a:p>
                      <a:pPr algn="l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Ministerio de Finanzas Públicas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381.2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402.0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413.3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428.6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444.5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9439">
                <a:tc>
                  <a:txBody>
                    <a:bodyPr/>
                    <a:lstStyle/>
                    <a:p>
                      <a:pPr algn="l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Ministerio de Educación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16,530.6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18,108.8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19,065.3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20,122.2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22,186.5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09439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Ministerio de Salud Pública y Asistencia Social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8,197.2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8,463.7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9,939.8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10,961.0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12,421.4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09439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Ministerio de Trabajo y Previsión Social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752.2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668.3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674.9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681.2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687.4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09439">
                <a:tc>
                  <a:txBody>
                    <a:bodyPr/>
                    <a:lstStyle/>
                    <a:p>
                      <a:pPr algn="l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Ministerio de Economía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403.4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366.5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378.7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391.0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404.0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09439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Ministerio de Agricultura, Ganadería y Alimentación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1,365.4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1,842.3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2,185.9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2,407.1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2,636.5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92949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Ministerio de Comunicaciones, Infraestructura y Vivienda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6,053.4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6,657.0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7,014.1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7,644.0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8,031.6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09439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Ministerio de Energía y Minas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81.0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86.2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89.5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92.5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222.3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09439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Ministerio de Cultura y Deportes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623.0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577.2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606.6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642.1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663.5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09439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Secretarías y Otras Dependencias del Ejecutivo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1,526.7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1,608.1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1,640.4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1,699.0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1,760.4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09439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Ministerio de Ambiente y Recursos Naturales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127.3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210.1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297.8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296.0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292.1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09439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Obligaciones del Estado a Cargo del Tesoro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28,205.2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31,120.9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33,462.3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34,635.6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36,638.9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09439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Servicios de la Deuda Pública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13,411.0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14,822.9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15,648.4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17,488.8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18,536.5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209439">
                <a:tc>
                  <a:txBody>
                    <a:bodyPr/>
                    <a:lstStyle/>
                    <a:p>
                      <a:pPr algn="l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Ministerio de Desarrollo Social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1,159.1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1,194.3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1,317.0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1,455.8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1,638.2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209439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Procuraduría General de la Nación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117.3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135.8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140.8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145.8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G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150.8</a:t>
                      </a:r>
                    </a:p>
                  </a:txBody>
                  <a:tcPr marL="9063" marR="9063" marT="906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17" name="6 Rectángulo">
            <a:extLst>
              <a:ext uri="{FF2B5EF4-FFF2-40B4-BE49-F238E27FC236}">
                <a16:creationId xmlns="" xmlns:a16="http://schemas.microsoft.com/office/drawing/2014/main" id="{6992BDD2-DB59-5043-BB77-3786E0C71C56}"/>
              </a:ext>
            </a:extLst>
          </p:cNvPr>
          <p:cNvSpPr/>
          <p:nvPr/>
        </p:nvSpPr>
        <p:spPr>
          <a:xfrm>
            <a:off x="98215" y="6341725"/>
            <a:ext cx="8955725" cy="45671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GT" sz="1050" dirty="0">
                <a:latin typeface="+mn-lt"/>
                <a:cs typeface="Arial" panose="020B0604020202020204" pitchFamily="7" charset="0"/>
              </a:rPr>
              <a:t>Fuente: Sistema de Contabilidad Integrada (</a:t>
            </a:r>
            <a:r>
              <a:rPr lang="es-GT" sz="1050" dirty="0" err="1">
                <a:latin typeface="+mn-lt"/>
                <a:cs typeface="Arial" panose="020B0604020202020204" pitchFamily="7" charset="0"/>
              </a:rPr>
              <a:t>Sicoin</a:t>
            </a:r>
            <a:r>
              <a:rPr lang="es-GT" sz="1050" dirty="0">
                <a:latin typeface="+mn-lt"/>
                <a:cs typeface="Arial" panose="020B0604020202020204" pitchFamily="7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5933339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="" xmlns:a16="http://schemas.microsoft.com/office/drawing/2014/main" id="{CF43E2B5-4613-334C-9292-8F377954E856}"/>
              </a:ext>
            </a:extLst>
          </p:cNvPr>
          <p:cNvSpPr txBox="1">
            <a:spLocks/>
          </p:cNvSpPr>
          <p:nvPr/>
        </p:nvSpPr>
        <p:spPr>
          <a:xfrm>
            <a:off x="1547664" y="2420888"/>
            <a:ext cx="6410505" cy="278298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/>
            <a:r>
              <a:rPr lang="es-ES" sz="4500" b="1" dirty="0">
                <a:solidFill>
                  <a:schemeClr val="accent1">
                    <a:lumMod val="75000"/>
                  </a:schemeClr>
                </a:solidFill>
              </a:rPr>
              <a:t>Muchas Gracias</a:t>
            </a:r>
          </a:p>
        </p:txBody>
      </p:sp>
    </p:spTree>
    <p:extLst>
      <p:ext uri="{BB962C8B-B14F-4D97-AF65-F5344CB8AC3E}">
        <p14:creationId xmlns:p14="http://schemas.microsoft.com/office/powerpoint/2010/main" val="2537308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lob:https://web.whatsapp.com/1e0ee74a-ef89-4a91-b101-51d1238c31e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GT"/>
          </a:p>
        </p:txBody>
      </p:sp>
      <p:sp>
        <p:nvSpPr>
          <p:cNvPr id="5" name="AutoShape 4" descr="blob:https://web.whatsapp.com/1e0ee74a-ef89-4a91-b101-51d1238c31e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GT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1521386"/>
            <a:ext cx="9144001" cy="45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CuadroTexto">
            <a:extLst>
              <a:ext uri="{FF2B5EF4-FFF2-40B4-BE49-F238E27FC236}">
                <a16:creationId xmlns="" xmlns:a16="http://schemas.microsoft.com/office/drawing/2014/main" id="{880406D3-61F2-FE44-854A-67C669B526A3}"/>
              </a:ext>
            </a:extLst>
          </p:cNvPr>
          <p:cNvSpPr txBox="1"/>
          <p:nvPr/>
        </p:nvSpPr>
        <p:spPr>
          <a:xfrm>
            <a:off x="585940" y="61754"/>
            <a:ext cx="788436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100" dirty="0"/>
              <a:t>Gestión Eficiente de las Finanzas Públicas</a:t>
            </a:r>
          </a:p>
          <a:p>
            <a:r>
              <a:rPr lang="es-GT" sz="2400" b="1" dirty="0">
                <a:solidFill>
                  <a:srgbClr val="32859C"/>
                </a:solidFill>
              </a:rPr>
              <a:t>Ingresos</a:t>
            </a:r>
            <a:endParaRPr lang="es-GT" b="1" dirty="0">
              <a:solidFill>
                <a:srgbClr val="32859C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13891CC7-8A7B-3047-887A-F674DC1739E5}"/>
              </a:ext>
            </a:extLst>
          </p:cNvPr>
          <p:cNvSpPr/>
          <p:nvPr/>
        </p:nvSpPr>
        <p:spPr>
          <a:xfrm>
            <a:off x="-17616" y="-27105"/>
            <a:ext cx="573790" cy="935825"/>
          </a:xfrm>
          <a:prstGeom prst="rect">
            <a:avLst/>
          </a:prstGeom>
          <a:solidFill>
            <a:srgbClr val="3285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3C88B15E-C97D-5441-BBBD-F46B7E553AB7}"/>
              </a:ext>
            </a:extLst>
          </p:cNvPr>
          <p:cNvSpPr txBox="1"/>
          <p:nvPr/>
        </p:nvSpPr>
        <p:spPr>
          <a:xfrm>
            <a:off x="95842" y="50606"/>
            <a:ext cx="51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458395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2250</TotalTime>
  <Words>3463</Words>
  <Application>Microsoft Office PowerPoint</Application>
  <PresentationFormat>Presentación en pantalla (4:3)</PresentationFormat>
  <Paragraphs>873</Paragraphs>
  <Slides>83</Slides>
  <Notes>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83</vt:i4>
      </vt:variant>
    </vt:vector>
  </HeadingPairs>
  <TitlesOfParts>
    <vt:vector size="84" baseType="lpstr">
      <vt:lpstr>Tema de Office</vt:lpstr>
      <vt:lpstr>Gestión Eficiente Finanzas Públicas del Estado</vt:lpstr>
      <vt:lpstr>Índice</vt:lpstr>
      <vt:lpstr>SAT: Pusimos en marcha medidas administrativas y de gestión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Variación interanual de Recaudación Tributaria 2008-2019 Porcentajes </vt:lpstr>
      <vt:lpstr>Recaudación Tributaria Por Impuesto 2008-2019* Millones de quetzales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Índice</vt:lpstr>
      <vt:lpstr>La variación interanual de la ejecución respecto a 2018 refleja que la inversión pública se incrementó</vt:lpstr>
      <vt:lpstr>El gasto institucional se recupera con fortaleza</vt:lpstr>
      <vt:lpstr>Presentación de PowerPoint</vt:lpstr>
      <vt:lpstr>El presupuesto de inversión se ha incrementado.</vt:lpstr>
      <vt:lpstr>Repunte de la inversión pública en los últimos dos años</vt:lpstr>
      <vt:lpstr>Presentación de PowerPoint</vt:lpstr>
      <vt:lpstr>Presentación de PowerPoint</vt:lpstr>
      <vt:lpstr>Presentación de PowerPoint</vt:lpstr>
      <vt:lpstr>Indicadores Fiscales con cambio de Base del PIB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Al cierre del Ejercicio Fiscal 2019 la ejecución total fue de Q82,595.9 millones, reflejando una ejecución mensual promedio de Q6,883.0 millones</vt:lpstr>
      <vt:lpstr>La ejecución presupuestaria se encuentra dentro de rangos normales</vt:lpstr>
      <vt:lpstr>Se colaboró con el Ministerio de Gobernación para garantizar el financiamiento de la nómina de PNC y Sistema Penitenciario, así como el cumplimiento a los compromisos de Pacto Colectivo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Se apoyó al Ministerio de Salud Pública y Asistencia Social, en el facilitar de recursos para el abastecimiento de los hospitales</vt:lpstr>
      <vt:lpstr>Se han invertido Q1,332.4 millones en vacunas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Índice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Crédito Público</dc:title>
  <dc:creator>Nilsa Gabriela Peña Aldana</dc:creator>
  <cp:lastModifiedBy>Liza Gabriela  Alvarado Burgos</cp:lastModifiedBy>
  <cp:revision>88</cp:revision>
  <cp:lastPrinted>2020-01-08T20:08:35Z</cp:lastPrinted>
  <dcterms:created xsi:type="dcterms:W3CDTF">2020-01-03T15:32:07Z</dcterms:created>
  <dcterms:modified xsi:type="dcterms:W3CDTF">2020-01-13T16:06:44Z</dcterms:modified>
</cp:coreProperties>
</file>