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8" r:id="rId3"/>
    <p:sldId id="269" r:id="rId4"/>
    <p:sldId id="303" r:id="rId5"/>
    <p:sldId id="304" r:id="rId6"/>
    <p:sldId id="305" r:id="rId7"/>
    <p:sldId id="306" r:id="rId8"/>
    <p:sldId id="307" r:id="rId9"/>
  </p:sldIdLst>
  <p:sldSz cx="9144000" cy="6858000" type="screen4x3"/>
  <p:notesSz cx="7010400" cy="9296400"/>
  <p:defaultText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58" autoAdjust="0"/>
    <p:restoredTop sz="94660"/>
  </p:normalViewPr>
  <p:slideViewPr>
    <p:cSldViewPr snapToGrid="0">
      <p:cViewPr>
        <p:scale>
          <a:sx n="70" d="100"/>
          <a:sy n="70" d="100"/>
        </p:scale>
        <p:origin x="848" y="62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64776A8-2EBF-4A3E-AF9F-F45310701FA8}" type="datetimeFigureOut">
              <a:rPr lang="en-US" smtClean="0"/>
              <a:t>6/7/19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BCDC57-2FE2-4F6D-91AF-D67435CE693D}" type="slidenum">
              <a:rPr lang="en-US" smtClean="0"/>
              <a:t>‹Nº›</a:t>
            </a:fld>
            <a:endParaRPr lang="en-US" dirty="0"/>
          </a:p>
        </p:txBody>
      </p:sp>
    </p:spTree>
    <p:extLst>
      <p:ext uri="{BB962C8B-B14F-4D97-AF65-F5344CB8AC3E}">
        <p14:creationId xmlns:p14="http://schemas.microsoft.com/office/powerpoint/2010/main" val="1641681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E64776A8-2EBF-4A3E-AF9F-F45310701FA8}" type="datetimeFigureOut">
              <a:rPr lang="en-US" smtClean="0"/>
              <a:t>6/7/19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BCDC57-2FE2-4F6D-91AF-D67435CE693D}" type="slidenum">
              <a:rPr lang="en-US" smtClean="0"/>
              <a:t>‹Nº›</a:t>
            </a:fld>
            <a:endParaRPr lang="en-US" dirty="0"/>
          </a:p>
        </p:txBody>
      </p:sp>
    </p:spTree>
    <p:extLst>
      <p:ext uri="{BB962C8B-B14F-4D97-AF65-F5344CB8AC3E}">
        <p14:creationId xmlns:p14="http://schemas.microsoft.com/office/powerpoint/2010/main" val="3522268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E64776A8-2EBF-4A3E-AF9F-F45310701FA8}" type="datetimeFigureOut">
              <a:rPr lang="en-US" smtClean="0"/>
              <a:t>6/7/19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BCDC57-2FE2-4F6D-91AF-D67435CE693D}" type="slidenum">
              <a:rPr lang="en-US" smtClean="0"/>
              <a:t>‹Nº›</a:t>
            </a:fld>
            <a:endParaRPr lang="en-US" dirty="0"/>
          </a:p>
        </p:txBody>
      </p:sp>
    </p:spTree>
    <p:extLst>
      <p:ext uri="{BB962C8B-B14F-4D97-AF65-F5344CB8AC3E}">
        <p14:creationId xmlns:p14="http://schemas.microsoft.com/office/powerpoint/2010/main" val="3786109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E64776A8-2EBF-4A3E-AF9F-F45310701FA8}" type="datetimeFigureOut">
              <a:rPr lang="en-US" smtClean="0"/>
              <a:t>6/7/19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BCDC57-2FE2-4F6D-91AF-D67435CE693D}" type="slidenum">
              <a:rPr lang="en-US" smtClean="0"/>
              <a:t>‹Nº›</a:t>
            </a:fld>
            <a:endParaRPr lang="en-US" dirty="0"/>
          </a:p>
        </p:txBody>
      </p:sp>
    </p:spTree>
    <p:extLst>
      <p:ext uri="{BB962C8B-B14F-4D97-AF65-F5344CB8AC3E}">
        <p14:creationId xmlns:p14="http://schemas.microsoft.com/office/powerpoint/2010/main" val="214924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E64776A8-2EBF-4A3E-AF9F-F45310701FA8}" type="datetimeFigureOut">
              <a:rPr lang="en-US" smtClean="0"/>
              <a:t>6/7/19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BCDC57-2FE2-4F6D-91AF-D67435CE693D}" type="slidenum">
              <a:rPr lang="en-US" smtClean="0"/>
              <a:t>‹Nº›</a:t>
            </a:fld>
            <a:endParaRPr lang="en-US" dirty="0"/>
          </a:p>
        </p:txBody>
      </p:sp>
    </p:spTree>
    <p:extLst>
      <p:ext uri="{BB962C8B-B14F-4D97-AF65-F5344CB8AC3E}">
        <p14:creationId xmlns:p14="http://schemas.microsoft.com/office/powerpoint/2010/main" val="2514867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E64776A8-2EBF-4A3E-AF9F-F45310701FA8}" type="datetimeFigureOut">
              <a:rPr lang="en-US" smtClean="0"/>
              <a:t>6/7/19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BCDC57-2FE2-4F6D-91AF-D67435CE693D}" type="slidenum">
              <a:rPr lang="en-US" smtClean="0"/>
              <a:t>‹Nº›</a:t>
            </a:fld>
            <a:endParaRPr lang="en-US" dirty="0"/>
          </a:p>
        </p:txBody>
      </p:sp>
    </p:spTree>
    <p:extLst>
      <p:ext uri="{BB962C8B-B14F-4D97-AF65-F5344CB8AC3E}">
        <p14:creationId xmlns:p14="http://schemas.microsoft.com/office/powerpoint/2010/main" val="233973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E64776A8-2EBF-4A3E-AF9F-F45310701FA8}" type="datetimeFigureOut">
              <a:rPr lang="en-US" smtClean="0"/>
              <a:t>6/7/19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6BCDC57-2FE2-4F6D-91AF-D67435CE693D}" type="slidenum">
              <a:rPr lang="en-US" smtClean="0"/>
              <a:t>‹Nº›</a:t>
            </a:fld>
            <a:endParaRPr lang="en-US" dirty="0"/>
          </a:p>
        </p:txBody>
      </p:sp>
    </p:spTree>
    <p:extLst>
      <p:ext uri="{BB962C8B-B14F-4D97-AF65-F5344CB8AC3E}">
        <p14:creationId xmlns:p14="http://schemas.microsoft.com/office/powerpoint/2010/main" val="487456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64776A8-2EBF-4A3E-AF9F-F45310701FA8}" type="datetimeFigureOut">
              <a:rPr lang="en-US" smtClean="0"/>
              <a:t>6/7/19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BCDC57-2FE2-4F6D-91AF-D67435CE693D}" type="slidenum">
              <a:rPr lang="en-US" smtClean="0"/>
              <a:t>‹Nº›</a:t>
            </a:fld>
            <a:endParaRPr lang="en-US" dirty="0"/>
          </a:p>
        </p:txBody>
      </p:sp>
    </p:spTree>
    <p:extLst>
      <p:ext uri="{BB962C8B-B14F-4D97-AF65-F5344CB8AC3E}">
        <p14:creationId xmlns:p14="http://schemas.microsoft.com/office/powerpoint/2010/main" val="109125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776A8-2EBF-4A3E-AF9F-F45310701FA8}" type="datetimeFigureOut">
              <a:rPr lang="en-US" smtClean="0"/>
              <a:t>6/7/19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6BCDC57-2FE2-4F6D-91AF-D67435CE693D}" type="slidenum">
              <a:rPr lang="en-US" smtClean="0"/>
              <a:t>‹Nº›</a:t>
            </a:fld>
            <a:endParaRPr lang="en-US" dirty="0"/>
          </a:p>
        </p:txBody>
      </p:sp>
    </p:spTree>
    <p:extLst>
      <p:ext uri="{BB962C8B-B14F-4D97-AF65-F5344CB8AC3E}">
        <p14:creationId xmlns:p14="http://schemas.microsoft.com/office/powerpoint/2010/main" val="2500899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E64776A8-2EBF-4A3E-AF9F-F45310701FA8}" type="datetimeFigureOut">
              <a:rPr lang="en-US" smtClean="0"/>
              <a:t>6/7/19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BCDC57-2FE2-4F6D-91AF-D67435CE693D}" type="slidenum">
              <a:rPr lang="en-US" smtClean="0"/>
              <a:t>‹Nº›</a:t>
            </a:fld>
            <a:endParaRPr lang="en-US" dirty="0"/>
          </a:p>
        </p:txBody>
      </p:sp>
    </p:spTree>
    <p:extLst>
      <p:ext uri="{BB962C8B-B14F-4D97-AF65-F5344CB8AC3E}">
        <p14:creationId xmlns:p14="http://schemas.microsoft.com/office/powerpoint/2010/main" val="2085974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E64776A8-2EBF-4A3E-AF9F-F45310701FA8}" type="datetimeFigureOut">
              <a:rPr lang="en-US" smtClean="0"/>
              <a:t>6/7/19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BCDC57-2FE2-4F6D-91AF-D67435CE693D}" type="slidenum">
              <a:rPr lang="en-US" smtClean="0"/>
              <a:t>‹Nº›</a:t>
            </a:fld>
            <a:endParaRPr lang="en-US" dirty="0"/>
          </a:p>
        </p:txBody>
      </p:sp>
    </p:spTree>
    <p:extLst>
      <p:ext uri="{BB962C8B-B14F-4D97-AF65-F5344CB8AC3E}">
        <p14:creationId xmlns:p14="http://schemas.microsoft.com/office/powerpoint/2010/main" val="1919806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776A8-2EBF-4A3E-AF9F-F45310701FA8}" type="datetimeFigureOut">
              <a:rPr lang="en-US" smtClean="0"/>
              <a:t>6/7/19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BCDC57-2FE2-4F6D-91AF-D67435CE693D}" type="slidenum">
              <a:rPr lang="en-US" smtClean="0"/>
              <a:t>‹Nº›</a:t>
            </a:fld>
            <a:endParaRPr lang="en-US" dirty="0"/>
          </a:p>
        </p:txBody>
      </p:sp>
    </p:spTree>
    <p:extLst>
      <p:ext uri="{BB962C8B-B14F-4D97-AF65-F5344CB8AC3E}">
        <p14:creationId xmlns:p14="http://schemas.microsoft.com/office/powerpoint/2010/main" val="31994978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5.sv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Video%20Institucional%20ZOLIC.MP4" TargetMode="External"/><Relationship Id="rId5" Type="http://schemas.openxmlformats.org/officeDocument/2006/relationships/image" Target="../media/image7.svg"/><Relationship Id="rId10" Type="http://schemas.openxmlformats.org/officeDocument/2006/relationships/image" Target="../media/image11.svg"/><Relationship Id="rId4" Type="http://schemas.openxmlformats.org/officeDocument/2006/relationships/image" Target="../media/image6.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2489" y="2528575"/>
            <a:ext cx="7048982" cy="2387600"/>
          </a:xfrm>
        </p:spPr>
        <p:txBody>
          <a:bodyPr>
            <a:noAutofit/>
          </a:bodyPr>
          <a:lstStyle/>
          <a:p>
            <a:r>
              <a:rPr lang="es-ES" sz="3750" b="1" dirty="0">
                <a:solidFill>
                  <a:schemeClr val="accent1">
                    <a:lumMod val="75000"/>
                  </a:schemeClr>
                </a:solidFill>
                <a:latin typeface="Calibri" panose="020F0502020204030204" pitchFamily="34" charset="0"/>
                <a:cs typeface="Calibri" panose="020F0502020204030204" pitchFamily="34" charset="0"/>
              </a:rPr>
              <a:t>ACTUALIZACIÓN ZONAS DE DESARROLLO ECONÓMICO ESPECIAL PÚBLICA</a:t>
            </a:r>
            <a:br>
              <a:rPr lang="es-ES" sz="3750" b="1" dirty="0">
                <a:solidFill>
                  <a:schemeClr val="accent1">
                    <a:lumMod val="75000"/>
                  </a:schemeClr>
                </a:solidFill>
                <a:latin typeface="Calibri" panose="020F0502020204030204" pitchFamily="34" charset="0"/>
                <a:cs typeface="Calibri" panose="020F0502020204030204" pitchFamily="34" charset="0"/>
              </a:rPr>
            </a:br>
            <a:r>
              <a:rPr lang="es-ES" sz="3000" b="1" dirty="0">
                <a:solidFill>
                  <a:schemeClr val="accent1">
                    <a:lumMod val="75000"/>
                  </a:schemeClr>
                </a:solidFill>
                <a:latin typeface="Calibri" panose="020F0502020204030204" pitchFamily="34" charset="0"/>
                <a:cs typeface="Calibri" panose="020F0502020204030204" pitchFamily="34" charset="0"/>
              </a:rPr>
              <a:t>- ZDEEP -</a:t>
            </a:r>
          </a:p>
        </p:txBody>
      </p:sp>
      <p:sp>
        <p:nvSpPr>
          <p:cNvPr id="3" name="Subtitle 2"/>
          <p:cNvSpPr>
            <a:spLocks noGrp="1"/>
          </p:cNvSpPr>
          <p:nvPr>
            <p:ph type="subTitle" idx="1"/>
          </p:nvPr>
        </p:nvSpPr>
        <p:spPr>
          <a:xfrm>
            <a:off x="2711978" y="5492843"/>
            <a:ext cx="3857625" cy="525702"/>
          </a:xfrm>
        </p:spPr>
        <p:txBody>
          <a:bodyPr>
            <a:normAutofit/>
          </a:bodyPr>
          <a:lstStyle/>
          <a:p>
            <a:r>
              <a:rPr lang="es-ES" sz="1875" b="1" dirty="0">
                <a:solidFill>
                  <a:schemeClr val="accent1">
                    <a:lumMod val="75000"/>
                  </a:schemeClr>
                </a:solidFill>
                <a:latin typeface="Calibri" panose="020F0502020204030204" pitchFamily="34" charset="0"/>
                <a:cs typeface="Calibri" panose="020F0502020204030204" pitchFamily="34" charset="0"/>
              </a:rPr>
              <a:t>Junio de 2019</a:t>
            </a:r>
          </a:p>
        </p:txBody>
      </p:sp>
      <p:sp>
        <p:nvSpPr>
          <p:cNvPr id="6" name="AutoShape 2" descr="Resultado de imagen para minfin"/>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GT" sz="1013"/>
          </a:p>
        </p:txBody>
      </p:sp>
      <p:pic>
        <p:nvPicPr>
          <p:cNvPr id="10" name="Imagen 9">
            <a:extLst>
              <a:ext uri="{FF2B5EF4-FFF2-40B4-BE49-F238E27FC236}">
                <a16:creationId xmlns:a16="http://schemas.microsoft.com/office/drawing/2014/main" id="{D3BE193D-7990-ED4B-B3D0-B50F1AD1474F}"/>
              </a:ext>
            </a:extLst>
          </p:cNvPr>
          <p:cNvPicPr>
            <a:picLocks noChangeAspect="1"/>
          </p:cNvPicPr>
          <p:nvPr/>
        </p:nvPicPr>
        <p:blipFill>
          <a:blip r:embed="rId2"/>
          <a:stretch>
            <a:fillRect/>
          </a:stretch>
        </p:blipFill>
        <p:spPr>
          <a:xfrm>
            <a:off x="3319273" y="326248"/>
            <a:ext cx="2627696" cy="2627696"/>
          </a:xfrm>
          <a:prstGeom prst="rect">
            <a:avLst/>
          </a:prstGeom>
        </p:spPr>
      </p:pic>
    </p:spTree>
    <p:extLst>
      <p:ext uri="{BB962C8B-B14F-4D97-AF65-F5344CB8AC3E}">
        <p14:creationId xmlns:p14="http://schemas.microsoft.com/office/powerpoint/2010/main" val="1433422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752" y="260182"/>
            <a:ext cx="8771021" cy="980756"/>
          </a:xfrm>
        </p:spPr>
        <p:txBody>
          <a:bodyPr>
            <a:normAutofit/>
          </a:bodyPr>
          <a:lstStyle/>
          <a:p>
            <a:pPr algn="ctr"/>
            <a:r>
              <a:rPr lang="es-ES" sz="3700" b="1" dirty="0">
                <a:solidFill>
                  <a:schemeClr val="accent1">
                    <a:lumMod val="75000"/>
                  </a:schemeClr>
                </a:solidFill>
                <a:latin typeface="Calibri" panose="020F0502020204030204" pitchFamily="34" charset="0"/>
                <a:cs typeface="Calibri" panose="020F0502020204030204" pitchFamily="34" charset="0"/>
              </a:rPr>
              <a:t>Antecedentes</a:t>
            </a:r>
          </a:p>
        </p:txBody>
      </p:sp>
      <p:sp>
        <p:nvSpPr>
          <p:cNvPr id="3" name="2 Marcador de contenido"/>
          <p:cNvSpPr>
            <a:spLocks noGrp="1"/>
          </p:cNvSpPr>
          <p:nvPr>
            <p:ph idx="1"/>
          </p:nvPr>
        </p:nvSpPr>
        <p:spPr>
          <a:xfrm>
            <a:off x="708901" y="1391815"/>
            <a:ext cx="7616713" cy="5123287"/>
          </a:xfrm>
        </p:spPr>
        <p:txBody>
          <a:bodyPr>
            <a:normAutofit/>
          </a:bodyPr>
          <a:lstStyle/>
          <a:p>
            <a:pPr marL="557199" indent="-557199">
              <a:lnSpc>
                <a:spcPct val="100000"/>
              </a:lnSpc>
              <a:buFont typeface="+mj-lt"/>
              <a:buAutoNum type="arabicPeriod"/>
            </a:pPr>
            <a:r>
              <a:rPr lang="es-ES" sz="2100" dirty="0">
                <a:solidFill>
                  <a:schemeClr val="accent1">
                    <a:lumMod val="75000"/>
                  </a:schemeClr>
                </a:solidFill>
                <a:latin typeface="Calibri" panose="020F0502020204030204" pitchFamily="34" charset="0"/>
                <a:cs typeface="Calibri" panose="020F0502020204030204" pitchFamily="34" charset="0"/>
              </a:rPr>
              <a:t>Las Zonas de Desarrollo Económico Especial Públicas surgen de la reforma a la Ley Orgánica de ZOLIC en 2008, a través del Decreto  30- 2008.</a:t>
            </a:r>
          </a:p>
          <a:p>
            <a:pPr marL="557199" indent="-557199">
              <a:lnSpc>
                <a:spcPct val="100000"/>
              </a:lnSpc>
              <a:buFont typeface="+mj-lt"/>
              <a:buAutoNum type="arabicPeriod"/>
            </a:pPr>
            <a:endParaRPr lang="es-ES" sz="2100" dirty="0">
              <a:solidFill>
                <a:schemeClr val="accent1">
                  <a:lumMod val="75000"/>
                </a:schemeClr>
              </a:solidFill>
              <a:latin typeface="Calibri" panose="020F0502020204030204" pitchFamily="34" charset="0"/>
              <a:cs typeface="Calibri" panose="020F0502020204030204" pitchFamily="34" charset="0"/>
            </a:endParaRPr>
          </a:p>
          <a:p>
            <a:pPr marL="557199" indent="-557199">
              <a:lnSpc>
                <a:spcPct val="100000"/>
              </a:lnSpc>
              <a:buFont typeface="+mj-lt"/>
              <a:buAutoNum type="arabicPeriod"/>
            </a:pPr>
            <a:r>
              <a:rPr lang="es-ES" sz="2100" dirty="0">
                <a:solidFill>
                  <a:schemeClr val="accent1">
                    <a:lumMod val="75000"/>
                  </a:schemeClr>
                </a:solidFill>
                <a:latin typeface="Calibri" panose="020F0502020204030204" pitchFamily="34" charset="0"/>
                <a:cs typeface="Calibri" panose="020F0502020204030204" pitchFamily="34" charset="0"/>
              </a:rPr>
              <a:t>Las ZDEEP están concebidas como áreas de desarrollo integral para la atracción de inversiones y generación de empleo fuera del Plan Regulador de Santo Tomás de Castilla (cualquier parte del territorio nacional).</a:t>
            </a:r>
          </a:p>
          <a:p>
            <a:pPr marL="557199" indent="-557199">
              <a:lnSpc>
                <a:spcPct val="100000"/>
              </a:lnSpc>
              <a:buFont typeface="+mj-lt"/>
              <a:buAutoNum type="arabicPeriod"/>
            </a:pPr>
            <a:endParaRPr lang="es-ES" sz="2100" dirty="0">
              <a:solidFill>
                <a:schemeClr val="accent1">
                  <a:lumMod val="75000"/>
                </a:schemeClr>
              </a:solidFill>
              <a:latin typeface="Calibri" panose="020F0502020204030204" pitchFamily="34" charset="0"/>
              <a:cs typeface="Calibri" panose="020F0502020204030204" pitchFamily="34" charset="0"/>
            </a:endParaRPr>
          </a:p>
          <a:p>
            <a:pPr marL="557199" indent="-557199">
              <a:lnSpc>
                <a:spcPct val="100000"/>
              </a:lnSpc>
              <a:buFont typeface="+mj-lt"/>
              <a:buAutoNum type="arabicPeriod"/>
            </a:pPr>
            <a:r>
              <a:rPr lang="es-ES" sz="2100" dirty="0">
                <a:solidFill>
                  <a:schemeClr val="accent1">
                    <a:lumMod val="75000"/>
                  </a:schemeClr>
                </a:solidFill>
                <a:latin typeface="Calibri" panose="020F0502020204030204" pitchFamily="34" charset="0"/>
                <a:cs typeface="Calibri" panose="020F0502020204030204" pitchFamily="34" charset="0"/>
              </a:rPr>
              <a:t>En 2010 entró en vigencia el primer reglamento de autorización y habilitación de ZDEEP, del cual únicamente una empresa lo utilizó (PUMA)</a:t>
            </a:r>
          </a:p>
          <a:p>
            <a:pPr marL="457178" lvl="1" indent="0">
              <a:lnSpc>
                <a:spcPct val="100000"/>
              </a:lnSpc>
              <a:buNone/>
            </a:pPr>
            <a:endParaRPr lang="es-ES" sz="2100" dirty="0">
              <a:solidFill>
                <a:schemeClr val="accent1">
                  <a:lumMod val="75000"/>
                </a:schemeClr>
              </a:solidFill>
            </a:endParaRPr>
          </a:p>
        </p:txBody>
      </p:sp>
    </p:spTree>
    <p:extLst>
      <p:ext uri="{BB962C8B-B14F-4D97-AF65-F5344CB8AC3E}">
        <p14:creationId xmlns:p14="http://schemas.microsoft.com/office/powerpoint/2010/main" val="3225370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4050" y="205740"/>
            <a:ext cx="9015983" cy="780366"/>
          </a:xfrm>
        </p:spPr>
        <p:txBody>
          <a:bodyPr>
            <a:noAutofit/>
          </a:bodyPr>
          <a:lstStyle/>
          <a:p>
            <a:r>
              <a:rPr lang="es-ES" sz="2700" b="1" dirty="0">
                <a:solidFill>
                  <a:schemeClr val="accent1">
                    <a:lumMod val="75000"/>
                  </a:schemeClr>
                </a:solidFill>
                <a:latin typeface="Calibri" panose="020F0502020204030204" pitchFamily="34" charset="0"/>
                <a:cs typeface="Calibri" panose="020F0502020204030204" pitchFamily="34" charset="0"/>
              </a:rPr>
              <a:t>Acciones realizadas por la actual Junta Directiva de ZOLIC</a:t>
            </a:r>
          </a:p>
        </p:txBody>
      </p:sp>
      <p:sp>
        <p:nvSpPr>
          <p:cNvPr id="3" name="2 Marcador de contenido"/>
          <p:cNvSpPr>
            <a:spLocks noGrp="1"/>
          </p:cNvSpPr>
          <p:nvPr>
            <p:ph idx="1"/>
          </p:nvPr>
        </p:nvSpPr>
        <p:spPr>
          <a:xfrm>
            <a:off x="704659" y="1004394"/>
            <a:ext cx="7643243" cy="5611290"/>
          </a:xfrm>
        </p:spPr>
        <p:txBody>
          <a:bodyPr>
            <a:noAutofit/>
          </a:bodyPr>
          <a:lstStyle/>
          <a:p>
            <a:pPr lvl="0">
              <a:lnSpc>
                <a:spcPct val="100000"/>
              </a:lnSpc>
            </a:pPr>
            <a:r>
              <a:rPr lang="es-GT" sz="1875" b="1" dirty="0">
                <a:solidFill>
                  <a:schemeClr val="accent1">
                    <a:lumMod val="75000"/>
                  </a:schemeClr>
                </a:solidFill>
                <a:latin typeface="Calibri" panose="020F0502020204030204" pitchFamily="34" charset="0"/>
                <a:cs typeface="Calibri" panose="020F0502020204030204" pitchFamily="34" charset="0"/>
              </a:rPr>
              <a:t>01 de febrero de 2019 se publicó en el Diario Oficial el nuevo Reglamento para la Autorización, Habilitación y Funcionamiento de las Zonas de Desarrollo Económico Especial Públicas –ZDEEP–, en el que se fortalece:</a:t>
            </a:r>
          </a:p>
          <a:p>
            <a:pPr lvl="0">
              <a:lnSpc>
                <a:spcPct val="100000"/>
              </a:lnSpc>
            </a:pPr>
            <a:endParaRPr lang="es-GT" sz="1875" b="1" dirty="0">
              <a:solidFill>
                <a:schemeClr val="accent1">
                  <a:lumMod val="75000"/>
                </a:schemeClr>
              </a:solidFill>
              <a:latin typeface="Calibri" panose="020F0502020204030204" pitchFamily="34" charset="0"/>
              <a:cs typeface="Calibri" panose="020F0502020204030204" pitchFamily="34" charset="0"/>
            </a:endParaRPr>
          </a:p>
          <a:p>
            <a:pPr lvl="1">
              <a:lnSpc>
                <a:spcPct val="100000"/>
              </a:lnSpc>
              <a:buFont typeface="Wingdings" panose="05000000000000000000" pitchFamily="2" charset="2"/>
              <a:buChar char="ü"/>
            </a:pPr>
            <a:r>
              <a:rPr lang="es-GT" sz="1800" dirty="0">
                <a:solidFill>
                  <a:schemeClr val="accent1">
                    <a:lumMod val="75000"/>
                  </a:schemeClr>
                </a:solidFill>
                <a:latin typeface="Calibri" panose="020F0502020204030204" pitchFamily="34" charset="0"/>
                <a:cs typeface="Calibri" panose="020F0502020204030204" pitchFamily="34" charset="0"/>
              </a:rPr>
              <a:t>La habilitación de áreas extra aduanales por parte de ZOLIC en  cualquier parte del territorio nacional.</a:t>
            </a:r>
          </a:p>
          <a:p>
            <a:pPr lvl="1">
              <a:lnSpc>
                <a:spcPct val="100000"/>
              </a:lnSpc>
              <a:buFont typeface="Wingdings" panose="05000000000000000000" pitchFamily="2" charset="2"/>
              <a:buChar char="ü"/>
            </a:pPr>
            <a:endParaRPr lang="es-GT" sz="1800" dirty="0">
              <a:solidFill>
                <a:schemeClr val="accent1">
                  <a:lumMod val="75000"/>
                </a:schemeClr>
              </a:solidFill>
              <a:latin typeface="Calibri" panose="020F0502020204030204" pitchFamily="34" charset="0"/>
              <a:cs typeface="Calibri" panose="020F0502020204030204" pitchFamily="34" charset="0"/>
            </a:endParaRPr>
          </a:p>
          <a:p>
            <a:pPr lvl="1">
              <a:lnSpc>
                <a:spcPct val="100000"/>
              </a:lnSpc>
              <a:buFont typeface="Wingdings" panose="05000000000000000000" pitchFamily="2" charset="2"/>
              <a:buChar char="ü"/>
            </a:pPr>
            <a:r>
              <a:rPr lang="es-GT" sz="1800" dirty="0">
                <a:solidFill>
                  <a:schemeClr val="accent1">
                    <a:lumMod val="75000"/>
                  </a:schemeClr>
                </a:solidFill>
                <a:latin typeface="Calibri" panose="020F0502020204030204" pitchFamily="34" charset="0"/>
                <a:cs typeface="Calibri" panose="020F0502020204030204" pitchFamily="34" charset="0"/>
              </a:rPr>
              <a:t>El desarrollarlo de ZDEEP en terrenos de ZOLIC, entidades públicas o propiedad de terceros que los cedan en arrendamiento o usufructo.</a:t>
            </a:r>
          </a:p>
          <a:p>
            <a:pPr lvl="1">
              <a:lnSpc>
                <a:spcPct val="100000"/>
              </a:lnSpc>
              <a:buFont typeface="Wingdings" panose="05000000000000000000" pitchFamily="2" charset="2"/>
              <a:buChar char="ü"/>
            </a:pPr>
            <a:endParaRPr lang="es-GT" sz="1800" dirty="0">
              <a:solidFill>
                <a:schemeClr val="accent1">
                  <a:lumMod val="75000"/>
                </a:schemeClr>
              </a:solidFill>
              <a:latin typeface="Calibri" panose="020F0502020204030204" pitchFamily="34" charset="0"/>
              <a:cs typeface="Calibri" panose="020F0502020204030204" pitchFamily="34" charset="0"/>
            </a:endParaRPr>
          </a:p>
          <a:p>
            <a:pPr lvl="1">
              <a:lnSpc>
                <a:spcPct val="100000"/>
              </a:lnSpc>
              <a:buFont typeface="Wingdings" panose="05000000000000000000" pitchFamily="2" charset="2"/>
              <a:buChar char="ü"/>
            </a:pPr>
            <a:r>
              <a:rPr lang="es-GT" sz="1800" dirty="0">
                <a:solidFill>
                  <a:schemeClr val="accent1">
                    <a:lumMod val="75000"/>
                  </a:schemeClr>
                </a:solidFill>
                <a:latin typeface="Calibri" panose="020F0502020204030204" pitchFamily="34" charset="0"/>
                <a:cs typeface="Calibri" panose="020F0502020204030204" pitchFamily="34" charset="0"/>
              </a:rPr>
              <a:t>Las operaciones industriales, comerciales y prestación de servicios, sin restricción de sectores económicos y con un enfoque del aprovechamiento de los corredores logísticos.</a:t>
            </a:r>
          </a:p>
          <a:p>
            <a:pPr lvl="1">
              <a:lnSpc>
                <a:spcPct val="100000"/>
              </a:lnSpc>
              <a:buFont typeface="Wingdings" panose="05000000000000000000" pitchFamily="2" charset="2"/>
              <a:buChar char="ü"/>
            </a:pPr>
            <a:endParaRPr lang="es-GT" sz="1800" dirty="0">
              <a:solidFill>
                <a:schemeClr val="accent1">
                  <a:lumMod val="75000"/>
                </a:schemeClr>
              </a:solidFill>
              <a:latin typeface="Calibri" panose="020F0502020204030204" pitchFamily="34" charset="0"/>
              <a:cs typeface="Calibri" panose="020F0502020204030204" pitchFamily="34" charset="0"/>
            </a:endParaRPr>
          </a:p>
          <a:p>
            <a:pPr lvl="1">
              <a:lnSpc>
                <a:spcPct val="100000"/>
              </a:lnSpc>
              <a:buFont typeface="Wingdings" panose="05000000000000000000" pitchFamily="2" charset="2"/>
              <a:buChar char="ü"/>
            </a:pPr>
            <a:r>
              <a:rPr lang="es-GT" sz="1800" dirty="0">
                <a:solidFill>
                  <a:schemeClr val="accent1">
                    <a:lumMod val="75000"/>
                  </a:schemeClr>
                </a:solidFill>
                <a:latin typeface="Calibri" panose="020F0502020204030204" pitchFamily="34" charset="0"/>
                <a:cs typeface="Calibri" panose="020F0502020204030204" pitchFamily="34" charset="0"/>
              </a:rPr>
              <a:t>La política de otorgamiento de incentivos fiscales, para evitar la migración de contribuyentes que ya estén dentro del sistema tributario (aplican únicamente para los usuarios que se instalen dentro de las ZDEEP e inversión nueva).</a:t>
            </a:r>
          </a:p>
        </p:txBody>
      </p:sp>
    </p:spTree>
    <p:extLst>
      <p:ext uri="{BB962C8B-B14F-4D97-AF65-F5344CB8AC3E}">
        <p14:creationId xmlns:p14="http://schemas.microsoft.com/office/powerpoint/2010/main" val="2930494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330027" y="320040"/>
            <a:ext cx="9015983" cy="780366"/>
          </a:xfrm>
        </p:spPr>
        <p:txBody>
          <a:bodyPr>
            <a:noAutofit/>
          </a:bodyPr>
          <a:lstStyle/>
          <a:p>
            <a:r>
              <a:rPr lang="es-ES" sz="2700" b="1" dirty="0">
                <a:solidFill>
                  <a:schemeClr val="accent1">
                    <a:lumMod val="75000"/>
                  </a:schemeClr>
                </a:solidFill>
                <a:latin typeface="Calibri" panose="020F0502020204030204" pitchFamily="34" charset="0"/>
                <a:cs typeface="Calibri" panose="020F0502020204030204" pitchFamily="34" charset="0"/>
              </a:rPr>
              <a:t>Acciones realizadas por la actual Junta Directiva de ZOLIC</a:t>
            </a:r>
          </a:p>
        </p:txBody>
      </p:sp>
      <p:sp>
        <p:nvSpPr>
          <p:cNvPr id="3" name="2 Marcador de contenido"/>
          <p:cNvSpPr>
            <a:spLocks noGrp="1"/>
          </p:cNvSpPr>
          <p:nvPr>
            <p:ph idx="1"/>
          </p:nvPr>
        </p:nvSpPr>
        <p:spPr>
          <a:xfrm>
            <a:off x="673106" y="1397586"/>
            <a:ext cx="7849102" cy="4033950"/>
          </a:xfrm>
        </p:spPr>
        <p:txBody>
          <a:bodyPr>
            <a:noAutofit/>
          </a:bodyPr>
          <a:lstStyle/>
          <a:p>
            <a:pPr>
              <a:lnSpc>
                <a:spcPct val="100000"/>
              </a:lnSpc>
            </a:pPr>
            <a:r>
              <a:rPr lang="es-ES" sz="2000" b="1" dirty="0">
                <a:solidFill>
                  <a:schemeClr val="accent1">
                    <a:lumMod val="75000"/>
                  </a:schemeClr>
                </a:solidFill>
                <a:latin typeface="Calibri" panose="020F0502020204030204" pitchFamily="34" charset="0"/>
                <a:cs typeface="Calibri" panose="020F0502020204030204" pitchFamily="34" charset="0"/>
              </a:rPr>
              <a:t>Autorización del proyecto de ZDEEP, denominado “Parque Industrial Michatoya Pacífico”, el cual podría representar.</a:t>
            </a:r>
          </a:p>
          <a:p>
            <a:pPr lvl="1">
              <a:lnSpc>
                <a:spcPct val="150000"/>
              </a:lnSpc>
            </a:pPr>
            <a:r>
              <a:rPr lang="es-ES" sz="1800" dirty="0">
                <a:solidFill>
                  <a:schemeClr val="accent1">
                    <a:lumMod val="75000"/>
                  </a:schemeClr>
                </a:solidFill>
                <a:latin typeface="Calibri" panose="020F0502020204030204" pitchFamily="34" charset="0"/>
                <a:cs typeface="Calibri" panose="020F0502020204030204" pitchFamily="34" charset="0"/>
              </a:rPr>
              <a:t>Inversión de USD 13.8 millones</a:t>
            </a:r>
          </a:p>
          <a:p>
            <a:pPr lvl="1">
              <a:lnSpc>
                <a:spcPct val="150000"/>
              </a:lnSpc>
            </a:pPr>
            <a:r>
              <a:rPr lang="es-ES" sz="1800" dirty="0">
                <a:solidFill>
                  <a:schemeClr val="accent1">
                    <a:lumMod val="75000"/>
                  </a:schemeClr>
                </a:solidFill>
                <a:latin typeface="Calibri" panose="020F0502020204030204" pitchFamily="34" charset="0"/>
                <a:cs typeface="Calibri" panose="020F0502020204030204" pitchFamily="34" charset="0"/>
              </a:rPr>
              <a:t>Empleos: 25,162 directos y 1,200 indirectos</a:t>
            </a:r>
          </a:p>
          <a:p>
            <a:pPr lvl="1">
              <a:lnSpc>
                <a:spcPct val="150000"/>
              </a:lnSpc>
            </a:pPr>
            <a:r>
              <a:rPr lang="es-ES" sz="1800" dirty="0">
                <a:solidFill>
                  <a:schemeClr val="accent1">
                    <a:lumMod val="75000"/>
                  </a:schemeClr>
                </a:solidFill>
                <a:latin typeface="Calibri" panose="020F0502020204030204" pitchFamily="34" charset="0"/>
                <a:cs typeface="Calibri" panose="020F0502020204030204" pitchFamily="34" charset="0"/>
              </a:rPr>
              <a:t>Extensión: 150 hectáreas</a:t>
            </a:r>
          </a:p>
          <a:p>
            <a:pPr lvl="1">
              <a:lnSpc>
                <a:spcPct val="150000"/>
              </a:lnSpc>
            </a:pPr>
            <a:r>
              <a:rPr lang="es-ES" sz="1800" dirty="0">
                <a:solidFill>
                  <a:schemeClr val="accent1">
                    <a:lumMod val="75000"/>
                  </a:schemeClr>
                </a:solidFill>
                <a:latin typeface="Calibri" panose="020F0502020204030204" pitchFamily="34" charset="0"/>
                <a:cs typeface="Calibri" panose="020F0502020204030204" pitchFamily="34" charset="0"/>
              </a:rPr>
              <a:t>Destino: 93.6% para Industria, 1.7% para Comercio y el resto para Servicios</a:t>
            </a:r>
          </a:p>
          <a:p>
            <a:pPr marL="457200" lvl="1" indent="0">
              <a:lnSpc>
                <a:spcPct val="150000"/>
              </a:lnSpc>
              <a:buNone/>
            </a:pPr>
            <a:endParaRPr lang="es-ES" sz="1800" dirty="0">
              <a:solidFill>
                <a:schemeClr val="accent1">
                  <a:lumMod val="75000"/>
                </a:schemeClr>
              </a:solidFill>
              <a:latin typeface="Calibri" panose="020F0502020204030204" pitchFamily="34" charset="0"/>
              <a:cs typeface="Calibri" panose="020F0502020204030204" pitchFamily="34" charset="0"/>
            </a:endParaRPr>
          </a:p>
          <a:p>
            <a:pPr lvl="1">
              <a:lnSpc>
                <a:spcPct val="100000"/>
              </a:lnSpc>
            </a:pPr>
            <a:r>
              <a:rPr lang="es-ES" sz="2000" b="1" u="sng" dirty="0">
                <a:solidFill>
                  <a:schemeClr val="accent1">
                    <a:lumMod val="75000"/>
                  </a:schemeClr>
                </a:solidFill>
                <a:latin typeface="Calibri" panose="020F0502020204030204" pitchFamily="34" charset="0"/>
                <a:cs typeface="Calibri" panose="020F0502020204030204" pitchFamily="34" charset="0"/>
              </a:rPr>
              <a:t>Expediente en poder la SAT para cumplir con requisitos del reglamento y de la autoridad aduanera</a:t>
            </a:r>
          </a:p>
          <a:p>
            <a:pPr lvl="1">
              <a:lnSpc>
                <a:spcPct val="150000"/>
              </a:lnSpc>
            </a:pPr>
            <a:endParaRPr lang="es-ES" sz="1700" b="1" u="sng" dirty="0">
              <a:solidFill>
                <a:schemeClr val="accent1">
                  <a:lumMod val="75000"/>
                </a:schemeClr>
              </a:solidFill>
              <a:latin typeface="Calibri" panose="020F0502020204030204" pitchFamily="34" charset="0"/>
              <a:cs typeface="Calibri" panose="020F0502020204030204" pitchFamily="34" charset="0"/>
            </a:endParaRPr>
          </a:p>
          <a:p>
            <a:pPr>
              <a:lnSpc>
                <a:spcPct val="100000"/>
              </a:lnSpc>
            </a:pPr>
            <a:r>
              <a:rPr lang="es-ES" sz="2000" b="1" dirty="0">
                <a:solidFill>
                  <a:schemeClr val="accent1">
                    <a:lumMod val="75000"/>
                  </a:schemeClr>
                </a:solidFill>
                <a:latin typeface="Calibri" panose="020F0502020204030204" pitchFamily="34" charset="0"/>
                <a:cs typeface="Calibri" panose="020F0502020204030204" pitchFamily="34" charset="0"/>
              </a:rPr>
              <a:t>Identificación de un plan estratégico para desarrollar corredores logísticos.</a:t>
            </a:r>
          </a:p>
        </p:txBody>
      </p:sp>
    </p:spTree>
    <p:extLst>
      <p:ext uri="{BB962C8B-B14F-4D97-AF65-F5344CB8AC3E}">
        <p14:creationId xmlns:p14="http://schemas.microsoft.com/office/powerpoint/2010/main" val="2725305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n 50">
            <a:extLst>
              <a:ext uri="{FF2B5EF4-FFF2-40B4-BE49-F238E27FC236}">
                <a16:creationId xmlns:a16="http://schemas.microsoft.com/office/drawing/2014/main" id="{8C6A4C6A-3CB7-E649-A43C-8EBCA1B274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3658" y="1897896"/>
            <a:ext cx="3358706" cy="3915382"/>
          </a:xfrm>
          <a:prstGeom prst="rect">
            <a:avLst/>
          </a:prstGeom>
        </p:spPr>
      </p:pic>
      <p:sp>
        <p:nvSpPr>
          <p:cNvPr id="52" name="Oval 29">
            <a:extLst>
              <a:ext uri="{FF2B5EF4-FFF2-40B4-BE49-F238E27FC236}">
                <a16:creationId xmlns:a16="http://schemas.microsoft.com/office/drawing/2014/main" id="{4CDB393F-1B6E-AF43-B336-4A2D3C0B7704}"/>
              </a:ext>
            </a:extLst>
          </p:cNvPr>
          <p:cNvSpPr>
            <a:spLocks noChangeArrowheads="1"/>
          </p:cNvSpPr>
          <p:nvPr/>
        </p:nvSpPr>
        <p:spPr bwMode="auto">
          <a:xfrm>
            <a:off x="3580113" y="4712682"/>
            <a:ext cx="316835" cy="38131"/>
          </a:xfrm>
          <a:prstGeom prst="ellipse">
            <a:avLst/>
          </a:prstGeom>
          <a:gradFill rotWithShape="1">
            <a:gsLst>
              <a:gs pos="33000">
                <a:schemeClr val="tx1">
                  <a:lumMod val="75000"/>
                  <a:lumOff val="25000"/>
                </a:schemeClr>
              </a:gs>
              <a:gs pos="100000">
                <a:schemeClr val="tx1">
                  <a:alpha val="0"/>
                </a:schemeClr>
              </a:gs>
            </a:gsLst>
            <a:path path="shape">
              <a:fillToRect l="50000" t="50000" r="50000" b="50000"/>
            </a:path>
          </a:gradFill>
          <a:ln w="9525">
            <a:noFill/>
            <a:round/>
            <a:headEnd/>
            <a:tailEnd/>
          </a:ln>
        </p:spPr>
        <p:txBody>
          <a:bodyPr wrap="none" lIns="90604" tIns="45322" rIns="90604" bIns="45322" anchor="ctr"/>
          <a:lstStyle/>
          <a:p>
            <a:endParaRPr lang="ko-KR" altLang="en-US" sz="600">
              <a:latin typeface="Times New Roman" panose="02020603050405020304" pitchFamily="18" charset="0"/>
              <a:ea typeface="맑은 고딕" pitchFamily="50" charset="-127"/>
              <a:cs typeface="Times New Roman" panose="02020603050405020304" pitchFamily="18" charset="0"/>
            </a:endParaRPr>
          </a:p>
        </p:txBody>
      </p:sp>
      <p:sp>
        <p:nvSpPr>
          <p:cNvPr id="53" name="Oval 29">
            <a:extLst>
              <a:ext uri="{FF2B5EF4-FFF2-40B4-BE49-F238E27FC236}">
                <a16:creationId xmlns:a16="http://schemas.microsoft.com/office/drawing/2014/main" id="{6C021C38-1A3F-BF4D-8F6B-26FB5235C2DB}"/>
              </a:ext>
            </a:extLst>
          </p:cNvPr>
          <p:cNvSpPr>
            <a:spLocks noChangeArrowheads="1"/>
          </p:cNvSpPr>
          <p:nvPr/>
        </p:nvSpPr>
        <p:spPr bwMode="auto">
          <a:xfrm>
            <a:off x="5216796" y="3817455"/>
            <a:ext cx="316835" cy="38131"/>
          </a:xfrm>
          <a:prstGeom prst="ellipse">
            <a:avLst/>
          </a:prstGeom>
          <a:gradFill rotWithShape="1">
            <a:gsLst>
              <a:gs pos="33000">
                <a:schemeClr val="tx1">
                  <a:lumMod val="75000"/>
                  <a:lumOff val="25000"/>
                </a:schemeClr>
              </a:gs>
              <a:gs pos="100000">
                <a:schemeClr val="tx1">
                  <a:alpha val="0"/>
                </a:schemeClr>
              </a:gs>
            </a:gsLst>
            <a:path path="shape">
              <a:fillToRect l="50000" t="50000" r="50000" b="50000"/>
            </a:path>
          </a:gradFill>
          <a:ln w="9525">
            <a:noFill/>
            <a:round/>
            <a:headEnd/>
            <a:tailEnd/>
          </a:ln>
        </p:spPr>
        <p:txBody>
          <a:bodyPr wrap="none" lIns="90604" tIns="45322" rIns="90604" bIns="45322" anchor="ctr"/>
          <a:lstStyle/>
          <a:p>
            <a:endParaRPr lang="ko-KR" altLang="en-US" sz="600">
              <a:latin typeface="Times New Roman" panose="02020603050405020304" pitchFamily="18" charset="0"/>
              <a:ea typeface="맑은 고딕" pitchFamily="50" charset="-127"/>
              <a:cs typeface="Times New Roman" panose="02020603050405020304" pitchFamily="18" charset="0"/>
            </a:endParaRPr>
          </a:p>
        </p:txBody>
      </p:sp>
      <p:grpSp>
        <p:nvGrpSpPr>
          <p:cNvPr id="117" name="Grupo 116">
            <a:extLst>
              <a:ext uri="{FF2B5EF4-FFF2-40B4-BE49-F238E27FC236}">
                <a16:creationId xmlns:a16="http://schemas.microsoft.com/office/drawing/2014/main" id="{A2F9C2E5-5E44-1D40-A250-1D7B37E3A815}"/>
              </a:ext>
            </a:extLst>
          </p:cNvPr>
          <p:cNvGrpSpPr/>
          <p:nvPr/>
        </p:nvGrpSpPr>
        <p:grpSpPr>
          <a:xfrm>
            <a:off x="863803" y="4353435"/>
            <a:ext cx="2100483" cy="390445"/>
            <a:chOff x="548333" y="2696079"/>
            <a:chExt cx="2100484" cy="390444"/>
          </a:xfrm>
        </p:grpSpPr>
        <p:grpSp>
          <p:nvGrpSpPr>
            <p:cNvPr id="101" name="Grupo 100">
              <a:extLst>
                <a:ext uri="{FF2B5EF4-FFF2-40B4-BE49-F238E27FC236}">
                  <a16:creationId xmlns:a16="http://schemas.microsoft.com/office/drawing/2014/main" id="{CDB15371-DEBF-9741-B20D-3572067527AF}"/>
                </a:ext>
              </a:extLst>
            </p:cNvPr>
            <p:cNvGrpSpPr/>
            <p:nvPr/>
          </p:nvGrpSpPr>
          <p:grpSpPr>
            <a:xfrm>
              <a:off x="2381183" y="2696079"/>
              <a:ext cx="267634" cy="263866"/>
              <a:chOff x="2448749" y="2239728"/>
              <a:chExt cx="475672" cy="475672"/>
            </a:xfrm>
          </p:grpSpPr>
          <p:sp>
            <p:nvSpPr>
              <p:cNvPr id="104" name="4 Lágrima">
                <a:extLst>
                  <a:ext uri="{FF2B5EF4-FFF2-40B4-BE49-F238E27FC236}">
                    <a16:creationId xmlns:a16="http://schemas.microsoft.com/office/drawing/2014/main" id="{CE496F1C-7C54-F849-B869-9C152A9EDEFC}"/>
                  </a:ext>
                </a:extLst>
              </p:cNvPr>
              <p:cNvSpPr>
                <a:spLocks noChangeAspect="1"/>
              </p:cNvSpPr>
              <p:nvPr/>
            </p:nvSpPr>
            <p:spPr bwMode="auto">
              <a:xfrm rot="8173289">
                <a:off x="2448749" y="2239728"/>
                <a:ext cx="475672" cy="475672"/>
              </a:xfrm>
              <a:prstGeom prst="teardrop">
                <a:avLst/>
              </a:prstGeom>
              <a:solidFill>
                <a:schemeClr val="accent1"/>
              </a:solidFill>
              <a:ln>
                <a:noFill/>
              </a:ln>
              <a:extLst/>
            </p:spPr>
            <p:txBody>
              <a:bodyPr lIns="0" tIns="0" rIns="0" bIns="0" rtlCol="0" anchor="ctr"/>
              <a:lstStyle/>
              <a:p>
                <a:pPr algn="ctr"/>
                <a:endParaRPr lang="es-SV" sz="1050" dirty="0">
                  <a:solidFill>
                    <a:schemeClr val="tx1">
                      <a:lumMod val="75000"/>
                      <a:lumOff val="25000"/>
                    </a:schemeClr>
                  </a:solidFill>
                  <a:latin typeface="Times New Roman" panose="02020603050405020304" pitchFamily="18" charset="0"/>
                  <a:ea typeface="Segoe UI" panose="020B0502040204020203" pitchFamily="34" charset="0"/>
                  <a:cs typeface="Times New Roman" panose="02020603050405020304" pitchFamily="18" charset="0"/>
                </a:endParaRPr>
              </a:p>
            </p:txBody>
          </p:sp>
          <p:sp>
            <p:nvSpPr>
              <p:cNvPr id="105" name="Elipse 104">
                <a:extLst>
                  <a:ext uri="{FF2B5EF4-FFF2-40B4-BE49-F238E27FC236}">
                    <a16:creationId xmlns:a16="http://schemas.microsoft.com/office/drawing/2014/main" id="{67D548BA-48A7-2341-BE52-85F6108051FD}"/>
                  </a:ext>
                </a:extLst>
              </p:cNvPr>
              <p:cNvSpPr>
                <a:spLocks noChangeAspect="1"/>
              </p:cNvSpPr>
              <p:nvPr/>
            </p:nvSpPr>
            <p:spPr bwMode="auto">
              <a:xfrm>
                <a:off x="2505594" y="2296593"/>
                <a:ext cx="361982" cy="361942"/>
              </a:xfrm>
              <a:prstGeom prst="ellipse">
                <a:avLst/>
              </a:prstGeom>
              <a:solidFill>
                <a:schemeClr val="bg1"/>
              </a:solidFill>
              <a:ln>
                <a:noFill/>
              </a:ln>
              <a:extLst/>
            </p:spPr>
            <p:txBody>
              <a:bodyPr lIns="0" tIns="0" rIns="0" bIns="0" rtlCol="0" anchor="ctr"/>
              <a:lstStyle/>
              <a:p>
                <a:pPr algn="ctr"/>
                <a:endParaRPr lang="es-SV" sz="1050" b="1" dirty="0">
                  <a:solidFill>
                    <a:schemeClr val="tx1">
                      <a:lumMod val="75000"/>
                      <a:lumOff val="25000"/>
                    </a:schemeClr>
                  </a:solidFill>
                  <a:latin typeface="Times New Roman" panose="02020603050405020304" pitchFamily="18" charset="0"/>
                  <a:ea typeface="Segoe UI" panose="020B0502040204020203" pitchFamily="34" charset="0"/>
                  <a:cs typeface="Times New Roman" panose="02020603050405020304" pitchFamily="18" charset="0"/>
                </a:endParaRPr>
              </a:p>
            </p:txBody>
          </p:sp>
        </p:grpSp>
        <p:cxnSp>
          <p:nvCxnSpPr>
            <p:cNvPr id="102" name="43 Conector recto">
              <a:extLst>
                <a:ext uri="{FF2B5EF4-FFF2-40B4-BE49-F238E27FC236}">
                  <a16:creationId xmlns:a16="http://schemas.microsoft.com/office/drawing/2014/main" id="{82ED2A0D-9F52-524D-9F42-9DF709A919BE}"/>
                </a:ext>
              </a:extLst>
            </p:cNvPr>
            <p:cNvCxnSpPr>
              <a:cxnSpLocks/>
            </p:cNvCxnSpPr>
            <p:nvPr/>
          </p:nvCxnSpPr>
          <p:spPr>
            <a:xfrm flipH="1">
              <a:off x="1920934" y="2814988"/>
              <a:ext cx="485441" cy="154526"/>
            </a:xfrm>
            <a:prstGeom prst="line">
              <a:avLst/>
            </a:prstGeom>
            <a:ln w="12700" cap="flat">
              <a:solidFill>
                <a:schemeClr val="accent5"/>
              </a:solidFill>
              <a:round/>
              <a:headEnd type="none" w="med" len="sm"/>
              <a:tailEnd type="oval" w="med" len="med"/>
            </a:ln>
          </p:spPr>
          <p:style>
            <a:lnRef idx="1">
              <a:schemeClr val="accent1"/>
            </a:lnRef>
            <a:fillRef idx="0">
              <a:schemeClr val="accent1"/>
            </a:fillRef>
            <a:effectRef idx="0">
              <a:schemeClr val="accent1"/>
            </a:effectRef>
            <a:fontRef idx="minor">
              <a:schemeClr val="tx1"/>
            </a:fontRef>
          </p:style>
        </p:cxnSp>
        <p:sp>
          <p:nvSpPr>
            <p:cNvPr id="103" name="42 Rectángulo">
              <a:extLst>
                <a:ext uri="{FF2B5EF4-FFF2-40B4-BE49-F238E27FC236}">
                  <a16:creationId xmlns:a16="http://schemas.microsoft.com/office/drawing/2014/main" id="{7ABA5F5B-3261-3E43-9711-EA529806EE8F}"/>
                </a:ext>
              </a:extLst>
            </p:cNvPr>
            <p:cNvSpPr/>
            <p:nvPr/>
          </p:nvSpPr>
          <p:spPr>
            <a:xfrm>
              <a:off x="548333" y="2833452"/>
              <a:ext cx="1741566" cy="253071"/>
            </a:xfrm>
            <a:prstGeom prst="rect">
              <a:avLst/>
            </a:prstGeom>
          </p:spPr>
          <p:txBody>
            <a:bodyPr wrap="square" lIns="90557" tIns="45302" rIns="90557" bIns="45302">
              <a:spAutoFit/>
            </a:bodyPr>
            <a:lstStyle/>
            <a:p>
              <a:pPr algn="ctr"/>
              <a:r>
                <a:rPr lang="es-ES" sz="1050" b="1" dirty="0">
                  <a:solidFill>
                    <a:schemeClr val="accent1">
                      <a:lumMod val="75000"/>
                    </a:schemeClr>
                  </a:solidFill>
                  <a:latin typeface="Calibri" panose="020F0502020204030204" pitchFamily="34" charset="0"/>
                  <a:cs typeface="Calibri" panose="020F0502020204030204" pitchFamily="34" charset="0"/>
                </a:rPr>
                <a:t>Tecún Umán</a:t>
              </a:r>
            </a:p>
          </p:txBody>
        </p:sp>
      </p:grpSp>
      <p:sp>
        <p:nvSpPr>
          <p:cNvPr id="55" name="Oval 29">
            <a:extLst>
              <a:ext uri="{FF2B5EF4-FFF2-40B4-BE49-F238E27FC236}">
                <a16:creationId xmlns:a16="http://schemas.microsoft.com/office/drawing/2014/main" id="{3C3C6969-DB09-E540-AFBC-AB615FC8FCA7}"/>
              </a:ext>
            </a:extLst>
          </p:cNvPr>
          <p:cNvSpPr>
            <a:spLocks noChangeArrowheads="1"/>
          </p:cNvSpPr>
          <p:nvPr/>
        </p:nvSpPr>
        <p:spPr bwMode="auto">
          <a:xfrm>
            <a:off x="2875507" y="5584869"/>
            <a:ext cx="316835" cy="40423"/>
          </a:xfrm>
          <a:prstGeom prst="ellipse">
            <a:avLst/>
          </a:prstGeom>
          <a:gradFill rotWithShape="1">
            <a:gsLst>
              <a:gs pos="33000">
                <a:schemeClr val="tx1">
                  <a:lumMod val="75000"/>
                  <a:lumOff val="25000"/>
                </a:schemeClr>
              </a:gs>
              <a:gs pos="100000">
                <a:schemeClr val="tx1">
                  <a:alpha val="0"/>
                </a:schemeClr>
              </a:gs>
            </a:gsLst>
            <a:path path="shape">
              <a:fillToRect l="50000" t="50000" r="50000" b="50000"/>
            </a:path>
          </a:gradFill>
          <a:ln w="9525">
            <a:noFill/>
            <a:round/>
            <a:headEnd/>
            <a:tailEnd/>
          </a:ln>
        </p:spPr>
        <p:txBody>
          <a:bodyPr wrap="none" lIns="90604" tIns="45322" rIns="90604" bIns="45322" anchor="ctr"/>
          <a:lstStyle/>
          <a:p>
            <a:endParaRPr lang="ko-KR" altLang="en-US" sz="600">
              <a:latin typeface="Times New Roman" panose="02020603050405020304" pitchFamily="18" charset="0"/>
              <a:ea typeface="맑은 고딕" pitchFamily="50" charset="-127"/>
              <a:cs typeface="Times New Roman" panose="02020603050405020304" pitchFamily="18" charset="0"/>
            </a:endParaRPr>
          </a:p>
        </p:txBody>
      </p:sp>
      <p:sp>
        <p:nvSpPr>
          <p:cNvPr id="56" name="Oval 29">
            <a:extLst>
              <a:ext uri="{FF2B5EF4-FFF2-40B4-BE49-F238E27FC236}">
                <a16:creationId xmlns:a16="http://schemas.microsoft.com/office/drawing/2014/main" id="{3DF2FB35-6CED-2746-A11B-9FF53C86C56B}"/>
              </a:ext>
            </a:extLst>
          </p:cNvPr>
          <p:cNvSpPr>
            <a:spLocks noChangeArrowheads="1"/>
          </p:cNvSpPr>
          <p:nvPr/>
        </p:nvSpPr>
        <p:spPr bwMode="auto">
          <a:xfrm>
            <a:off x="3201778" y="5028667"/>
            <a:ext cx="280010" cy="28604"/>
          </a:xfrm>
          <a:prstGeom prst="ellipse">
            <a:avLst/>
          </a:prstGeom>
          <a:gradFill rotWithShape="1">
            <a:gsLst>
              <a:gs pos="33000">
                <a:schemeClr val="tx1">
                  <a:lumMod val="75000"/>
                  <a:lumOff val="25000"/>
                </a:schemeClr>
              </a:gs>
              <a:gs pos="100000">
                <a:schemeClr val="tx1">
                  <a:alpha val="0"/>
                </a:schemeClr>
              </a:gs>
            </a:gsLst>
            <a:path path="shape">
              <a:fillToRect l="50000" t="50000" r="50000" b="50000"/>
            </a:path>
          </a:gradFill>
          <a:ln w="9525">
            <a:noFill/>
            <a:round/>
            <a:headEnd/>
            <a:tailEnd/>
          </a:ln>
        </p:spPr>
        <p:txBody>
          <a:bodyPr wrap="none" lIns="90604" tIns="45322" rIns="90604" bIns="45322" anchor="ctr"/>
          <a:lstStyle/>
          <a:p>
            <a:endParaRPr lang="ko-KR" altLang="en-US" sz="600">
              <a:latin typeface="Times New Roman" panose="02020603050405020304" pitchFamily="18" charset="0"/>
              <a:ea typeface="맑은 고딕" pitchFamily="50" charset="-127"/>
              <a:cs typeface="Times New Roman" panose="02020603050405020304" pitchFamily="18" charset="0"/>
            </a:endParaRPr>
          </a:p>
        </p:txBody>
      </p:sp>
      <p:sp>
        <p:nvSpPr>
          <p:cNvPr id="57" name="Oval 29">
            <a:extLst>
              <a:ext uri="{FF2B5EF4-FFF2-40B4-BE49-F238E27FC236}">
                <a16:creationId xmlns:a16="http://schemas.microsoft.com/office/drawing/2014/main" id="{D25CEC99-5265-FF41-970E-185F073B45E6}"/>
              </a:ext>
            </a:extLst>
          </p:cNvPr>
          <p:cNvSpPr>
            <a:spLocks noChangeArrowheads="1"/>
          </p:cNvSpPr>
          <p:nvPr/>
        </p:nvSpPr>
        <p:spPr bwMode="auto">
          <a:xfrm>
            <a:off x="3050070" y="5364775"/>
            <a:ext cx="214129" cy="28604"/>
          </a:xfrm>
          <a:prstGeom prst="ellipse">
            <a:avLst/>
          </a:prstGeom>
          <a:gradFill rotWithShape="1">
            <a:gsLst>
              <a:gs pos="33000">
                <a:schemeClr val="tx1">
                  <a:lumMod val="75000"/>
                  <a:lumOff val="25000"/>
                </a:schemeClr>
              </a:gs>
              <a:gs pos="100000">
                <a:schemeClr val="tx1">
                  <a:alpha val="0"/>
                </a:schemeClr>
              </a:gs>
            </a:gsLst>
            <a:path path="shape">
              <a:fillToRect l="50000" t="50000" r="50000" b="50000"/>
            </a:path>
          </a:gradFill>
          <a:ln w="9525">
            <a:noFill/>
            <a:round/>
            <a:headEnd/>
            <a:tailEnd/>
          </a:ln>
        </p:spPr>
        <p:txBody>
          <a:bodyPr wrap="none" lIns="90604" tIns="45322" rIns="90604" bIns="45322" anchor="ctr"/>
          <a:lstStyle/>
          <a:p>
            <a:endParaRPr lang="ko-KR" altLang="en-US" sz="600">
              <a:latin typeface="Times New Roman" panose="02020603050405020304" pitchFamily="18" charset="0"/>
              <a:ea typeface="맑은 고딕" pitchFamily="50" charset="-127"/>
              <a:cs typeface="Times New Roman" panose="02020603050405020304" pitchFamily="18" charset="0"/>
            </a:endParaRPr>
          </a:p>
        </p:txBody>
      </p:sp>
      <p:grpSp>
        <p:nvGrpSpPr>
          <p:cNvPr id="58" name="Agrupar 18">
            <a:extLst>
              <a:ext uri="{FF2B5EF4-FFF2-40B4-BE49-F238E27FC236}">
                <a16:creationId xmlns:a16="http://schemas.microsoft.com/office/drawing/2014/main" id="{E8DE4B9F-2235-904E-994E-D4707A458B3C}"/>
              </a:ext>
            </a:extLst>
          </p:cNvPr>
          <p:cNvGrpSpPr/>
          <p:nvPr/>
        </p:nvGrpSpPr>
        <p:grpSpPr>
          <a:xfrm>
            <a:off x="3725794" y="4833535"/>
            <a:ext cx="4813574" cy="965544"/>
            <a:chOff x="5260497" y="4992571"/>
            <a:chExt cx="7584898" cy="1543252"/>
          </a:xfrm>
        </p:grpSpPr>
        <p:grpSp>
          <p:nvGrpSpPr>
            <p:cNvPr id="96" name="Grupo 95">
              <a:extLst>
                <a:ext uri="{FF2B5EF4-FFF2-40B4-BE49-F238E27FC236}">
                  <a16:creationId xmlns:a16="http://schemas.microsoft.com/office/drawing/2014/main" id="{84906624-C5B5-FA4B-A853-4BEF0AD4A1BE}"/>
                </a:ext>
              </a:extLst>
            </p:cNvPr>
            <p:cNvGrpSpPr/>
            <p:nvPr/>
          </p:nvGrpSpPr>
          <p:grpSpPr>
            <a:xfrm>
              <a:off x="5260497" y="4992571"/>
              <a:ext cx="411012" cy="411033"/>
              <a:chOff x="6619992" y="2088713"/>
              <a:chExt cx="475672" cy="475672"/>
            </a:xfrm>
          </p:grpSpPr>
          <p:sp>
            <p:nvSpPr>
              <p:cNvPr id="99" name="4 Lágrima">
                <a:extLst>
                  <a:ext uri="{FF2B5EF4-FFF2-40B4-BE49-F238E27FC236}">
                    <a16:creationId xmlns:a16="http://schemas.microsoft.com/office/drawing/2014/main" id="{3F7336A1-28D6-8D4E-AC64-98A4F863E00B}"/>
                  </a:ext>
                </a:extLst>
              </p:cNvPr>
              <p:cNvSpPr>
                <a:spLocks noChangeAspect="1"/>
              </p:cNvSpPr>
              <p:nvPr/>
            </p:nvSpPr>
            <p:spPr bwMode="auto">
              <a:xfrm rot="8173289">
                <a:off x="6619992" y="2088713"/>
                <a:ext cx="475672" cy="475672"/>
              </a:xfrm>
              <a:prstGeom prst="teardrop">
                <a:avLst/>
              </a:prstGeom>
              <a:solidFill>
                <a:schemeClr val="accent1"/>
              </a:solidFill>
              <a:ln>
                <a:noFill/>
              </a:ln>
              <a:extLst/>
            </p:spPr>
            <p:txBody>
              <a:bodyPr lIns="0" tIns="0" rIns="0" bIns="0" rtlCol="0" anchor="ctr"/>
              <a:lstStyle/>
              <a:p>
                <a:pPr algn="ctr"/>
                <a:endParaRPr lang="es-SV" sz="1050" dirty="0">
                  <a:solidFill>
                    <a:schemeClr val="tx1">
                      <a:lumMod val="75000"/>
                      <a:lumOff val="25000"/>
                    </a:schemeClr>
                  </a:solidFill>
                  <a:latin typeface="Times New Roman" panose="02020603050405020304" pitchFamily="18" charset="0"/>
                  <a:ea typeface="Segoe UI" panose="020B0502040204020203" pitchFamily="34" charset="0"/>
                  <a:cs typeface="Times New Roman" panose="02020603050405020304" pitchFamily="18" charset="0"/>
                </a:endParaRPr>
              </a:p>
            </p:txBody>
          </p:sp>
          <p:sp>
            <p:nvSpPr>
              <p:cNvPr id="100" name="Elipse 99">
                <a:extLst>
                  <a:ext uri="{FF2B5EF4-FFF2-40B4-BE49-F238E27FC236}">
                    <a16:creationId xmlns:a16="http://schemas.microsoft.com/office/drawing/2014/main" id="{D79022CC-0F80-1C40-A2F6-2670F140EF7E}"/>
                  </a:ext>
                </a:extLst>
              </p:cNvPr>
              <p:cNvSpPr>
                <a:spLocks noChangeAspect="1"/>
              </p:cNvSpPr>
              <p:nvPr/>
            </p:nvSpPr>
            <p:spPr bwMode="auto">
              <a:xfrm>
                <a:off x="6676837" y="2145578"/>
                <a:ext cx="361982" cy="361942"/>
              </a:xfrm>
              <a:prstGeom prst="ellipse">
                <a:avLst/>
              </a:prstGeom>
              <a:solidFill>
                <a:schemeClr val="bg1"/>
              </a:solidFill>
              <a:ln>
                <a:noFill/>
              </a:ln>
              <a:extLst/>
            </p:spPr>
            <p:txBody>
              <a:bodyPr lIns="0" tIns="0" rIns="0" bIns="0" rtlCol="0" anchor="ctr"/>
              <a:lstStyle/>
              <a:p>
                <a:pPr algn="ctr"/>
                <a:endParaRPr lang="es-SV" sz="1050" b="1" dirty="0">
                  <a:solidFill>
                    <a:schemeClr val="tx1">
                      <a:lumMod val="75000"/>
                      <a:lumOff val="25000"/>
                    </a:schemeClr>
                  </a:solidFill>
                  <a:latin typeface="Times New Roman" panose="02020603050405020304" pitchFamily="18" charset="0"/>
                  <a:ea typeface="Segoe UI" panose="020B0502040204020203" pitchFamily="34" charset="0"/>
                  <a:cs typeface="Times New Roman" panose="02020603050405020304" pitchFamily="18" charset="0"/>
                </a:endParaRPr>
              </a:p>
            </p:txBody>
          </p:sp>
        </p:grpSp>
        <p:cxnSp>
          <p:nvCxnSpPr>
            <p:cNvPr id="97" name="43 Conector recto">
              <a:extLst>
                <a:ext uri="{FF2B5EF4-FFF2-40B4-BE49-F238E27FC236}">
                  <a16:creationId xmlns:a16="http://schemas.microsoft.com/office/drawing/2014/main" id="{EA9A15CB-B740-4A4D-AB7A-B371CE48CC37}"/>
                </a:ext>
              </a:extLst>
            </p:cNvPr>
            <p:cNvCxnSpPr>
              <a:cxnSpLocks/>
            </p:cNvCxnSpPr>
            <p:nvPr/>
          </p:nvCxnSpPr>
          <p:spPr>
            <a:xfrm>
              <a:off x="5562958" y="5346475"/>
              <a:ext cx="3734008" cy="961876"/>
            </a:xfrm>
            <a:prstGeom prst="line">
              <a:avLst/>
            </a:prstGeom>
            <a:ln w="12700" cap="flat">
              <a:solidFill>
                <a:schemeClr val="accent5"/>
              </a:solidFill>
              <a:round/>
              <a:headEnd type="none" w="med" len="sm"/>
              <a:tailEnd type="oval" w="med" len="med"/>
            </a:ln>
          </p:spPr>
          <p:style>
            <a:lnRef idx="1">
              <a:schemeClr val="accent1"/>
            </a:lnRef>
            <a:fillRef idx="0">
              <a:schemeClr val="accent1"/>
            </a:fillRef>
            <a:effectRef idx="0">
              <a:schemeClr val="accent1"/>
            </a:effectRef>
            <a:fontRef idx="minor">
              <a:schemeClr val="tx1"/>
            </a:fontRef>
          </p:style>
        </p:cxnSp>
        <p:sp>
          <p:nvSpPr>
            <p:cNvPr id="98" name="42 Rectángulo">
              <a:extLst>
                <a:ext uri="{FF2B5EF4-FFF2-40B4-BE49-F238E27FC236}">
                  <a16:creationId xmlns:a16="http://schemas.microsoft.com/office/drawing/2014/main" id="{428A6671-92C3-2847-90AE-8235CE721F6E}"/>
                </a:ext>
              </a:extLst>
            </p:cNvPr>
            <p:cNvSpPr/>
            <p:nvPr/>
          </p:nvSpPr>
          <p:spPr>
            <a:xfrm>
              <a:off x="8431985" y="6131332"/>
              <a:ext cx="4413410" cy="404491"/>
            </a:xfrm>
            <a:prstGeom prst="rect">
              <a:avLst/>
            </a:prstGeom>
          </p:spPr>
          <p:txBody>
            <a:bodyPr wrap="square" lIns="90557" tIns="45302" rIns="90557" bIns="45302">
              <a:spAutoFit/>
            </a:bodyPr>
            <a:lstStyle/>
            <a:p>
              <a:pPr algn="ctr"/>
              <a:r>
                <a:rPr lang="es-ES" sz="1050" b="1" dirty="0">
                  <a:solidFill>
                    <a:schemeClr val="accent1">
                      <a:lumMod val="75000"/>
                    </a:schemeClr>
                  </a:solidFill>
                  <a:latin typeface="Calibri" panose="020F0502020204030204" pitchFamily="34" charset="0"/>
                  <a:cs typeface="Calibri" panose="020F0502020204030204" pitchFamily="34" charset="0"/>
                </a:rPr>
                <a:t>Km 72, CA-9 Sur - Escuintla</a:t>
              </a:r>
            </a:p>
          </p:txBody>
        </p:sp>
      </p:grpSp>
      <p:grpSp>
        <p:nvGrpSpPr>
          <p:cNvPr id="59" name="Agrupar 15">
            <a:extLst>
              <a:ext uri="{FF2B5EF4-FFF2-40B4-BE49-F238E27FC236}">
                <a16:creationId xmlns:a16="http://schemas.microsoft.com/office/drawing/2014/main" id="{61D22EF2-0966-8B43-A7EB-ACA9A37BC4E6}"/>
              </a:ext>
            </a:extLst>
          </p:cNvPr>
          <p:cNvGrpSpPr/>
          <p:nvPr/>
        </p:nvGrpSpPr>
        <p:grpSpPr>
          <a:xfrm>
            <a:off x="4674845" y="4071166"/>
            <a:ext cx="3535947" cy="447713"/>
            <a:chOff x="6755946" y="3774058"/>
            <a:chExt cx="5571703" cy="715589"/>
          </a:xfrm>
        </p:grpSpPr>
        <p:cxnSp>
          <p:nvCxnSpPr>
            <p:cNvPr id="91" name="43 Conector recto">
              <a:extLst>
                <a:ext uri="{FF2B5EF4-FFF2-40B4-BE49-F238E27FC236}">
                  <a16:creationId xmlns:a16="http://schemas.microsoft.com/office/drawing/2014/main" id="{E091AE83-69D2-0D4E-9FA6-17A791204F4D}"/>
                </a:ext>
              </a:extLst>
            </p:cNvPr>
            <p:cNvCxnSpPr>
              <a:cxnSpLocks/>
              <a:endCxn id="92" idx="1"/>
            </p:cNvCxnSpPr>
            <p:nvPr/>
          </p:nvCxnSpPr>
          <p:spPr>
            <a:xfrm>
              <a:off x="7032161" y="4019049"/>
              <a:ext cx="2275388" cy="139223"/>
            </a:xfrm>
            <a:prstGeom prst="line">
              <a:avLst/>
            </a:prstGeom>
            <a:ln w="12700" cap="flat">
              <a:solidFill>
                <a:srgbClr val="F08508"/>
              </a:solidFill>
              <a:round/>
              <a:headEnd type="none" w="med" len="sm"/>
              <a:tailEnd type="oval" w="med" len="med"/>
            </a:ln>
          </p:spPr>
          <p:style>
            <a:lnRef idx="1">
              <a:schemeClr val="accent1"/>
            </a:lnRef>
            <a:fillRef idx="0">
              <a:schemeClr val="accent1"/>
            </a:fillRef>
            <a:effectRef idx="0">
              <a:schemeClr val="accent1"/>
            </a:effectRef>
            <a:fontRef idx="minor">
              <a:schemeClr val="tx1"/>
            </a:fontRef>
          </p:style>
        </p:cxnSp>
        <p:sp>
          <p:nvSpPr>
            <p:cNvPr id="92" name="42 Rectángulo">
              <a:extLst>
                <a:ext uri="{FF2B5EF4-FFF2-40B4-BE49-F238E27FC236}">
                  <a16:creationId xmlns:a16="http://schemas.microsoft.com/office/drawing/2014/main" id="{8AEB386D-346D-E144-8DD1-652F81C0447D}"/>
                </a:ext>
              </a:extLst>
            </p:cNvPr>
            <p:cNvSpPr/>
            <p:nvPr/>
          </p:nvSpPr>
          <p:spPr>
            <a:xfrm>
              <a:off x="9307548" y="3826897"/>
              <a:ext cx="3020101" cy="662750"/>
            </a:xfrm>
            <a:prstGeom prst="rect">
              <a:avLst/>
            </a:prstGeom>
          </p:spPr>
          <p:txBody>
            <a:bodyPr wrap="square" lIns="90557" tIns="45302" rIns="90557" bIns="45302">
              <a:spAutoFit/>
            </a:bodyPr>
            <a:lstStyle/>
            <a:p>
              <a:r>
                <a:rPr lang="pt-BR" sz="1050" b="1" dirty="0">
                  <a:solidFill>
                    <a:srgbClr val="FF0000"/>
                  </a:solidFill>
                  <a:latin typeface="Calibri" panose="020F0502020204030204" pitchFamily="34" charset="0"/>
                  <a:cs typeface="Calibri" panose="020F0502020204030204" pitchFamily="34" charset="0"/>
                </a:rPr>
                <a:t>Proyecto: </a:t>
              </a:r>
              <a:r>
                <a:rPr lang="pt-BR" sz="1050" b="1" dirty="0">
                  <a:solidFill>
                    <a:schemeClr val="accent1">
                      <a:lumMod val="75000"/>
                    </a:schemeClr>
                  </a:solidFill>
                  <a:latin typeface="Calibri" panose="020F0502020204030204" pitchFamily="34" charset="0"/>
                  <a:cs typeface="Calibri" panose="020F0502020204030204" pitchFamily="34" charset="0"/>
                </a:rPr>
                <a:t>CELGUSA, El Rancho, Km 85 CA-9 Norte </a:t>
              </a:r>
              <a:endParaRPr lang="en-US" sz="1050" b="1" dirty="0">
                <a:solidFill>
                  <a:schemeClr val="accent1">
                    <a:lumMod val="75000"/>
                  </a:schemeClr>
                </a:solidFill>
                <a:latin typeface="Calibri" panose="020F0502020204030204" pitchFamily="34" charset="0"/>
                <a:cs typeface="Calibri" panose="020F0502020204030204" pitchFamily="34" charset="0"/>
              </a:endParaRPr>
            </a:p>
          </p:txBody>
        </p:sp>
        <p:grpSp>
          <p:nvGrpSpPr>
            <p:cNvPr id="93" name="Grupo 112">
              <a:extLst>
                <a:ext uri="{FF2B5EF4-FFF2-40B4-BE49-F238E27FC236}">
                  <a16:creationId xmlns:a16="http://schemas.microsoft.com/office/drawing/2014/main" id="{C5724948-9742-1549-A233-2DBFEE083517}"/>
                </a:ext>
              </a:extLst>
            </p:cNvPr>
            <p:cNvGrpSpPr/>
            <p:nvPr/>
          </p:nvGrpSpPr>
          <p:grpSpPr>
            <a:xfrm>
              <a:off x="6755946" y="3774058"/>
              <a:ext cx="436698" cy="436721"/>
              <a:chOff x="6711211" y="3411248"/>
              <a:chExt cx="475672" cy="475672"/>
            </a:xfrm>
          </p:grpSpPr>
          <p:sp>
            <p:nvSpPr>
              <p:cNvPr id="94" name="4 Lágrima">
                <a:extLst>
                  <a:ext uri="{FF2B5EF4-FFF2-40B4-BE49-F238E27FC236}">
                    <a16:creationId xmlns:a16="http://schemas.microsoft.com/office/drawing/2014/main" id="{5C28C668-4331-0641-8BFF-30395E6C088F}"/>
                  </a:ext>
                </a:extLst>
              </p:cNvPr>
              <p:cNvSpPr>
                <a:spLocks noChangeAspect="1"/>
              </p:cNvSpPr>
              <p:nvPr/>
            </p:nvSpPr>
            <p:spPr bwMode="auto">
              <a:xfrm rot="8173289">
                <a:off x="6711211" y="3411248"/>
                <a:ext cx="475672" cy="475672"/>
              </a:xfrm>
              <a:prstGeom prst="teardrop">
                <a:avLst/>
              </a:prstGeom>
              <a:solidFill>
                <a:schemeClr val="accent4"/>
              </a:solidFill>
              <a:ln>
                <a:solidFill>
                  <a:srgbClr val="F08508"/>
                </a:solidFill>
              </a:ln>
              <a:extLst/>
            </p:spPr>
            <p:txBody>
              <a:bodyPr lIns="0" tIns="0" rIns="0" bIns="0" rtlCol="0" anchor="ctr"/>
              <a:lstStyle/>
              <a:p>
                <a:pPr algn="ctr"/>
                <a:endParaRPr lang="es-SV" sz="1050" dirty="0">
                  <a:solidFill>
                    <a:schemeClr val="tx1">
                      <a:lumMod val="75000"/>
                      <a:lumOff val="25000"/>
                    </a:schemeClr>
                  </a:solidFill>
                  <a:latin typeface="Times New Roman" panose="02020603050405020304" pitchFamily="18" charset="0"/>
                  <a:ea typeface="Segoe UI" panose="020B0502040204020203" pitchFamily="34" charset="0"/>
                  <a:cs typeface="Times New Roman" panose="02020603050405020304" pitchFamily="18" charset="0"/>
                </a:endParaRPr>
              </a:p>
            </p:txBody>
          </p:sp>
          <p:sp>
            <p:nvSpPr>
              <p:cNvPr id="95" name="Elipse 94">
                <a:extLst>
                  <a:ext uri="{FF2B5EF4-FFF2-40B4-BE49-F238E27FC236}">
                    <a16:creationId xmlns:a16="http://schemas.microsoft.com/office/drawing/2014/main" id="{CA8E0DA3-977B-3F43-8A8F-2F61684C1E7F}"/>
                  </a:ext>
                </a:extLst>
              </p:cNvPr>
              <p:cNvSpPr>
                <a:spLocks noChangeAspect="1"/>
              </p:cNvSpPr>
              <p:nvPr/>
            </p:nvSpPr>
            <p:spPr bwMode="auto">
              <a:xfrm>
                <a:off x="6768056" y="3468113"/>
                <a:ext cx="361982" cy="361942"/>
              </a:xfrm>
              <a:prstGeom prst="ellipse">
                <a:avLst/>
              </a:prstGeom>
              <a:solidFill>
                <a:schemeClr val="bg1"/>
              </a:solidFill>
              <a:ln>
                <a:noFill/>
              </a:ln>
              <a:extLst/>
            </p:spPr>
            <p:txBody>
              <a:bodyPr lIns="0" tIns="0" rIns="0" bIns="0" rtlCol="0" anchor="ctr"/>
              <a:lstStyle/>
              <a:p>
                <a:pPr algn="ctr"/>
                <a:endParaRPr lang="es-SV" sz="1050" b="1" dirty="0">
                  <a:solidFill>
                    <a:schemeClr val="tx1">
                      <a:lumMod val="75000"/>
                      <a:lumOff val="25000"/>
                    </a:schemeClr>
                  </a:solidFill>
                  <a:latin typeface="Times New Roman" panose="02020603050405020304" pitchFamily="18" charset="0"/>
                  <a:ea typeface="Segoe UI" panose="020B0502040204020203" pitchFamily="34" charset="0"/>
                  <a:cs typeface="Times New Roman" panose="02020603050405020304" pitchFamily="18" charset="0"/>
                </a:endParaRPr>
              </a:p>
            </p:txBody>
          </p:sp>
        </p:grpSp>
      </p:grpSp>
      <p:cxnSp>
        <p:nvCxnSpPr>
          <p:cNvPr id="86" name="43 Conector recto">
            <a:extLst>
              <a:ext uri="{FF2B5EF4-FFF2-40B4-BE49-F238E27FC236}">
                <a16:creationId xmlns:a16="http://schemas.microsoft.com/office/drawing/2014/main" id="{880A790C-A970-3A40-987E-85D6C8D9CAAC}"/>
              </a:ext>
            </a:extLst>
          </p:cNvPr>
          <p:cNvCxnSpPr>
            <a:cxnSpLocks/>
            <a:endCxn id="87" idx="1"/>
          </p:cNvCxnSpPr>
          <p:nvPr/>
        </p:nvCxnSpPr>
        <p:spPr>
          <a:xfrm flipV="1">
            <a:off x="5716784" y="3428922"/>
            <a:ext cx="559373" cy="165946"/>
          </a:xfrm>
          <a:prstGeom prst="line">
            <a:avLst/>
          </a:prstGeom>
          <a:ln w="12700" cap="flat">
            <a:solidFill>
              <a:schemeClr val="accent2"/>
            </a:solidFill>
            <a:round/>
            <a:headEnd type="none" w="med" len="sm"/>
            <a:tailEnd type="oval" w="med" len="med"/>
          </a:ln>
        </p:spPr>
        <p:style>
          <a:lnRef idx="1">
            <a:schemeClr val="accent1"/>
          </a:lnRef>
          <a:fillRef idx="0">
            <a:schemeClr val="accent1"/>
          </a:fillRef>
          <a:effectRef idx="0">
            <a:schemeClr val="accent1"/>
          </a:effectRef>
          <a:fontRef idx="minor">
            <a:schemeClr val="tx1"/>
          </a:fontRef>
        </p:style>
      </p:cxnSp>
      <p:sp>
        <p:nvSpPr>
          <p:cNvPr id="87" name="42 Rectángulo">
            <a:extLst>
              <a:ext uri="{FF2B5EF4-FFF2-40B4-BE49-F238E27FC236}">
                <a16:creationId xmlns:a16="http://schemas.microsoft.com/office/drawing/2014/main" id="{B09A9B3F-AD4F-0747-8142-E835703BC7B3}"/>
              </a:ext>
            </a:extLst>
          </p:cNvPr>
          <p:cNvSpPr/>
          <p:nvPr/>
        </p:nvSpPr>
        <p:spPr>
          <a:xfrm>
            <a:off x="6276157" y="3140803"/>
            <a:ext cx="2405592" cy="576237"/>
          </a:xfrm>
          <a:prstGeom prst="rect">
            <a:avLst/>
          </a:prstGeom>
        </p:spPr>
        <p:txBody>
          <a:bodyPr wrap="square" lIns="90557" tIns="45302" rIns="90557" bIns="45302">
            <a:spAutoFit/>
          </a:bodyPr>
          <a:lstStyle/>
          <a:p>
            <a:r>
              <a:rPr lang="pt-BR" sz="1050" b="1" dirty="0">
                <a:solidFill>
                  <a:srgbClr val="4A66AC"/>
                </a:solidFill>
                <a:latin typeface="Calibri" panose="020F0502020204030204" pitchFamily="34" charset="0"/>
                <a:cs typeface="Calibri" panose="020F0502020204030204" pitchFamily="34" charset="0"/>
              </a:rPr>
              <a:t>ZOLIC – ZONA LIBRE DE INDUSTRIA Y COMERCIO SANTO TOMAS DE CASTILLA, Izabal</a:t>
            </a:r>
            <a:endParaRPr lang="es-ES" sz="1050" b="1" dirty="0">
              <a:solidFill>
                <a:srgbClr val="4A66AC"/>
              </a:solidFill>
              <a:latin typeface="Calibri" panose="020F0502020204030204" pitchFamily="34" charset="0"/>
              <a:cs typeface="Calibri" panose="020F0502020204030204" pitchFamily="34" charset="0"/>
            </a:endParaRPr>
          </a:p>
        </p:txBody>
      </p:sp>
      <p:grpSp>
        <p:nvGrpSpPr>
          <p:cNvPr id="88" name="Grupo 106">
            <a:extLst>
              <a:ext uri="{FF2B5EF4-FFF2-40B4-BE49-F238E27FC236}">
                <a16:creationId xmlns:a16="http://schemas.microsoft.com/office/drawing/2014/main" id="{56E52E59-1173-8A49-AE33-B3DC33F4D959}"/>
              </a:ext>
            </a:extLst>
          </p:cNvPr>
          <p:cNvGrpSpPr/>
          <p:nvPr/>
        </p:nvGrpSpPr>
        <p:grpSpPr>
          <a:xfrm>
            <a:off x="5451671" y="3539039"/>
            <a:ext cx="267635" cy="263865"/>
            <a:chOff x="2448749" y="2239728"/>
            <a:chExt cx="475672" cy="475672"/>
          </a:xfrm>
        </p:grpSpPr>
        <p:sp>
          <p:nvSpPr>
            <p:cNvPr id="89" name="4 Lágrima">
              <a:extLst>
                <a:ext uri="{FF2B5EF4-FFF2-40B4-BE49-F238E27FC236}">
                  <a16:creationId xmlns:a16="http://schemas.microsoft.com/office/drawing/2014/main" id="{25A963C1-90B7-404C-BD48-EA63A0B9C038}"/>
                </a:ext>
              </a:extLst>
            </p:cNvPr>
            <p:cNvSpPr>
              <a:spLocks noChangeAspect="1"/>
            </p:cNvSpPr>
            <p:nvPr/>
          </p:nvSpPr>
          <p:spPr bwMode="auto">
            <a:xfrm rot="8173289">
              <a:off x="2448749" y="2239728"/>
              <a:ext cx="475672" cy="475672"/>
            </a:xfrm>
            <a:prstGeom prst="teardrop">
              <a:avLst/>
            </a:prstGeom>
            <a:solidFill>
              <a:schemeClr val="accent1"/>
            </a:solidFill>
            <a:ln w="57150">
              <a:solidFill>
                <a:srgbClr val="FF3300"/>
              </a:solidFill>
            </a:ln>
            <a:extLst/>
          </p:spPr>
          <p:txBody>
            <a:bodyPr lIns="0" tIns="0" rIns="0" bIns="0" rtlCol="0" anchor="ctr"/>
            <a:lstStyle/>
            <a:p>
              <a:pPr algn="ctr"/>
              <a:endParaRPr lang="es-SV" sz="1050" dirty="0">
                <a:solidFill>
                  <a:schemeClr val="tx1">
                    <a:lumMod val="75000"/>
                    <a:lumOff val="25000"/>
                  </a:schemeClr>
                </a:solidFill>
                <a:latin typeface="Times New Roman" panose="02020603050405020304" pitchFamily="18" charset="0"/>
                <a:ea typeface="Segoe UI" panose="020B0502040204020203" pitchFamily="34" charset="0"/>
                <a:cs typeface="Times New Roman" panose="02020603050405020304" pitchFamily="18" charset="0"/>
              </a:endParaRPr>
            </a:p>
          </p:txBody>
        </p:sp>
        <p:sp>
          <p:nvSpPr>
            <p:cNvPr id="90" name="Elipse 89">
              <a:extLst>
                <a:ext uri="{FF2B5EF4-FFF2-40B4-BE49-F238E27FC236}">
                  <a16:creationId xmlns:a16="http://schemas.microsoft.com/office/drawing/2014/main" id="{8C61FA26-06EF-BA42-82CF-0658670EE4DA}"/>
                </a:ext>
              </a:extLst>
            </p:cNvPr>
            <p:cNvSpPr>
              <a:spLocks noChangeAspect="1"/>
            </p:cNvSpPr>
            <p:nvPr/>
          </p:nvSpPr>
          <p:spPr bwMode="auto">
            <a:xfrm>
              <a:off x="2505594" y="2296593"/>
              <a:ext cx="361982" cy="361942"/>
            </a:xfrm>
            <a:prstGeom prst="ellipse">
              <a:avLst/>
            </a:prstGeom>
            <a:solidFill>
              <a:schemeClr val="bg1"/>
            </a:solidFill>
            <a:ln w="57150">
              <a:solidFill>
                <a:srgbClr val="FF3300"/>
              </a:solidFill>
            </a:ln>
            <a:extLst/>
          </p:spPr>
          <p:txBody>
            <a:bodyPr lIns="0" tIns="0" rIns="0" bIns="0" rtlCol="0" anchor="ctr"/>
            <a:lstStyle/>
            <a:p>
              <a:pPr algn="ctr"/>
              <a:endParaRPr lang="es-SV" sz="1050" b="1" dirty="0">
                <a:solidFill>
                  <a:schemeClr val="tx1">
                    <a:lumMod val="75000"/>
                    <a:lumOff val="25000"/>
                  </a:schemeClr>
                </a:solidFill>
                <a:latin typeface="Times New Roman" panose="02020603050405020304" pitchFamily="18" charset="0"/>
                <a:ea typeface="Segoe UI" panose="020B0502040204020203" pitchFamily="34" charset="0"/>
                <a:cs typeface="Times New Roman" panose="02020603050405020304" pitchFamily="18" charset="0"/>
              </a:endParaRPr>
            </a:p>
          </p:txBody>
        </p:sp>
      </p:grpSp>
      <p:grpSp>
        <p:nvGrpSpPr>
          <p:cNvPr id="121" name="Grupo 120">
            <a:extLst>
              <a:ext uri="{FF2B5EF4-FFF2-40B4-BE49-F238E27FC236}">
                <a16:creationId xmlns:a16="http://schemas.microsoft.com/office/drawing/2014/main" id="{B00BCDDF-FE1E-3341-A538-AF31A32EE029}"/>
              </a:ext>
            </a:extLst>
          </p:cNvPr>
          <p:cNvGrpSpPr/>
          <p:nvPr/>
        </p:nvGrpSpPr>
        <p:grpSpPr>
          <a:xfrm>
            <a:off x="85837" y="4062291"/>
            <a:ext cx="5921180" cy="1782950"/>
            <a:chOff x="-229635" y="2404940"/>
            <a:chExt cx="5921182" cy="1782950"/>
          </a:xfrm>
        </p:grpSpPr>
        <p:sp>
          <p:nvSpPr>
            <p:cNvPr id="83" name="Rectángulo redondeado 82">
              <a:extLst>
                <a:ext uri="{FF2B5EF4-FFF2-40B4-BE49-F238E27FC236}">
                  <a16:creationId xmlns:a16="http://schemas.microsoft.com/office/drawing/2014/main" id="{440F3D35-FA8E-DE4E-A2DB-4DDD07FB4D2D}"/>
                </a:ext>
              </a:extLst>
            </p:cNvPr>
            <p:cNvSpPr/>
            <p:nvPr/>
          </p:nvSpPr>
          <p:spPr>
            <a:xfrm rot="19436454">
              <a:off x="2827311" y="2404940"/>
              <a:ext cx="2864236" cy="635355"/>
            </a:xfrm>
            <a:prstGeom prst="roundRect">
              <a:avLst/>
            </a:prstGeom>
            <a:noFill/>
            <a:ln w="28575">
              <a:solidFill>
                <a:schemeClr val="accent6">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800" dirty="0">
                <a:latin typeface="Times New Roman" panose="02020603050405020304" pitchFamily="18" charset="0"/>
                <a:cs typeface="Times New Roman" panose="02020603050405020304" pitchFamily="18" charset="0"/>
              </a:endParaRPr>
            </a:p>
          </p:txBody>
        </p:sp>
        <p:cxnSp>
          <p:nvCxnSpPr>
            <p:cNvPr id="84" name="43 Conector recto">
              <a:extLst>
                <a:ext uri="{FF2B5EF4-FFF2-40B4-BE49-F238E27FC236}">
                  <a16:creationId xmlns:a16="http://schemas.microsoft.com/office/drawing/2014/main" id="{43F1A969-DB59-9541-A14A-5BF1F24DB93C}"/>
                </a:ext>
              </a:extLst>
            </p:cNvPr>
            <p:cNvCxnSpPr>
              <a:cxnSpLocks/>
            </p:cNvCxnSpPr>
            <p:nvPr/>
          </p:nvCxnSpPr>
          <p:spPr>
            <a:xfrm flipH="1">
              <a:off x="1910670" y="3565590"/>
              <a:ext cx="1204737" cy="483554"/>
            </a:xfrm>
            <a:prstGeom prst="line">
              <a:avLst/>
            </a:prstGeom>
            <a:ln w="28575" cap="flat">
              <a:solidFill>
                <a:schemeClr val="accent6">
                  <a:lumMod val="75000"/>
                </a:schemeClr>
              </a:solidFill>
              <a:round/>
              <a:headEnd type="none" w="med" len="sm"/>
              <a:tailEnd type="oval" w="med" len="med"/>
            </a:ln>
          </p:spPr>
          <p:style>
            <a:lnRef idx="1">
              <a:schemeClr val="accent1"/>
            </a:lnRef>
            <a:fillRef idx="0">
              <a:schemeClr val="accent1"/>
            </a:fillRef>
            <a:effectRef idx="0">
              <a:schemeClr val="accent1"/>
            </a:effectRef>
            <a:fontRef idx="minor">
              <a:schemeClr val="tx1"/>
            </a:fontRef>
          </p:style>
        </p:cxnSp>
        <p:sp>
          <p:nvSpPr>
            <p:cNvPr id="85" name="42 Rectángulo">
              <a:extLst>
                <a:ext uri="{FF2B5EF4-FFF2-40B4-BE49-F238E27FC236}">
                  <a16:creationId xmlns:a16="http://schemas.microsoft.com/office/drawing/2014/main" id="{C4BB881C-3341-9943-A662-E89A50EE2F4F}"/>
                </a:ext>
              </a:extLst>
            </p:cNvPr>
            <p:cNvSpPr/>
            <p:nvPr/>
          </p:nvSpPr>
          <p:spPr>
            <a:xfrm>
              <a:off x="-229635" y="3773236"/>
              <a:ext cx="2126589" cy="414654"/>
            </a:xfrm>
            <a:prstGeom prst="rect">
              <a:avLst/>
            </a:prstGeom>
          </p:spPr>
          <p:txBody>
            <a:bodyPr wrap="square" lIns="90557" tIns="45302" rIns="90557" bIns="45302">
              <a:spAutoFit/>
            </a:bodyPr>
            <a:lstStyle/>
            <a:p>
              <a:pPr algn="r"/>
              <a:r>
                <a:rPr lang="es-ES" sz="1050" b="1" dirty="0">
                  <a:solidFill>
                    <a:schemeClr val="accent1">
                      <a:lumMod val="75000"/>
                    </a:schemeClr>
                  </a:solidFill>
                  <a:latin typeface="Calibri" panose="020F0502020204030204" pitchFamily="34" charset="0"/>
                  <a:cs typeface="Calibri" panose="020F0502020204030204" pitchFamily="34" charset="0"/>
                </a:rPr>
                <a:t>CORREDOR LOGISTICO</a:t>
              </a:r>
            </a:p>
            <a:p>
              <a:pPr algn="r"/>
              <a:r>
                <a:rPr lang="es-ES" sz="1050" b="1" dirty="0">
                  <a:solidFill>
                    <a:schemeClr val="accent1">
                      <a:lumMod val="75000"/>
                    </a:schemeClr>
                  </a:solidFill>
                  <a:latin typeface="Calibri" panose="020F0502020204030204" pitchFamily="34" charset="0"/>
                  <a:cs typeface="Calibri" panose="020F0502020204030204" pitchFamily="34" charset="0"/>
                </a:rPr>
                <a:t>PACIFICO-ATLANTICO</a:t>
              </a:r>
              <a:endParaRPr lang="en-US" sz="1050" b="1" dirty="0">
                <a:solidFill>
                  <a:schemeClr val="accent1">
                    <a:lumMod val="75000"/>
                  </a:schemeClr>
                </a:solidFill>
                <a:latin typeface="Calibri" panose="020F0502020204030204" pitchFamily="34" charset="0"/>
                <a:cs typeface="Calibri" panose="020F0502020204030204" pitchFamily="34" charset="0"/>
              </a:endParaRPr>
            </a:p>
          </p:txBody>
        </p:sp>
      </p:grpSp>
      <p:grpSp>
        <p:nvGrpSpPr>
          <p:cNvPr id="122" name="Grupo 121">
            <a:extLst>
              <a:ext uri="{FF2B5EF4-FFF2-40B4-BE49-F238E27FC236}">
                <a16:creationId xmlns:a16="http://schemas.microsoft.com/office/drawing/2014/main" id="{D24BB91E-3D5F-1F4A-9B38-02916E6C91E5}"/>
              </a:ext>
            </a:extLst>
          </p:cNvPr>
          <p:cNvGrpSpPr/>
          <p:nvPr/>
        </p:nvGrpSpPr>
        <p:grpSpPr>
          <a:xfrm>
            <a:off x="142240" y="4856665"/>
            <a:ext cx="3674377" cy="406640"/>
            <a:chOff x="-173230" y="3199320"/>
            <a:chExt cx="3674377" cy="406640"/>
          </a:xfrm>
        </p:grpSpPr>
        <p:cxnSp>
          <p:nvCxnSpPr>
            <p:cNvPr id="78" name="43 Conector recto">
              <a:extLst>
                <a:ext uri="{FF2B5EF4-FFF2-40B4-BE49-F238E27FC236}">
                  <a16:creationId xmlns:a16="http://schemas.microsoft.com/office/drawing/2014/main" id="{ECAE70D3-957C-8D47-8EB8-B33BD7D008CF}"/>
                </a:ext>
              </a:extLst>
            </p:cNvPr>
            <p:cNvCxnSpPr>
              <a:cxnSpLocks/>
              <a:endCxn id="79" idx="3"/>
            </p:cNvCxnSpPr>
            <p:nvPr/>
          </p:nvCxnSpPr>
          <p:spPr>
            <a:xfrm flipH="1" flipV="1">
              <a:off x="1910079" y="3402640"/>
              <a:ext cx="1286730" cy="53905"/>
            </a:xfrm>
            <a:prstGeom prst="line">
              <a:avLst/>
            </a:prstGeom>
            <a:ln w="12700" cap="flat">
              <a:solidFill>
                <a:srgbClr val="F08508"/>
              </a:solidFill>
              <a:round/>
              <a:headEnd type="none" w="med" len="sm"/>
              <a:tailEnd type="oval" w="med" len="med"/>
            </a:ln>
          </p:spPr>
          <p:style>
            <a:lnRef idx="1">
              <a:schemeClr val="accent1"/>
            </a:lnRef>
            <a:fillRef idx="0">
              <a:schemeClr val="accent1"/>
            </a:fillRef>
            <a:effectRef idx="0">
              <a:schemeClr val="accent1"/>
            </a:effectRef>
            <a:fontRef idx="minor">
              <a:schemeClr val="tx1"/>
            </a:fontRef>
          </p:style>
        </p:cxnSp>
        <p:sp>
          <p:nvSpPr>
            <p:cNvPr id="79" name="42 Rectángulo">
              <a:extLst>
                <a:ext uri="{FF2B5EF4-FFF2-40B4-BE49-F238E27FC236}">
                  <a16:creationId xmlns:a16="http://schemas.microsoft.com/office/drawing/2014/main" id="{495515EA-1337-3543-A925-9E387745B5E9}"/>
                </a:ext>
              </a:extLst>
            </p:cNvPr>
            <p:cNvSpPr/>
            <p:nvPr/>
          </p:nvSpPr>
          <p:spPr>
            <a:xfrm>
              <a:off x="-173230" y="3199320"/>
              <a:ext cx="2083309" cy="406640"/>
            </a:xfrm>
            <a:prstGeom prst="rect">
              <a:avLst/>
            </a:prstGeom>
          </p:spPr>
          <p:txBody>
            <a:bodyPr wrap="square" lIns="90557" tIns="45302" rIns="90557" bIns="45302">
              <a:spAutoFit/>
            </a:bodyPr>
            <a:lstStyle/>
            <a:p>
              <a:pPr algn="r"/>
              <a:r>
                <a:rPr lang="x-none" sz="998" b="1">
                  <a:solidFill>
                    <a:srgbClr val="4A66AC"/>
                  </a:solidFill>
                  <a:latin typeface="Calibri" panose="020F0502020204030204" pitchFamily="34" charset="0"/>
                  <a:cs typeface="Calibri" panose="020F0502020204030204" pitchFamily="34" charset="0"/>
                </a:rPr>
                <a:t>ZDEEP Autorizada de </a:t>
              </a:r>
              <a:r>
                <a:rPr lang="x-none" sz="1050" b="1">
                  <a:solidFill>
                    <a:srgbClr val="4A66AC"/>
                  </a:solidFill>
                  <a:latin typeface="Calibri" panose="020F0502020204030204" pitchFamily="34" charset="0"/>
                  <a:cs typeface="Calibri" panose="020F0502020204030204" pitchFamily="34" charset="0"/>
                </a:rPr>
                <a:t>PUMA</a:t>
              </a:r>
              <a:r>
                <a:rPr lang="x-none" sz="998" b="1">
                  <a:solidFill>
                    <a:srgbClr val="4A66AC"/>
                  </a:solidFill>
                  <a:latin typeface="Calibri" panose="020F0502020204030204" pitchFamily="34" charset="0"/>
                  <a:cs typeface="Calibri" panose="020F0502020204030204" pitchFamily="34" charset="0"/>
                </a:rPr>
                <a:t> y</a:t>
              </a:r>
              <a:r>
                <a:rPr lang="x-none" sz="998" b="1">
                  <a:solidFill>
                    <a:srgbClr val="FF0000"/>
                  </a:solidFill>
                  <a:latin typeface="Calibri" panose="020F0502020204030204" pitchFamily="34" charset="0"/>
                  <a:cs typeface="Calibri" panose="020F0502020204030204" pitchFamily="34" charset="0"/>
                </a:rPr>
                <a:t> </a:t>
              </a:r>
              <a:r>
                <a:rPr lang="en-US" sz="998" b="1" dirty="0">
                  <a:solidFill>
                    <a:srgbClr val="FF0000"/>
                  </a:solidFill>
                  <a:latin typeface="Calibri" panose="020F0502020204030204" pitchFamily="34" charset="0"/>
                  <a:cs typeface="Calibri" panose="020F0502020204030204" pitchFamily="34" charset="0"/>
                </a:rPr>
                <a:t>Proyecto: </a:t>
              </a:r>
              <a:r>
                <a:rPr lang="en-US" sz="998" b="1" dirty="0">
                  <a:solidFill>
                    <a:schemeClr val="accent1">
                      <a:lumMod val="75000"/>
                    </a:schemeClr>
                  </a:solidFill>
                  <a:latin typeface="Calibri" panose="020F0502020204030204" pitchFamily="34" charset="0"/>
                  <a:cs typeface="Calibri" panose="020F0502020204030204" pitchFamily="34" charset="0"/>
                </a:rPr>
                <a:t>ZDEEP Puerto</a:t>
              </a:r>
              <a:r>
                <a:rPr lang="en-US" sz="998" dirty="0">
                  <a:solidFill>
                    <a:schemeClr val="accent1">
                      <a:lumMod val="75000"/>
                    </a:schemeClr>
                  </a:solidFill>
                  <a:latin typeface="Calibri" panose="020F0502020204030204" pitchFamily="34" charset="0"/>
                  <a:cs typeface="Calibri" panose="020F0502020204030204" pitchFamily="34" charset="0"/>
                </a:rPr>
                <a:t> </a:t>
              </a:r>
              <a:r>
                <a:rPr lang="en-US" sz="998" b="1" dirty="0">
                  <a:solidFill>
                    <a:schemeClr val="accent1">
                      <a:lumMod val="75000"/>
                    </a:schemeClr>
                  </a:solidFill>
                  <a:latin typeface="Calibri" panose="020F0502020204030204" pitchFamily="34" charset="0"/>
                  <a:cs typeface="Calibri" panose="020F0502020204030204" pitchFamily="34" charset="0"/>
                </a:rPr>
                <a:t>Quetzal</a:t>
              </a:r>
            </a:p>
          </p:txBody>
        </p:sp>
        <p:grpSp>
          <p:nvGrpSpPr>
            <p:cNvPr id="80" name="Grupo 79">
              <a:extLst>
                <a:ext uri="{FF2B5EF4-FFF2-40B4-BE49-F238E27FC236}">
                  <a16:creationId xmlns:a16="http://schemas.microsoft.com/office/drawing/2014/main" id="{2DF6C2A4-DAFF-B744-8964-4B2BDF89ABAC}"/>
                </a:ext>
              </a:extLst>
            </p:cNvPr>
            <p:cNvGrpSpPr/>
            <p:nvPr/>
          </p:nvGrpSpPr>
          <p:grpSpPr>
            <a:xfrm>
              <a:off x="3224007" y="3317050"/>
              <a:ext cx="277140" cy="273237"/>
              <a:chOff x="6711211" y="3411248"/>
              <a:chExt cx="475672" cy="475672"/>
            </a:xfrm>
          </p:grpSpPr>
          <p:sp>
            <p:nvSpPr>
              <p:cNvPr id="81" name="4 Lágrima">
                <a:extLst>
                  <a:ext uri="{FF2B5EF4-FFF2-40B4-BE49-F238E27FC236}">
                    <a16:creationId xmlns:a16="http://schemas.microsoft.com/office/drawing/2014/main" id="{22B0A3FF-8728-C84B-BC44-87F0001A333C}"/>
                  </a:ext>
                </a:extLst>
              </p:cNvPr>
              <p:cNvSpPr>
                <a:spLocks noChangeAspect="1"/>
              </p:cNvSpPr>
              <p:nvPr/>
            </p:nvSpPr>
            <p:spPr bwMode="auto">
              <a:xfrm rot="8173289">
                <a:off x="6711211" y="3411248"/>
                <a:ext cx="475672" cy="475672"/>
              </a:xfrm>
              <a:prstGeom prst="teardrop">
                <a:avLst/>
              </a:prstGeom>
              <a:solidFill>
                <a:schemeClr val="accent4"/>
              </a:solidFill>
              <a:ln>
                <a:solidFill>
                  <a:srgbClr val="F08508"/>
                </a:solidFill>
              </a:ln>
              <a:extLst/>
            </p:spPr>
            <p:txBody>
              <a:bodyPr lIns="0" tIns="0" rIns="0" bIns="0" rtlCol="0" anchor="ctr"/>
              <a:lstStyle/>
              <a:p>
                <a:pPr algn="ctr"/>
                <a:endParaRPr lang="es-SV" sz="1050" dirty="0">
                  <a:solidFill>
                    <a:schemeClr val="tx1">
                      <a:lumMod val="75000"/>
                      <a:lumOff val="25000"/>
                    </a:schemeClr>
                  </a:solidFill>
                  <a:latin typeface="Times New Roman" panose="02020603050405020304" pitchFamily="18" charset="0"/>
                  <a:ea typeface="Segoe UI" panose="020B0502040204020203" pitchFamily="34" charset="0"/>
                  <a:cs typeface="Times New Roman" panose="02020603050405020304" pitchFamily="18" charset="0"/>
                </a:endParaRPr>
              </a:p>
            </p:txBody>
          </p:sp>
          <p:sp>
            <p:nvSpPr>
              <p:cNvPr id="82" name="Elipse 81">
                <a:extLst>
                  <a:ext uri="{FF2B5EF4-FFF2-40B4-BE49-F238E27FC236}">
                    <a16:creationId xmlns:a16="http://schemas.microsoft.com/office/drawing/2014/main" id="{8C571AA6-AA22-5649-95ED-0D484D79C8AA}"/>
                  </a:ext>
                </a:extLst>
              </p:cNvPr>
              <p:cNvSpPr>
                <a:spLocks noChangeAspect="1"/>
              </p:cNvSpPr>
              <p:nvPr/>
            </p:nvSpPr>
            <p:spPr bwMode="auto">
              <a:xfrm>
                <a:off x="6768056" y="3468113"/>
                <a:ext cx="361982" cy="361942"/>
              </a:xfrm>
              <a:prstGeom prst="ellipse">
                <a:avLst/>
              </a:prstGeom>
              <a:solidFill>
                <a:schemeClr val="bg1"/>
              </a:solidFill>
              <a:ln>
                <a:noFill/>
              </a:ln>
              <a:extLst/>
            </p:spPr>
            <p:txBody>
              <a:bodyPr lIns="0" tIns="0" rIns="0" bIns="0" rtlCol="0" anchor="ctr"/>
              <a:lstStyle/>
              <a:p>
                <a:pPr algn="ctr"/>
                <a:endParaRPr lang="es-SV" sz="1050" b="1" dirty="0">
                  <a:solidFill>
                    <a:schemeClr val="tx1">
                      <a:lumMod val="75000"/>
                      <a:lumOff val="25000"/>
                    </a:schemeClr>
                  </a:solidFill>
                  <a:latin typeface="Times New Roman" panose="02020603050405020304" pitchFamily="18" charset="0"/>
                  <a:ea typeface="Segoe UI" panose="020B0502040204020203" pitchFamily="34" charset="0"/>
                  <a:cs typeface="Times New Roman" panose="02020603050405020304" pitchFamily="18" charset="0"/>
                </a:endParaRPr>
              </a:p>
            </p:txBody>
          </p:sp>
        </p:grpSp>
      </p:grpSp>
      <p:grpSp>
        <p:nvGrpSpPr>
          <p:cNvPr id="63" name="Grupo 62">
            <a:extLst>
              <a:ext uri="{FF2B5EF4-FFF2-40B4-BE49-F238E27FC236}">
                <a16:creationId xmlns:a16="http://schemas.microsoft.com/office/drawing/2014/main" id="{C4968FDE-E6C4-C144-81C1-F3BAF69230A4}"/>
              </a:ext>
            </a:extLst>
          </p:cNvPr>
          <p:cNvGrpSpPr/>
          <p:nvPr/>
        </p:nvGrpSpPr>
        <p:grpSpPr>
          <a:xfrm>
            <a:off x="5462338" y="3629115"/>
            <a:ext cx="2747625" cy="385284"/>
            <a:chOff x="7996838" y="3067513"/>
            <a:chExt cx="4329527" cy="615807"/>
          </a:xfrm>
        </p:grpSpPr>
        <p:cxnSp>
          <p:nvCxnSpPr>
            <p:cNvPr id="73" name="43 Conector recto">
              <a:extLst>
                <a:ext uri="{FF2B5EF4-FFF2-40B4-BE49-F238E27FC236}">
                  <a16:creationId xmlns:a16="http://schemas.microsoft.com/office/drawing/2014/main" id="{DDB1AF6B-F421-6344-A9CE-148F18CB380E}"/>
                </a:ext>
              </a:extLst>
            </p:cNvPr>
            <p:cNvCxnSpPr>
              <a:cxnSpLocks/>
            </p:cNvCxnSpPr>
            <p:nvPr/>
          </p:nvCxnSpPr>
          <p:spPr>
            <a:xfrm>
              <a:off x="8144718" y="3289003"/>
              <a:ext cx="1155239" cy="177651"/>
            </a:xfrm>
            <a:prstGeom prst="line">
              <a:avLst/>
            </a:prstGeom>
            <a:ln w="12700" cap="flat">
              <a:solidFill>
                <a:srgbClr val="F08508"/>
              </a:solidFill>
              <a:round/>
              <a:headEnd type="none" w="med" len="sm"/>
              <a:tailEnd type="oval" w="med" len="med"/>
            </a:ln>
          </p:spPr>
          <p:style>
            <a:lnRef idx="1">
              <a:schemeClr val="accent1"/>
            </a:lnRef>
            <a:fillRef idx="0">
              <a:schemeClr val="accent1"/>
            </a:fillRef>
            <a:effectRef idx="0">
              <a:schemeClr val="accent1"/>
            </a:effectRef>
            <a:fontRef idx="minor">
              <a:schemeClr val="tx1"/>
            </a:fontRef>
          </p:style>
        </p:cxnSp>
        <p:sp>
          <p:nvSpPr>
            <p:cNvPr id="74" name="42 Rectángulo">
              <a:extLst>
                <a:ext uri="{FF2B5EF4-FFF2-40B4-BE49-F238E27FC236}">
                  <a16:creationId xmlns:a16="http://schemas.microsoft.com/office/drawing/2014/main" id="{6D1BE829-CCF2-B648-B331-7C5987F29738}"/>
                </a:ext>
              </a:extLst>
            </p:cNvPr>
            <p:cNvSpPr/>
            <p:nvPr/>
          </p:nvSpPr>
          <p:spPr>
            <a:xfrm>
              <a:off x="9035110" y="3278830"/>
              <a:ext cx="3291255" cy="404490"/>
            </a:xfrm>
            <a:prstGeom prst="rect">
              <a:avLst/>
            </a:prstGeom>
          </p:spPr>
          <p:txBody>
            <a:bodyPr wrap="square" lIns="90557" tIns="45302" rIns="90557" bIns="45302">
              <a:spAutoFit/>
            </a:bodyPr>
            <a:lstStyle/>
            <a:p>
              <a:pPr algn="ctr"/>
              <a:r>
                <a:rPr lang="x-none" sz="1050" b="1" dirty="0">
                  <a:solidFill>
                    <a:srgbClr val="4A66AC"/>
                  </a:solidFill>
                  <a:latin typeface="Calibri" panose="020F0502020204030204" pitchFamily="34" charset="0"/>
                  <a:cs typeface="Calibri" panose="020F0502020204030204" pitchFamily="34" charset="0"/>
                </a:rPr>
                <a:t>ZOLIC, </a:t>
              </a:r>
              <a:r>
                <a:rPr lang="x-none" sz="1050" b="1" dirty="0">
                  <a:solidFill>
                    <a:srgbClr val="FF0000"/>
                  </a:solidFill>
                  <a:latin typeface="Calibri" panose="020F0502020204030204" pitchFamily="34" charset="0"/>
                  <a:cs typeface="Calibri" panose="020F0502020204030204" pitchFamily="34" charset="0"/>
                </a:rPr>
                <a:t>Proyecto: </a:t>
              </a:r>
              <a:r>
                <a:rPr lang="x-none" sz="1050" b="1" dirty="0">
                  <a:solidFill>
                    <a:schemeClr val="accent1">
                      <a:lumMod val="75000"/>
                    </a:schemeClr>
                  </a:solidFill>
                  <a:latin typeface="Calibri" panose="020F0502020204030204" pitchFamily="34" charset="0"/>
                  <a:cs typeface="Calibri" panose="020F0502020204030204" pitchFamily="34" charset="0"/>
                </a:rPr>
                <a:t>Ampliación</a:t>
              </a:r>
              <a:endParaRPr lang="es-ES" sz="1050" b="1" dirty="0">
                <a:solidFill>
                  <a:schemeClr val="accent1">
                    <a:lumMod val="75000"/>
                  </a:schemeClr>
                </a:solidFill>
                <a:latin typeface="Calibri" panose="020F0502020204030204" pitchFamily="34" charset="0"/>
                <a:cs typeface="Calibri" panose="020F0502020204030204" pitchFamily="34" charset="0"/>
              </a:endParaRPr>
            </a:p>
          </p:txBody>
        </p:sp>
        <p:grpSp>
          <p:nvGrpSpPr>
            <p:cNvPr id="75" name="Grupo 74">
              <a:extLst>
                <a:ext uri="{FF2B5EF4-FFF2-40B4-BE49-F238E27FC236}">
                  <a16:creationId xmlns:a16="http://schemas.microsoft.com/office/drawing/2014/main" id="{488E88FC-607D-EA41-A200-8C868D909427}"/>
                </a:ext>
              </a:extLst>
            </p:cNvPr>
            <p:cNvGrpSpPr/>
            <p:nvPr/>
          </p:nvGrpSpPr>
          <p:grpSpPr>
            <a:xfrm>
              <a:off x="7996838" y="3067513"/>
              <a:ext cx="436698" cy="436721"/>
              <a:chOff x="6711211" y="3411248"/>
              <a:chExt cx="475672" cy="475672"/>
            </a:xfrm>
          </p:grpSpPr>
          <p:sp>
            <p:nvSpPr>
              <p:cNvPr id="76" name="4 Lágrima">
                <a:extLst>
                  <a:ext uri="{FF2B5EF4-FFF2-40B4-BE49-F238E27FC236}">
                    <a16:creationId xmlns:a16="http://schemas.microsoft.com/office/drawing/2014/main" id="{83CB9BFA-2368-8E45-9D75-F2EF6694B6B7}"/>
                  </a:ext>
                </a:extLst>
              </p:cNvPr>
              <p:cNvSpPr>
                <a:spLocks noChangeAspect="1"/>
              </p:cNvSpPr>
              <p:nvPr/>
            </p:nvSpPr>
            <p:spPr bwMode="auto">
              <a:xfrm rot="8173289">
                <a:off x="6711211" y="3411248"/>
                <a:ext cx="475672" cy="475672"/>
              </a:xfrm>
              <a:prstGeom prst="teardrop">
                <a:avLst/>
              </a:prstGeom>
              <a:solidFill>
                <a:schemeClr val="accent4"/>
              </a:solidFill>
              <a:ln>
                <a:solidFill>
                  <a:srgbClr val="F08508"/>
                </a:solidFill>
              </a:ln>
              <a:extLst/>
            </p:spPr>
            <p:txBody>
              <a:bodyPr lIns="0" tIns="0" rIns="0" bIns="0" rtlCol="0" anchor="ctr"/>
              <a:lstStyle/>
              <a:p>
                <a:pPr algn="ctr"/>
                <a:endParaRPr lang="es-SV" sz="1050" dirty="0">
                  <a:solidFill>
                    <a:schemeClr val="tx1">
                      <a:lumMod val="75000"/>
                      <a:lumOff val="25000"/>
                    </a:schemeClr>
                  </a:solidFill>
                  <a:latin typeface="Times New Roman" panose="02020603050405020304" pitchFamily="18" charset="0"/>
                  <a:ea typeface="Segoe UI" panose="020B0502040204020203" pitchFamily="34" charset="0"/>
                  <a:cs typeface="Times New Roman" panose="02020603050405020304" pitchFamily="18" charset="0"/>
                </a:endParaRPr>
              </a:p>
            </p:txBody>
          </p:sp>
          <p:sp>
            <p:nvSpPr>
              <p:cNvPr id="77" name="Elipse 76">
                <a:extLst>
                  <a:ext uri="{FF2B5EF4-FFF2-40B4-BE49-F238E27FC236}">
                    <a16:creationId xmlns:a16="http://schemas.microsoft.com/office/drawing/2014/main" id="{EE54E1FE-A0AB-0142-88CA-8F6E991A4C3C}"/>
                  </a:ext>
                </a:extLst>
              </p:cNvPr>
              <p:cNvSpPr>
                <a:spLocks noChangeAspect="1"/>
              </p:cNvSpPr>
              <p:nvPr/>
            </p:nvSpPr>
            <p:spPr bwMode="auto">
              <a:xfrm>
                <a:off x="6768056" y="3468113"/>
                <a:ext cx="361982" cy="361942"/>
              </a:xfrm>
              <a:prstGeom prst="ellipse">
                <a:avLst/>
              </a:prstGeom>
              <a:solidFill>
                <a:schemeClr val="bg1"/>
              </a:solidFill>
              <a:ln>
                <a:noFill/>
              </a:ln>
              <a:extLst/>
            </p:spPr>
            <p:txBody>
              <a:bodyPr lIns="0" tIns="0" rIns="0" bIns="0" rtlCol="0" anchor="ctr"/>
              <a:lstStyle/>
              <a:p>
                <a:pPr algn="ctr"/>
                <a:endParaRPr lang="es-SV" sz="1050" b="1" dirty="0">
                  <a:solidFill>
                    <a:schemeClr val="tx1">
                      <a:lumMod val="75000"/>
                      <a:lumOff val="25000"/>
                    </a:schemeClr>
                  </a:solidFill>
                  <a:latin typeface="Times New Roman" panose="02020603050405020304" pitchFamily="18" charset="0"/>
                  <a:ea typeface="Segoe UI" panose="020B0502040204020203" pitchFamily="34" charset="0"/>
                  <a:cs typeface="Times New Roman" panose="02020603050405020304" pitchFamily="18" charset="0"/>
                </a:endParaRPr>
              </a:p>
            </p:txBody>
          </p:sp>
        </p:grpSp>
      </p:grpSp>
      <p:grpSp>
        <p:nvGrpSpPr>
          <p:cNvPr id="119" name="Grupo 118">
            <a:extLst>
              <a:ext uri="{FF2B5EF4-FFF2-40B4-BE49-F238E27FC236}">
                <a16:creationId xmlns:a16="http://schemas.microsoft.com/office/drawing/2014/main" id="{9BC1ED51-BEE3-F448-857C-17CBB335B081}"/>
              </a:ext>
            </a:extLst>
          </p:cNvPr>
          <p:cNvGrpSpPr/>
          <p:nvPr/>
        </p:nvGrpSpPr>
        <p:grpSpPr>
          <a:xfrm>
            <a:off x="187287" y="3164684"/>
            <a:ext cx="4642254" cy="1926790"/>
            <a:chOff x="-128183" y="1507331"/>
            <a:chExt cx="4642256" cy="1926788"/>
          </a:xfrm>
        </p:grpSpPr>
        <p:sp>
          <p:nvSpPr>
            <p:cNvPr id="70" name="Rectángulo redondeado 69">
              <a:extLst>
                <a:ext uri="{FF2B5EF4-FFF2-40B4-BE49-F238E27FC236}">
                  <a16:creationId xmlns:a16="http://schemas.microsoft.com/office/drawing/2014/main" id="{9EFF52F6-7E47-904B-B485-8AC1831369F3}"/>
                </a:ext>
              </a:extLst>
            </p:cNvPr>
            <p:cNvSpPr/>
            <p:nvPr/>
          </p:nvSpPr>
          <p:spPr>
            <a:xfrm rot="1381033">
              <a:off x="1989221" y="2854426"/>
              <a:ext cx="2524852" cy="579693"/>
            </a:xfrm>
            <a:prstGeom prst="roundRect">
              <a:avLst/>
            </a:prstGeom>
            <a:noFill/>
            <a:ln w="28575">
              <a:solidFill>
                <a:srgbClr val="F0850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1200" dirty="0">
                <a:latin typeface="Times New Roman" panose="02020603050405020304" pitchFamily="18" charset="0"/>
                <a:cs typeface="Times New Roman" panose="02020603050405020304" pitchFamily="18" charset="0"/>
              </a:endParaRPr>
            </a:p>
          </p:txBody>
        </p:sp>
        <p:sp>
          <p:nvSpPr>
            <p:cNvPr id="71" name="42 Rectángulo">
              <a:extLst>
                <a:ext uri="{FF2B5EF4-FFF2-40B4-BE49-F238E27FC236}">
                  <a16:creationId xmlns:a16="http://schemas.microsoft.com/office/drawing/2014/main" id="{57A7BEA4-CC24-C845-A7B5-5331539D1B84}"/>
                </a:ext>
              </a:extLst>
            </p:cNvPr>
            <p:cNvSpPr/>
            <p:nvPr/>
          </p:nvSpPr>
          <p:spPr>
            <a:xfrm>
              <a:off x="-128183" y="1507331"/>
              <a:ext cx="2021808" cy="414654"/>
            </a:xfrm>
            <a:prstGeom prst="rect">
              <a:avLst/>
            </a:prstGeom>
          </p:spPr>
          <p:txBody>
            <a:bodyPr wrap="square" lIns="90557" tIns="45302" rIns="90557" bIns="45302">
              <a:spAutoFit/>
            </a:bodyPr>
            <a:lstStyle/>
            <a:p>
              <a:pPr algn="r"/>
              <a:r>
                <a:rPr lang="es-ES" sz="1050" b="1" dirty="0">
                  <a:solidFill>
                    <a:schemeClr val="accent1">
                      <a:lumMod val="75000"/>
                    </a:schemeClr>
                  </a:solidFill>
                  <a:latin typeface="Calibri" panose="020F0502020204030204" pitchFamily="34" charset="0"/>
                  <a:cs typeface="Calibri" panose="020F0502020204030204" pitchFamily="34" charset="0"/>
                </a:rPr>
                <a:t>CORREDOR LOGISTICO</a:t>
              </a:r>
            </a:p>
            <a:p>
              <a:pPr algn="r"/>
              <a:r>
                <a:rPr lang="es-ES" sz="1050" b="1" dirty="0">
                  <a:solidFill>
                    <a:schemeClr val="accent1">
                      <a:lumMod val="75000"/>
                    </a:schemeClr>
                  </a:solidFill>
                  <a:latin typeface="Calibri" panose="020F0502020204030204" pitchFamily="34" charset="0"/>
                  <a:cs typeface="Calibri" panose="020F0502020204030204" pitchFamily="34" charset="0"/>
                </a:rPr>
                <a:t>MÉXICO - CENTROAMERICA</a:t>
              </a:r>
              <a:endParaRPr lang="en-US" sz="1050" b="1" dirty="0">
                <a:solidFill>
                  <a:schemeClr val="accent1">
                    <a:lumMod val="75000"/>
                  </a:schemeClr>
                </a:solidFill>
                <a:latin typeface="Calibri" panose="020F0502020204030204" pitchFamily="34" charset="0"/>
                <a:cs typeface="Calibri" panose="020F0502020204030204" pitchFamily="34" charset="0"/>
              </a:endParaRPr>
            </a:p>
          </p:txBody>
        </p:sp>
        <p:cxnSp>
          <p:nvCxnSpPr>
            <p:cNvPr id="72" name="43 Conector recto">
              <a:extLst>
                <a:ext uri="{FF2B5EF4-FFF2-40B4-BE49-F238E27FC236}">
                  <a16:creationId xmlns:a16="http://schemas.microsoft.com/office/drawing/2014/main" id="{6CC044D3-3B0D-5A4F-AD7C-2D7C820544E4}"/>
                </a:ext>
              </a:extLst>
            </p:cNvPr>
            <p:cNvCxnSpPr>
              <a:cxnSpLocks/>
              <a:stCxn id="70" idx="1"/>
            </p:cNvCxnSpPr>
            <p:nvPr/>
          </p:nvCxnSpPr>
          <p:spPr>
            <a:xfrm flipH="1" flipV="1">
              <a:off x="1824495" y="1924672"/>
              <a:ext cx="265230" cy="725983"/>
            </a:xfrm>
            <a:prstGeom prst="line">
              <a:avLst/>
            </a:prstGeom>
            <a:ln w="28575" cap="flat">
              <a:solidFill>
                <a:srgbClr val="F08508"/>
              </a:solidFill>
              <a:round/>
              <a:headEnd type="none" w="med" len="sm"/>
              <a:tailEnd type="oval" w="med" len="med"/>
            </a:ln>
          </p:spPr>
          <p:style>
            <a:lnRef idx="1">
              <a:schemeClr val="accent1"/>
            </a:lnRef>
            <a:fillRef idx="0">
              <a:schemeClr val="accent1"/>
            </a:fillRef>
            <a:effectRef idx="0">
              <a:schemeClr val="accent1"/>
            </a:effectRef>
            <a:fontRef idx="minor">
              <a:schemeClr val="tx1"/>
            </a:fontRef>
          </p:style>
        </p:cxnSp>
      </p:grpSp>
      <p:grpSp>
        <p:nvGrpSpPr>
          <p:cNvPr id="115" name="Grupo 114">
            <a:extLst>
              <a:ext uri="{FF2B5EF4-FFF2-40B4-BE49-F238E27FC236}">
                <a16:creationId xmlns:a16="http://schemas.microsoft.com/office/drawing/2014/main" id="{085D85AC-39F2-B843-86D6-0E36404385EC}"/>
              </a:ext>
            </a:extLst>
          </p:cNvPr>
          <p:cNvGrpSpPr/>
          <p:nvPr/>
        </p:nvGrpSpPr>
        <p:grpSpPr>
          <a:xfrm>
            <a:off x="4360273" y="4735634"/>
            <a:ext cx="3632684" cy="425296"/>
            <a:chOff x="4044804" y="3078285"/>
            <a:chExt cx="3645253" cy="444202"/>
          </a:xfrm>
        </p:grpSpPr>
        <p:grpSp>
          <p:nvGrpSpPr>
            <p:cNvPr id="65" name="Grupo 64">
              <a:extLst>
                <a:ext uri="{FF2B5EF4-FFF2-40B4-BE49-F238E27FC236}">
                  <a16:creationId xmlns:a16="http://schemas.microsoft.com/office/drawing/2014/main" id="{2586FB06-BAD9-A544-BFEA-996F260F4224}"/>
                </a:ext>
              </a:extLst>
            </p:cNvPr>
            <p:cNvGrpSpPr/>
            <p:nvPr/>
          </p:nvGrpSpPr>
          <p:grpSpPr>
            <a:xfrm>
              <a:off x="4044804" y="3258622"/>
              <a:ext cx="267634" cy="263865"/>
              <a:chOff x="2448749" y="2239728"/>
              <a:chExt cx="475672" cy="475672"/>
            </a:xfrm>
          </p:grpSpPr>
          <p:sp>
            <p:nvSpPr>
              <p:cNvPr id="68" name="4 Lágrima">
                <a:extLst>
                  <a:ext uri="{FF2B5EF4-FFF2-40B4-BE49-F238E27FC236}">
                    <a16:creationId xmlns:a16="http://schemas.microsoft.com/office/drawing/2014/main" id="{A0A88370-69FC-7545-A16A-DCF212E3996C}"/>
                  </a:ext>
                </a:extLst>
              </p:cNvPr>
              <p:cNvSpPr>
                <a:spLocks noChangeAspect="1"/>
              </p:cNvSpPr>
              <p:nvPr/>
            </p:nvSpPr>
            <p:spPr bwMode="auto">
              <a:xfrm rot="8173289">
                <a:off x="2448749" y="2239728"/>
                <a:ext cx="475672" cy="475672"/>
              </a:xfrm>
              <a:prstGeom prst="teardrop">
                <a:avLst/>
              </a:prstGeom>
              <a:solidFill>
                <a:schemeClr val="accent1"/>
              </a:solidFill>
              <a:ln>
                <a:noFill/>
              </a:ln>
              <a:extLst/>
            </p:spPr>
            <p:txBody>
              <a:bodyPr lIns="0" tIns="0" rIns="0" bIns="0" rtlCol="0" anchor="ctr"/>
              <a:lstStyle/>
              <a:p>
                <a:pPr algn="ctr"/>
                <a:endParaRPr lang="es-SV" sz="1050" dirty="0">
                  <a:solidFill>
                    <a:schemeClr val="tx1">
                      <a:lumMod val="75000"/>
                      <a:lumOff val="25000"/>
                    </a:schemeClr>
                  </a:solidFill>
                  <a:latin typeface="Times New Roman" panose="02020603050405020304" pitchFamily="18" charset="0"/>
                  <a:ea typeface="Segoe UI" panose="020B0502040204020203" pitchFamily="34" charset="0"/>
                  <a:cs typeface="Times New Roman" panose="02020603050405020304" pitchFamily="18" charset="0"/>
                </a:endParaRPr>
              </a:p>
            </p:txBody>
          </p:sp>
          <p:sp>
            <p:nvSpPr>
              <p:cNvPr id="69" name="Elipse 68">
                <a:extLst>
                  <a:ext uri="{FF2B5EF4-FFF2-40B4-BE49-F238E27FC236}">
                    <a16:creationId xmlns:a16="http://schemas.microsoft.com/office/drawing/2014/main" id="{2C92A7B5-ABAF-8B4A-A573-CFCE3F40D8DA}"/>
                  </a:ext>
                </a:extLst>
              </p:cNvPr>
              <p:cNvSpPr>
                <a:spLocks noChangeAspect="1"/>
              </p:cNvSpPr>
              <p:nvPr/>
            </p:nvSpPr>
            <p:spPr bwMode="auto">
              <a:xfrm>
                <a:off x="2505594" y="2296593"/>
                <a:ext cx="361982" cy="361942"/>
              </a:xfrm>
              <a:prstGeom prst="ellipse">
                <a:avLst/>
              </a:prstGeom>
              <a:solidFill>
                <a:schemeClr val="bg1"/>
              </a:solidFill>
              <a:ln>
                <a:noFill/>
              </a:ln>
              <a:extLst/>
            </p:spPr>
            <p:txBody>
              <a:bodyPr lIns="0" tIns="0" rIns="0" bIns="0" rtlCol="0" anchor="ctr"/>
              <a:lstStyle/>
              <a:p>
                <a:pPr algn="ctr"/>
                <a:endParaRPr lang="es-SV" sz="1050" b="1" dirty="0">
                  <a:solidFill>
                    <a:schemeClr val="tx1">
                      <a:lumMod val="75000"/>
                      <a:lumOff val="25000"/>
                    </a:schemeClr>
                  </a:solidFill>
                  <a:latin typeface="Times New Roman" panose="02020603050405020304" pitchFamily="18" charset="0"/>
                  <a:ea typeface="Segoe UI" panose="020B0502040204020203" pitchFamily="34" charset="0"/>
                  <a:cs typeface="Times New Roman" panose="02020603050405020304" pitchFamily="18" charset="0"/>
                </a:endParaRPr>
              </a:p>
            </p:txBody>
          </p:sp>
        </p:grpSp>
        <p:cxnSp>
          <p:nvCxnSpPr>
            <p:cNvPr id="66" name="43 Conector recto">
              <a:extLst>
                <a:ext uri="{FF2B5EF4-FFF2-40B4-BE49-F238E27FC236}">
                  <a16:creationId xmlns:a16="http://schemas.microsoft.com/office/drawing/2014/main" id="{430B706C-5D72-EF40-817E-99CED6BDBD29}"/>
                </a:ext>
              </a:extLst>
            </p:cNvPr>
            <p:cNvCxnSpPr>
              <a:cxnSpLocks/>
            </p:cNvCxnSpPr>
            <p:nvPr/>
          </p:nvCxnSpPr>
          <p:spPr>
            <a:xfrm flipV="1">
              <a:off x="4268529" y="3205542"/>
              <a:ext cx="1725132" cy="180074"/>
            </a:xfrm>
            <a:prstGeom prst="line">
              <a:avLst/>
            </a:prstGeom>
            <a:ln w="12700" cap="flat">
              <a:solidFill>
                <a:schemeClr val="accent5"/>
              </a:solidFill>
              <a:round/>
              <a:headEnd type="none" w="med" len="sm"/>
              <a:tailEnd type="oval" w="med" len="med"/>
            </a:ln>
          </p:spPr>
          <p:style>
            <a:lnRef idx="1">
              <a:schemeClr val="accent1"/>
            </a:lnRef>
            <a:fillRef idx="0">
              <a:schemeClr val="accent1"/>
            </a:fillRef>
            <a:effectRef idx="0">
              <a:schemeClr val="accent1"/>
            </a:effectRef>
            <a:fontRef idx="minor">
              <a:schemeClr val="tx1"/>
            </a:fontRef>
          </p:style>
        </p:cxnSp>
        <p:sp>
          <p:nvSpPr>
            <p:cNvPr id="67" name="42 Rectángulo">
              <a:extLst>
                <a:ext uri="{FF2B5EF4-FFF2-40B4-BE49-F238E27FC236}">
                  <a16:creationId xmlns:a16="http://schemas.microsoft.com/office/drawing/2014/main" id="{28D85D1B-4F61-F14D-AC51-E111BF064841}"/>
                </a:ext>
              </a:extLst>
            </p:cNvPr>
            <p:cNvSpPr/>
            <p:nvPr/>
          </p:nvSpPr>
          <p:spPr>
            <a:xfrm>
              <a:off x="5482772" y="3078285"/>
              <a:ext cx="2207285" cy="264322"/>
            </a:xfrm>
            <a:prstGeom prst="rect">
              <a:avLst/>
            </a:prstGeom>
          </p:spPr>
          <p:txBody>
            <a:bodyPr wrap="square" lIns="90557" tIns="45302" rIns="90557" bIns="45302">
              <a:spAutoFit/>
            </a:bodyPr>
            <a:lstStyle/>
            <a:p>
              <a:pPr algn="ctr"/>
              <a:r>
                <a:rPr lang="es-ES" sz="1050" b="1" dirty="0">
                  <a:solidFill>
                    <a:schemeClr val="accent1">
                      <a:lumMod val="75000"/>
                    </a:schemeClr>
                  </a:solidFill>
                  <a:latin typeface="Calibri" panose="020F0502020204030204" pitchFamily="34" charset="0"/>
                  <a:cs typeface="Calibri" panose="020F0502020204030204" pitchFamily="34" charset="0"/>
                </a:rPr>
                <a:t>Pedro de Alvarado</a:t>
              </a:r>
            </a:p>
          </p:txBody>
        </p:sp>
      </p:grpSp>
      <p:grpSp>
        <p:nvGrpSpPr>
          <p:cNvPr id="118" name="Grupo 117">
            <a:extLst>
              <a:ext uri="{FF2B5EF4-FFF2-40B4-BE49-F238E27FC236}">
                <a16:creationId xmlns:a16="http://schemas.microsoft.com/office/drawing/2014/main" id="{4C41F0DC-8DCA-8E40-97EB-C698768C6C31}"/>
              </a:ext>
            </a:extLst>
          </p:cNvPr>
          <p:cNvGrpSpPr/>
          <p:nvPr/>
        </p:nvGrpSpPr>
        <p:grpSpPr>
          <a:xfrm>
            <a:off x="819356" y="4151719"/>
            <a:ext cx="2694669" cy="319775"/>
            <a:chOff x="503888" y="2494367"/>
            <a:chExt cx="2694669" cy="319775"/>
          </a:xfrm>
        </p:grpSpPr>
        <p:grpSp>
          <p:nvGrpSpPr>
            <p:cNvPr id="107" name="Grupo 106">
              <a:extLst>
                <a:ext uri="{FF2B5EF4-FFF2-40B4-BE49-F238E27FC236}">
                  <a16:creationId xmlns:a16="http://schemas.microsoft.com/office/drawing/2014/main" id="{18FC5A28-E0BE-384B-8F82-4FB3BDC5E0D9}"/>
                </a:ext>
              </a:extLst>
            </p:cNvPr>
            <p:cNvGrpSpPr/>
            <p:nvPr/>
          </p:nvGrpSpPr>
          <p:grpSpPr>
            <a:xfrm>
              <a:off x="2930923" y="2550277"/>
              <a:ext cx="267634" cy="263865"/>
              <a:chOff x="2448749" y="2239728"/>
              <a:chExt cx="475672" cy="475672"/>
            </a:xfrm>
          </p:grpSpPr>
          <p:sp>
            <p:nvSpPr>
              <p:cNvPr id="110" name="4 Lágrima">
                <a:extLst>
                  <a:ext uri="{FF2B5EF4-FFF2-40B4-BE49-F238E27FC236}">
                    <a16:creationId xmlns:a16="http://schemas.microsoft.com/office/drawing/2014/main" id="{B0F6DA5B-44DF-5B4D-958F-7ED7BF5F2A6B}"/>
                  </a:ext>
                </a:extLst>
              </p:cNvPr>
              <p:cNvSpPr>
                <a:spLocks noChangeAspect="1"/>
              </p:cNvSpPr>
              <p:nvPr/>
            </p:nvSpPr>
            <p:spPr bwMode="auto">
              <a:xfrm rot="8173289">
                <a:off x="2448749" y="2239728"/>
                <a:ext cx="475672" cy="475672"/>
              </a:xfrm>
              <a:prstGeom prst="teardrop">
                <a:avLst/>
              </a:prstGeom>
              <a:solidFill>
                <a:schemeClr val="accent1"/>
              </a:solidFill>
              <a:ln>
                <a:noFill/>
              </a:ln>
              <a:extLst/>
            </p:spPr>
            <p:txBody>
              <a:bodyPr lIns="0" tIns="0" rIns="0" bIns="0" rtlCol="0" anchor="ctr"/>
              <a:lstStyle/>
              <a:p>
                <a:pPr algn="ctr"/>
                <a:endParaRPr lang="es-SV" sz="1050" dirty="0">
                  <a:solidFill>
                    <a:schemeClr val="tx1">
                      <a:lumMod val="75000"/>
                      <a:lumOff val="25000"/>
                    </a:schemeClr>
                  </a:solidFill>
                  <a:latin typeface="Times New Roman" panose="02020603050405020304" pitchFamily="18" charset="0"/>
                  <a:ea typeface="Segoe UI" panose="020B0502040204020203" pitchFamily="34" charset="0"/>
                  <a:cs typeface="Times New Roman" panose="02020603050405020304" pitchFamily="18" charset="0"/>
                </a:endParaRPr>
              </a:p>
            </p:txBody>
          </p:sp>
          <p:sp>
            <p:nvSpPr>
              <p:cNvPr id="111" name="Elipse 110">
                <a:extLst>
                  <a:ext uri="{FF2B5EF4-FFF2-40B4-BE49-F238E27FC236}">
                    <a16:creationId xmlns:a16="http://schemas.microsoft.com/office/drawing/2014/main" id="{903CC6F2-76EC-B147-A97E-B813384186AE}"/>
                  </a:ext>
                </a:extLst>
              </p:cNvPr>
              <p:cNvSpPr>
                <a:spLocks noChangeAspect="1"/>
              </p:cNvSpPr>
              <p:nvPr/>
            </p:nvSpPr>
            <p:spPr bwMode="auto">
              <a:xfrm>
                <a:off x="2505594" y="2296593"/>
                <a:ext cx="361982" cy="361942"/>
              </a:xfrm>
              <a:prstGeom prst="ellipse">
                <a:avLst/>
              </a:prstGeom>
              <a:solidFill>
                <a:schemeClr val="bg1"/>
              </a:solidFill>
              <a:ln>
                <a:noFill/>
              </a:ln>
              <a:extLst/>
            </p:spPr>
            <p:txBody>
              <a:bodyPr lIns="0" tIns="0" rIns="0" bIns="0" rtlCol="0" anchor="ctr"/>
              <a:lstStyle/>
              <a:p>
                <a:pPr algn="ctr"/>
                <a:endParaRPr lang="es-SV" sz="1050" b="1" dirty="0">
                  <a:solidFill>
                    <a:schemeClr val="tx1">
                      <a:lumMod val="75000"/>
                      <a:lumOff val="25000"/>
                    </a:schemeClr>
                  </a:solidFill>
                  <a:latin typeface="Times New Roman" panose="02020603050405020304" pitchFamily="18" charset="0"/>
                  <a:ea typeface="Segoe UI" panose="020B0502040204020203" pitchFamily="34" charset="0"/>
                  <a:cs typeface="Times New Roman" panose="02020603050405020304" pitchFamily="18" charset="0"/>
                </a:endParaRPr>
              </a:p>
            </p:txBody>
          </p:sp>
        </p:grpSp>
        <p:cxnSp>
          <p:nvCxnSpPr>
            <p:cNvPr id="108" name="43 Conector recto">
              <a:extLst>
                <a:ext uri="{FF2B5EF4-FFF2-40B4-BE49-F238E27FC236}">
                  <a16:creationId xmlns:a16="http://schemas.microsoft.com/office/drawing/2014/main" id="{BEB8BB9F-04CC-A341-92A2-F820CF95E172}"/>
                </a:ext>
              </a:extLst>
            </p:cNvPr>
            <p:cNvCxnSpPr>
              <a:cxnSpLocks/>
            </p:cNvCxnSpPr>
            <p:nvPr/>
          </p:nvCxnSpPr>
          <p:spPr>
            <a:xfrm flipH="1" flipV="1">
              <a:off x="1899781" y="2643740"/>
              <a:ext cx="1075505" cy="36578"/>
            </a:xfrm>
            <a:prstGeom prst="line">
              <a:avLst/>
            </a:prstGeom>
            <a:ln w="12700" cap="flat">
              <a:solidFill>
                <a:schemeClr val="accent5"/>
              </a:solidFill>
              <a:round/>
              <a:headEnd type="none" w="med" len="sm"/>
              <a:tailEnd type="oval" w="med" len="med"/>
            </a:ln>
          </p:spPr>
          <p:style>
            <a:lnRef idx="1">
              <a:schemeClr val="accent1"/>
            </a:lnRef>
            <a:fillRef idx="0">
              <a:schemeClr val="accent1"/>
            </a:fillRef>
            <a:effectRef idx="0">
              <a:schemeClr val="accent1"/>
            </a:effectRef>
            <a:fontRef idx="minor">
              <a:schemeClr val="tx1"/>
            </a:fontRef>
          </p:style>
        </p:cxnSp>
        <p:sp>
          <p:nvSpPr>
            <p:cNvPr id="109" name="42 Rectángulo">
              <a:extLst>
                <a:ext uri="{FF2B5EF4-FFF2-40B4-BE49-F238E27FC236}">
                  <a16:creationId xmlns:a16="http://schemas.microsoft.com/office/drawing/2014/main" id="{A44954C0-C3FC-314E-BFF9-054AD998D99D}"/>
                </a:ext>
              </a:extLst>
            </p:cNvPr>
            <p:cNvSpPr/>
            <p:nvPr/>
          </p:nvSpPr>
          <p:spPr>
            <a:xfrm>
              <a:off x="503888" y="2494367"/>
              <a:ext cx="1741566" cy="253072"/>
            </a:xfrm>
            <a:prstGeom prst="rect">
              <a:avLst/>
            </a:prstGeom>
          </p:spPr>
          <p:txBody>
            <a:bodyPr wrap="square" lIns="90557" tIns="45302" rIns="90557" bIns="45302">
              <a:spAutoFit/>
            </a:bodyPr>
            <a:lstStyle/>
            <a:p>
              <a:pPr algn="ctr"/>
              <a:r>
                <a:rPr lang="es-ES" sz="1050" b="1" dirty="0">
                  <a:solidFill>
                    <a:schemeClr val="accent1">
                      <a:lumMod val="75000"/>
                    </a:schemeClr>
                  </a:solidFill>
                  <a:latin typeface="Calibri" panose="020F0502020204030204" pitchFamily="34" charset="0"/>
                  <a:cs typeface="Calibri" panose="020F0502020204030204" pitchFamily="34" charset="0"/>
                </a:rPr>
                <a:t>Quetzaltenango</a:t>
              </a:r>
            </a:p>
          </p:txBody>
        </p:sp>
      </p:grpSp>
      <p:sp>
        <p:nvSpPr>
          <p:cNvPr id="112" name="Rectángulo 111">
            <a:extLst>
              <a:ext uri="{FF2B5EF4-FFF2-40B4-BE49-F238E27FC236}">
                <a16:creationId xmlns:a16="http://schemas.microsoft.com/office/drawing/2014/main" id="{CC125B25-D424-3145-8C5A-9D94A4FBA900}"/>
              </a:ext>
            </a:extLst>
          </p:cNvPr>
          <p:cNvSpPr/>
          <p:nvPr/>
        </p:nvSpPr>
        <p:spPr>
          <a:xfrm>
            <a:off x="843993" y="448939"/>
            <a:ext cx="6878116" cy="954107"/>
          </a:xfrm>
          <a:prstGeom prst="rect">
            <a:avLst/>
          </a:prstGeom>
        </p:spPr>
        <p:txBody>
          <a:bodyPr wrap="square">
            <a:spAutoFit/>
          </a:bodyPr>
          <a:lstStyle/>
          <a:p>
            <a:pPr lvl="1" algn="ctr"/>
            <a:r>
              <a:rPr lang="es-GT" sz="2800" b="1" dirty="0">
                <a:solidFill>
                  <a:schemeClr val="accent1">
                    <a:lumMod val="75000"/>
                  </a:schemeClr>
                </a:solidFill>
                <a:latin typeface="Calibri" panose="020F0502020204030204" pitchFamily="34" charset="0"/>
                <a:cs typeface="Calibri" panose="020F0502020204030204" pitchFamily="34" charset="0"/>
              </a:rPr>
              <a:t>Áreas para desarrollar corredores logísticos</a:t>
            </a:r>
          </a:p>
        </p:txBody>
      </p:sp>
    </p:spTree>
    <p:extLst>
      <p:ext uri="{BB962C8B-B14F-4D97-AF65-F5344CB8AC3E}">
        <p14:creationId xmlns:p14="http://schemas.microsoft.com/office/powerpoint/2010/main" val="1129736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4009" y="576073"/>
            <a:ext cx="9015983" cy="780366"/>
          </a:xfrm>
        </p:spPr>
        <p:txBody>
          <a:bodyPr>
            <a:noAutofit/>
          </a:bodyPr>
          <a:lstStyle/>
          <a:p>
            <a:pPr algn="ctr"/>
            <a:r>
              <a:rPr lang="es-ES" sz="2800" b="1" dirty="0">
                <a:solidFill>
                  <a:schemeClr val="accent1">
                    <a:lumMod val="75000"/>
                  </a:schemeClr>
                </a:solidFill>
                <a:latin typeface="Calibri" panose="020F0502020204030204" pitchFamily="34" charset="0"/>
                <a:cs typeface="Calibri" panose="020F0502020204030204" pitchFamily="34" charset="0"/>
              </a:rPr>
              <a:t>Acciones en proceso por la actual</a:t>
            </a:r>
            <a:br>
              <a:rPr lang="es-ES" sz="2800" b="1" dirty="0">
                <a:solidFill>
                  <a:schemeClr val="accent1">
                    <a:lumMod val="75000"/>
                  </a:schemeClr>
                </a:solidFill>
                <a:latin typeface="Calibri" panose="020F0502020204030204" pitchFamily="34" charset="0"/>
                <a:cs typeface="Calibri" panose="020F0502020204030204" pitchFamily="34" charset="0"/>
              </a:rPr>
            </a:br>
            <a:r>
              <a:rPr lang="es-ES" sz="2800" b="1" dirty="0">
                <a:solidFill>
                  <a:schemeClr val="accent1">
                    <a:lumMod val="75000"/>
                  </a:schemeClr>
                </a:solidFill>
                <a:latin typeface="Calibri" panose="020F0502020204030204" pitchFamily="34" charset="0"/>
                <a:cs typeface="Calibri" panose="020F0502020204030204" pitchFamily="34" charset="0"/>
              </a:rPr>
              <a:t>Junta Directiva de ZOLIC</a:t>
            </a:r>
          </a:p>
        </p:txBody>
      </p:sp>
      <p:sp>
        <p:nvSpPr>
          <p:cNvPr id="3" name="2 Marcador de contenido"/>
          <p:cNvSpPr>
            <a:spLocks noGrp="1"/>
          </p:cNvSpPr>
          <p:nvPr>
            <p:ph idx="1"/>
          </p:nvPr>
        </p:nvSpPr>
        <p:spPr>
          <a:xfrm>
            <a:off x="1252246" y="1905078"/>
            <a:ext cx="6639507" cy="4898058"/>
          </a:xfrm>
        </p:spPr>
        <p:txBody>
          <a:bodyPr>
            <a:noAutofit/>
          </a:bodyPr>
          <a:lstStyle/>
          <a:p>
            <a:pPr>
              <a:lnSpc>
                <a:spcPct val="100000"/>
              </a:lnSpc>
            </a:pPr>
            <a:r>
              <a:rPr lang="es-ES" sz="1950" dirty="0">
                <a:solidFill>
                  <a:schemeClr val="accent1">
                    <a:lumMod val="75000"/>
                  </a:schemeClr>
                </a:solidFill>
                <a:latin typeface="Calibri" panose="020F0502020204030204" pitchFamily="34" charset="0"/>
                <a:cs typeface="Calibri" panose="020F0502020204030204" pitchFamily="34" charset="0"/>
              </a:rPr>
              <a:t>En proceso de aprobación por parte del Ejecutivo, del reglamento de tarifas de las ZDEEP (actualmente en poder de ZOLIC para incorporar ajustes identificados por la Asesoría Jurídica del Minfin).</a:t>
            </a:r>
          </a:p>
          <a:p>
            <a:pPr>
              <a:lnSpc>
                <a:spcPct val="100000"/>
              </a:lnSpc>
            </a:pPr>
            <a:endParaRPr lang="es-ES" sz="1950" dirty="0">
              <a:solidFill>
                <a:schemeClr val="accent1">
                  <a:lumMod val="75000"/>
                </a:schemeClr>
              </a:solidFill>
              <a:latin typeface="Calibri" panose="020F0502020204030204" pitchFamily="34" charset="0"/>
              <a:cs typeface="Calibri" panose="020F0502020204030204" pitchFamily="34" charset="0"/>
            </a:endParaRPr>
          </a:p>
          <a:p>
            <a:pPr>
              <a:lnSpc>
                <a:spcPct val="100000"/>
              </a:lnSpc>
            </a:pPr>
            <a:r>
              <a:rPr lang="es-ES" sz="1950" dirty="0">
                <a:solidFill>
                  <a:schemeClr val="accent1">
                    <a:lumMod val="75000"/>
                  </a:schemeClr>
                </a:solidFill>
                <a:latin typeface="Calibri" panose="020F0502020204030204" pitchFamily="34" charset="0"/>
                <a:cs typeface="Calibri" panose="020F0502020204030204" pitchFamily="34" charset="0"/>
              </a:rPr>
              <a:t>Gestión para el lanzamiento internacional de las ZDEEP en Barcelona (26-28 de Junio 2019), durante la Asamblea de la Asociación de Zonas Francas de las Américas (AZFA), Asamblea de la Organización Mundial de Zonas Libres (WFZ), Feria Logística Internacional (SIL´19).</a:t>
            </a:r>
          </a:p>
        </p:txBody>
      </p:sp>
    </p:spTree>
    <p:extLst>
      <p:ext uri="{BB962C8B-B14F-4D97-AF65-F5344CB8AC3E}">
        <p14:creationId xmlns:p14="http://schemas.microsoft.com/office/powerpoint/2010/main" val="3459918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FF1D65D-90F8-CF41-960A-4F82C48AF41B}"/>
              </a:ext>
            </a:extLst>
          </p:cNvPr>
          <p:cNvSpPr txBox="1">
            <a:spLocks/>
          </p:cNvSpPr>
          <p:nvPr/>
        </p:nvSpPr>
        <p:spPr>
          <a:xfrm>
            <a:off x="1096299" y="441344"/>
            <a:ext cx="6969877" cy="37639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sz="2800" b="1" dirty="0">
                <a:solidFill>
                  <a:schemeClr val="accent1">
                    <a:lumMod val="75000"/>
                  </a:schemeClr>
                </a:solidFill>
                <a:latin typeface="Calibri" panose="020F0502020204030204" pitchFamily="34" charset="0"/>
                <a:cs typeface="Calibri" panose="020F0502020204030204" pitchFamily="34" charset="0"/>
              </a:rPr>
              <a:t>Acciones para el Aprovechamiento ZDEEP</a:t>
            </a:r>
          </a:p>
        </p:txBody>
      </p:sp>
      <p:grpSp>
        <p:nvGrpSpPr>
          <p:cNvPr id="3" name="Grupo 2">
            <a:extLst>
              <a:ext uri="{FF2B5EF4-FFF2-40B4-BE49-F238E27FC236}">
                <a16:creationId xmlns:a16="http://schemas.microsoft.com/office/drawing/2014/main" id="{A550BD93-6213-7944-9D89-48C4B33F17BD}"/>
              </a:ext>
            </a:extLst>
          </p:cNvPr>
          <p:cNvGrpSpPr/>
          <p:nvPr/>
        </p:nvGrpSpPr>
        <p:grpSpPr>
          <a:xfrm>
            <a:off x="758155" y="1350263"/>
            <a:ext cx="7417748" cy="2292935"/>
            <a:chOff x="1084190" y="496204"/>
            <a:chExt cx="6227057" cy="2292936"/>
          </a:xfrm>
        </p:grpSpPr>
        <p:sp>
          <p:nvSpPr>
            <p:cNvPr id="17" name="Rectángulo 16">
              <a:extLst>
                <a:ext uri="{FF2B5EF4-FFF2-40B4-BE49-F238E27FC236}">
                  <a16:creationId xmlns:a16="http://schemas.microsoft.com/office/drawing/2014/main" id="{89D373E3-1CB7-134F-BCFB-BC8B0529A3AE}"/>
                </a:ext>
              </a:extLst>
            </p:cNvPr>
            <p:cNvSpPr/>
            <p:nvPr/>
          </p:nvSpPr>
          <p:spPr>
            <a:xfrm>
              <a:off x="2133951" y="496204"/>
              <a:ext cx="5177296" cy="2292936"/>
            </a:xfrm>
            <a:prstGeom prst="rect">
              <a:avLst/>
            </a:prstGeom>
          </p:spPr>
          <p:txBody>
            <a:bodyPr wrap="square">
              <a:spAutoFit/>
            </a:bodyPr>
            <a:lstStyle/>
            <a:p>
              <a:r>
                <a:rPr lang="es-GT" sz="1600" b="1" dirty="0">
                  <a:solidFill>
                    <a:schemeClr val="accent1">
                      <a:lumMod val="75000"/>
                    </a:schemeClr>
                  </a:solidFill>
                  <a:latin typeface="Calibri" panose="020F0502020204030204" pitchFamily="34" charset="0"/>
                  <a:cs typeface="Calibri" panose="020F0502020204030204" pitchFamily="34" charset="0"/>
                </a:rPr>
                <a:t>Alianza de ZOLIC con MINECO, SAT y MINFIN para diseñar un Plan o Política de Atracción de Inversiones</a:t>
              </a:r>
            </a:p>
            <a:p>
              <a:endParaRPr lang="es-GT" sz="1500" b="1" dirty="0">
                <a:solidFill>
                  <a:schemeClr val="accent1">
                    <a:lumMod val="75000"/>
                  </a:schemeClr>
                </a:solidFill>
                <a:latin typeface="Calibri" panose="020F0502020204030204" pitchFamily="34" charset="0"/>
                <a:cs typeface="Calibri" panose="020F0502020204030204" pitchFamily="34" charset="0"/>
              </a:endParaRPr>
            </a:p>
            <a:p>
              <a:pPr marL="285736" indent="-285736">
                <a:buFont typeface="Arial" panose="020B0604020202020204" pitchFamily="34" charset="0"/>
                <a:buChar char="•"/>
              </a:pPr>
              <a:r>
                <a:rPr lang="x-none" sz="1600" dirty="0">
                  <a:solidFill>
                    <a:schemeClr val="accent1">
                      <a:lumMod val="75000"/>
                    </a:schemeClr>
                  </a:solidFill>
                  <a:latin typeface="Calibri" panose="020F0502020204030204" pitchFamily="34" charset="0"/>
                  <a:cs typeface="Calibri" panose="020F0502020204030204" pitchFamily="34" charset="0"/>
                </a:rPr>
                <a:t>Enfoque primario, la actividad productiva industrial</a:t>
              </a:r>
              <a:r>
                <a:rPr lang="es-GT" sz="1600" dirty="0">
                  <a:solidFill>
                    <a:schemeClr val="accent1">
                      <a:lumMod val="75000"/>
                    </a:schemeClr>
                  </a:solidFill>
                  <a:latin typeface="Calibri" panose="020F0502020204030204" pitchFamily="34" charset="0"/>
                  <a:cs typeface="Calibri" panose="020F0502020204030204" pitchFamily="34" charset="0"/>
                </a:rPr>
                <a:t> /Manufacturas Diversas</a:t>
              </a:r>
              <a:endParaRPr lang="x-none" sz="1600" dirty="0">
                <a:solidFill>
                  <a:schemeClr val="accent1">
                    <a:lumMod val="75000"/>
                  </a:schemeClr>
                </a:solidFill>
                <a:latin typeface="Calibri" panose="020F0502020204030204" pitchFamily="34" charset="0"/>
                <a:cs typeface="Calibri" panose="020F0502020204030204" pitchFamily="34" charset="0"/>
              </a:endParaRPr>
            </a:p>
            <a:p>
              <a:pPr marL="285736" indent="-285736">
                <a:buFont typeface="Arial" panose="020B0604020202020204" pitchFamily="34" charset="0"/>
                <a:buChar char="•"/>
              </a:pPr>
              <a:r>
                <a:rPr lang="es-GT" sz="1600" dirty="0">
                  <a:solidFill>
                    <a:schemeClr val="accent1">
                      <a:lumMod val="75000"/>
                    </a:schemeClr>
                  </a:solidFill>
                  <a:latin typeface="Calibri" panose="020F0502020204030204" pitchFamily="34" charset="0"/>
                  <a:cs typeface="Calibri" panose="020F0502020204030204" pitchFamily="34" charset="0"/>
                </a:rPr>
                <a:t>Servicios (Contact Centers, BPO´s, logísticos) </a:t>
              </a:r>
            </a:p>
            <a:p>
              <a:pPr marL="285736" indent="-285736">
                <a:buFont typeface="Arial" panose="020B0604020202020204" pitchFamily="34" charset="0"/>
                <a:buChar char="•"/>
              </a:pPr>
              <a:r>
                <a:rPr lang="es-GT" sz="1600" dirty="0">
                  <a:solidFill>
                    <a:schemeClr val="accent1">
                      <a:lumMod val="75000"/>
                    </a:schemeClr>
                  </a:solidFill>
                  <a:latin typeface="Calibri" panose="020F0502020204030204" pitchFamily="34" charset="0"/>
                  <a:cs typeface="Calibri" panose="020F0502020204030204" pitchFamily="34" charset="0"/>
                </a:rPr>
                <a:t>Vestuario y Textiles</a:t>
              </a:r>
            </a:p>
            <a:p>
              <a:pPr marL="285736" indent="-285736">
                <a:buFont typeface="Arial" panose="020B0604020202020204" pitchFamily="34" charset="0"/>
                <a:buChar char="•"/>
              </a:pPr>
              <a:r>
                <a:rPr lang="es-GT" sz="1600" dirty="0">
                  <a:solidFill>
                    <a:schemeClr val="accent1">
                      <a:lumMod val="75000"/>
                    </a:schemeClr>
                  </a:solidFill>
                  <a:latin typeface="Calibri" panose="020F0502020204030204" pitchFamily="34" charset="0"/>
                  <a:cs typeface="Calibri" panose="020F0502020204030204" pitchFamily="34" charset="0"/>
                </a:rPr>
                <a:t>Plantas agroindustriales de procesamiento</a:t>
              </a:r>
            </a:p>
            <a:p>
              <a:pPr marL="285736" indent="-285736">
                <a:buFont typeface="Arial" panose="020B0604020202020204" pitchFamily="34" charset="0"/>
                <a:buChar char="•"/>
              </a:pPr>
              <a:r>
                <a:rPr lang="es-GT" sz="1600" dirty="0">
                  <a:solidFill>
                    <a:schemeClr val="accent1">
                      <a:lumMod val="75000"/>
                    </a:schemeClr>
                  </a:solidFill>
                  <a:latin typeface="Calibri" panose="020F0502020204030204" pitchFamily="34" charset="0"/>
                  <a:cs typeface="Calibri" panose="020F0502020204030204" pitchFamily="34" charset="0"/>
                </a:rPr>
                <a:t>Inversiones Locales e Internacionales</a:t>
              </a:r>
              <a:endParaRPr lang="es-GT" sz="1600" b="1" dirty="0">
                <a:solidFill>
                  <a:schemeClr val="accent1">
                    <a:lumMod val="75000"/>
                  </a:schemeClr>
                </a:solidFill>
                <a:latin typeface="Calibri" panose="020F0502020204030204" pitchFamily="34" charset="0"/>
                <a:cs typeface="Calibri" panose="020F0502020204030204" pitchFamily="34" charset="0"/>
              </a:endParaRPr>
            </a:p>
          </p:txBody>
        </p:sp>
        <p:pic>
          <p:nvPicPr>
            <p:cNvPr id="20" name="Gráfico 19" descr="Tendencia al alza">
              <a:extLst>
                <a:ext uri="{FF2B5EF4-FFF2-40B4-BE49-F238E27FC236}">
                  <a16:creationId xmlns:a16="http://schemas.microsoft.com/office/drawing/2014/main" id="{30161E6D-176B-674B-9786-201E86B399E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4190" y="521270"/>
              <a:ext cx="890543" cy="798984"/>
            </a:xfrm>
            <a:prstGeom prst="rect">
              <a:avLst/>
            </a:prstGeom>
          </p:spPr>
        </p:pic>
      </p:grpSp>
      <p:grpSp>
        <p:nvGrpSpPr>
          <p:cNvPr id="9" name="Grupo 8">
            <a:extLst>
              <a:ext uri="{FF2B5EF4-FFF2-40B4-BE49-F238E27FC236}">
                <a16:creationId xmlns:a16="http://schemas.microsoft.com/office/drawing/2014/main" id="{5B13B6F4-F229-E34F-93B9-29520A49DA84}"/>
              </a:ext>
            </a:extLst>
          </p:cNvPr>
          <p:cNvGrpSpPr/>
          <p:nvPr/>
        </p:nvGrpSpPr>
        <p:grpSpPr>
          <a:xfrm>
            <a:off x="817306" y="3572038"/>
            <a:ext cx="7346708" cy="964943"/>
            <a:chOff x="1111730" y="2295002"/>
            <a:chExt cx="7346708" cy="964943"/>
          </a:xfrm>
        </p:grpSpPr>
        <p:pic>
          <p:nvPicPr>
            <p:cNvPr id="18" name="Gráfico 17" descr="Apretón de manos">
              <a:extLst>
                <a:ext uri="{FF2B5EF4-FFF2-40B4-BE49-F238E27FC236}">
                  <a16:creationId xmlns:a16="http://schemas.microsoft.com/office/drawing/2014/main" id="{06385362-E264-D64E-86CE-66EDE248875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730" y="2295002"/>
              <a:ext cx="974061" cy="964943"/>
            </a:xfrm>
            <a:prstGeom prst="rect">
              <a:avLst/>
            </a:prstGeom>
          </p:spPr>
        </p:pic>
        <p:sp>
          <p:nvSpPr>
            <p:cNvPr id="21" name="Rectángulo 20">
              <a:extLst>
                <a:ext uri="{FF2B5EF4-FFF2-40B4-BE49-F238E27FC236}">
                  <a16:creationId xmlns:a16="http://schemas.microsoft.com/office/drawing/2014/main" id="{66FA87A1-6153-8240-9E49-1B9163BBB454}"/>
                </a:ext>
              </a:extLst>
            </p:cNvPr>
            <p:cNvSpPr/>
            <p:nvPr/>
          </p:nvSpPr>
          <p:spPr>
            <a:xfrm>
              <a:off x="2303068" y="2674878"/>
              <a:ext cx="6155370" cy="338554"/>
            </a:xfrm>
            <a:prstGeom prst="rect">
              <a:avLst/>
            </a:prstGeom>
          </p:spPr>
          <p:txBody>
            <a:bodyPr wrap="square">
              <a:spAutoFit/>
            </a:bodyPr>
            <a:lstStyle/>
            <a:p>
              <a:r>
                <a:rPr lang="es-GT" sz="1600" b="1" dirty="0">
                  <a:solidFill>
                    <a:schemeClr val="accent1">
                      <a:lumMod val="75000"/>
                    </a:schemeClr>
                  </a:solidFill>
                  <a:latin typeface="Calibri" panose="020F0502020204030204" pitchFamily="34" charset="0"/>
                  <a:cs typeface="Calibri" panose="020F0502020204030204" pitchFamily="34" charset="0"/>
                </a:rPr>
                <a:t>Alianza y participación en proyectos de cooperación internacional</a:t>
              </a:r>
            </a:p>
          </p:txBody>
        </p:sp>
      </p:grpSp>
      <p:grpSp>
        <p:nvGrpSpPr>
          <p:cNvPr id="2" name="Grupo 1">
            <a:extLst>
              <a:ext uri="{FF2B5EF4-FFF2-40B4-BE49-F238E27FC236}">
                <a16:creationId xmlns:a16="http://schemas.microsoft.com/office/drawing/2014/main" id="{0C5FF0BF-D35E-E54F-B655-9BBFC2E2E0BD}"/>
              </a:ext>
            </a:extLst>
          </p:cNvPr>
          <p:cNvGrpSpPr/>
          <p:nvPr/>
        </p:nvGrpSpPr>
        <p:grpSpPr>
          <a:xfrm>
            <a:off x="735029" y="4567691"/>
            <a:ext cx="7935447" cy="914400"/>
            <a:chOff x="1105796" y="2980498"/>
            <a:chExt cx="6815103" cy="914400"/>
          </a:xfrm>
        </p:grpSpPr>
        <p:sp>
          <p:nvSpPr>
            <p:cNvPr id="25" name="Rectángulo 24">
              <a:extLst>
                <a:ext uri="{FF2B5EF4-FFF2-40B4-BE49-F238E27FC236}">
                  <a16:creationId xmlns:a16="http://schemas.microsoft.com/office/drawing/2014/main" id="{5A040FF2-8076-6F41-BD41-44CD41F52207}"/>
                </a:ext>
              </a:extLst>
            </p:cNvPr>
            <p:cNvSpPr/>
            <p:nvPr/>
          </p:nvSpPr>
          <p:spPr>
            <a:xfrm>
              <a:off x="2152485" y="3285114"/>
              <a:ext cx="5768414" cy="338554"/>
            </a:xfrm>
            <a:prstGeom prst="rect">
              <a:avLst/>
            </a:prstGeom>
          </p:spPr>
          <p:txBody>
            <a:bodyPr wrap="square">
              <a:spAutoFit/>
            </a:bodyPr>
            <a:lstStyle/>
            <a:p>
              <a:r>
                <a:rPr lang="es-GT" sz="1600" b="1" dirty="0">
                  <a:solidFill>
                    <a:schemeClr val="accent1">
                      <a:lumMod val="75000"/>
                    </a:schemeClr>
                  </a:solidFill>
                  <a:latin typeface="Calibri" panose="020F0502020204030204" pitchFamily="34" charset="0"/>
                  <a:cs typeface="Calibri" panose="020F0502020204030204" pitchFamily="34" charset="0"/>
                </a:rPr>
                <a:t>Diseño del Plan Maestro de una ZDEEP (</a:t>
              </a:r>
              <a:r>
                <a:rPr lang="es-GT" sz="1600" b="1" dirty="0">
                  <a:solidFill>
                    <a:schemeClr val="accent1">
                      <a:lumMod val="75000"/>
                    </a:schemeClr>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Proyecto Modelo</a:t>
              </a:r>
              <a:r>
                <a:rPr lang="x-none" sz="1600" b="1" dirty="0">
                  <a:solidFill>
                    <a:schemeClr val="accent1">
                      <a:lumMod val="75000"/>
                    </a:schemeClr>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 basado en ZOLIC</a:t>
              </a:r>
              <a:r>
                <a:rPr lang="x-none" sz="1600" b="1" dirty="0">
                  <a:solidFill>
                    <a:schemeClr val="accent1">
                      <a:lumMod val="75000"/>
                    </a:schemeClr>
                  </a:solidFill>
                  <a:latin typeface="Calibri" panose="020F0502020204030204" pitchFamily="34" charset="0"/>
                  <a:cs typeface="Calibri" panose="020F0502020204030204" pitchFamily="34" charset="0"/>
                </a:rPr>
                <a:t>)</a:t>
              </a:r>
              <a:endParaRPr lang="es-GT" sz="1600" dirty="0">
                <a:solidFill>
                  <a:schemeClr val="accent1">
                    <a:lumMod val="75000"/>
                  </a:schemeClr>
                </a:solidFill>
                <a:latin typeface="Calibri" panose="020F0502020204030204" pitchFamily="34" charset="0"/>
                <a:cs typeface="Calibri" panose="020F0502020204030204" pitchFamily="34" charset="0"/>
              </a:endParaRPr>
            </a:p>
          </p:txBody>
        </p:sp>
        <p:pic>
          <p:nvPicPr>
            <p:cNvPr id="43" name="Gráfico 42" descr="Documento">
              <a:extLst>
                <a:ext uri="{FF2B5EF4-FFF2-40B4-BE49-F238E27FC236}">
                  <a16:creationId xmlns:a16="http://schemas.microsoft.com/office/drawing/2014/main" id="{CFA0385F-4A88-254E-A366-43B94EAC01E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5796" y="2980498"/>
              <a:ext cx="914400" cy="914400"/>
            </a:xfrm>
            <a:prstGeom prst="rect">
              <a:avLst/>
            </a:prstGeom>
          </p:spPr>
        </p:pic>
      </p:grpSp>
      <p:grpSp>
        <p:nvGrpSpPr>
          <p:cNvPr id="7" name="Grupo 6">
            <a:extLst>
              <a:ext uri="{FF2B5EF4-FFF2-40B4-BE49-F238E27FC236}">
                <a16:creationId xmlns:a16="http://schemas.microsoft.com/office/drawing/2014/main" id="{1A2D9975-1835-FA4A-A015-2CD95307E466}"/>
              </a:ext>
            </a:extLst>
          </p:cNvPr>
          <p:cNvGrpSpPr/>
          <p:nvPr/>
        </p:nvGrpSpPr>
        <p:grpSpPr>
          <a:xfrm>
            <a:off x="817960" y="5622859"/>
            <a:ext cx="6753272" cy="919943"/>
            <a:chOff x="1142215" y="4323291"/>
            <a:chExt cx="6753272" cy="919944"/>
          </a:xfrm>
        </p:grpSpPr>
        <p:pic>
          <p:nvPicPr>
            <p:cNvPr id="41" name="Gráfico 40" descr="Usuarios">
              <a:extLst>
                <a:ext uri="{FF2B5EF4-FFF2-40B4-BE49-F238E27FC236}">
                  <a16:creationId xmlns:a16="http://schemas.microsoft.com/office/drawing/2014/main" id="{BDC439FD-B0D4-EA40-BF38-1E50758B3B6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42215" y="4323291"/>
              <a:ext cx="914400" cy="914400"/>
            </a:xfrm>
            <a:prstGeom prst="rect">
              <a:avLst/>
            </a:prstGeom>
          </p:spPr>
        </p:pic>
        <p:sp>
          <p:nvSpPr>
            <p:cNvPr id="44" name="Rectángulo 43">
              <a:extLst>
                <a:ext uri="{FF2B5EF4-FFF2-40B4-BE49-F238E27FC236}">
                  <a16:creationId xmlns:a16="http://schemas.microsoft.com/office/drawing/2014/main" id="{9BC03863-B078-034B-886E-F426B7FADAB6}"/>
                </a:ext>
              </a:extLst>
            </p:cNvPr>
            <p:cNvSpPr/>
            <p:nvPr/>
          </p:nvSpPr>
          <p:spPr>
            <a:xfrm>
              <a:off x="2291752" y="4412237"/>
              <a:ext cx="5603735" cy="830998"/>
            </a:xfrm>
            <a:prstGeom prst="rect">
              <a:avLst/>
            </a:prstGeom>
          </p:spPr>
          <p:txBody>
            <a:bodyPr wrap="square">
              <a:spAutoFit/>
            </a:bodyPr>
            <a:lstStyle/>
            <a:p>
              <a:r>
                <a:rPr lang="es-GT" sz="1600" b="1" dirty="0">
                  <a:solidFill>
                    <a:schemeClr val="accent1">
                      <a:lumMod val="75000"/>
                    </a:schemeClr>
                  </a:solidFill>
                  <a:latin typeface="Calibri" panose="020F0502020204030204" pitchFamily="34" charset="0"/>
                  <a:cs typeface="Calibri" panose="020F0502020204030204" pitchFamily="34" charset="0"/>
                </a:rPr>
                <a:t>Foros, p</a:t>
              </a:r>
              <a:r>
                <a:rPr lang="x-none" sz="1600" b="1" dirty="0">
                  <a:solidFill>
                    <a:schemeClr val="accent1">
                      <a:lumMod val="75000"/>
                    </a:schemeClr>
                  </a:solidFill>
                  <a:latin typeface="Calibri" panose="020F0502020204030204" pitchFamily="34" charset="0"/>
                  <a:cs typeface="Calibri" panose="020F0502020204030204" pitchFamily="34" charset="0"/>
                </a:rPr>
                <a:t>a</a:t>
              </a:r>
              <a:r>
                <a:rPr lang="es-GT" sz="1600" b="1" dirty="0">
                  <a:solidFill>
                    <a:schemeClr val="accent1">
                      <a:lumMod val="75000"/>
                    </a:schemeClr>
                  </a:solidFill>
                  <a:latin typeface="Calibri" panose="020F0502020204030204" pitchFamily="34" charset="0"/>
                  <a:cs typeface="Calibri" panose="020F0502020204030204" pitchFamily="34" charset="0"/>
                </a:rPr>
                <a:t>neles</a:t>
              </a:r>
              <a:r>
                <a:rPr lang="x-none" sz="1600" b="1" dirty="0">
                  <a:solidFill>
                    <a:schemeClr val="accent1">
                      <a:lumMod val="75000"/>
                    </a:schemeClr>
                  </a:solidFill>
                  <a:latin typeface="Calibri" panose="020F0502020204030204" pitchFamily="34" charset="0"/>
                  <a:cs typeface="Calibri" panose="020F0502020204030204" pitchFamily="34" charset="0"/>
                </a:rPr>
                <a:t>,</a:t>
              </a:r>
              <a:r>
                <a:rPr lang="es-GT" sz="1600" b="1" dirty="0">
                  <a:solidFill>
                    <a:schemeClr val="accent1">
                      <a:lumMod val="75000"/>
                    </a:schemeClr>
                  </a:solidFill>
                  <a:latin typeface="Calibri" panose="020F0502020204030204" pitchFamily="34" charset="0"/>
                  <a:cs typeface="Calibri" panose="020F0502020204030204" pitchFamily="34" charset="0"/>
                </a:rPr>
                <a:t> </a:t>
              </a:r>
              <a:r>
                <a:rPr lang="x-none" sz="1600" b="1" dirty="0">
                  <a:solidFill>
                    <a:schemeClr val="accent1">
                      <a:lumMod val="75000"/>
                    </a:schemeClr>
                  </a:solidFill>
                  <a:latin typeface="Calibri" panose="020F0502020204030204" pitchFamily="34" charset="0"/>
                  <a:cs typeface="Calibri" panose="020F0502020204030204" pitchFamily="34" charset="0"/>
                </a:rPr>
                <a:t>seminarios, conferencias y capacitación </a:t>
              </a:r>
              <a:r>
                <a:rPr lang="es-GT" sz="1600" b="1" dirty="0">
                  <a:solidFill>
                    <a:schemeClr val="accent1">
                      <a:lumMod val="75000"/>
                    </a:schemeClr>
                  </a:solidFill>
                  <a:latin typeface="Calibri" panose="020F0502020204030204" pitchFamily="34" charset="0"/>
                  <a:cs typeface="Calibri" panose="020F0502020204030204" pitchFamily="34" charset="0"/>
                </a:rPr>
                <a:t>sobre las ZDEEP (ya realizados en Ciudad de Guatemala, Quetzaltenango, Petén y Chiquimula).</a:t>
              </a:r>
              <a:endParaRPr lang="es-GT" sz="1600" dirty="0">
                <a:solidFill>
                  <a:schemeClr val="accent1">
                    <a:lumMod val="75000"/>
                  </a:scheme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207828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BEF3EA65-95A0-DD4D-9115-B8C57E3C872B}"/>
              </a:ext>
            </a:extLst>
          </p:cNvPr>
          <p:cNvSpPr txBox="1">
            <a:spLocks/>
          </p:cNvSpPr>
          <p:nvPr/>
        </p:nvSpPr>
        <p:spPr bwMode="auto">
          <a:xfrm>
            <a:off x="1604558" y="4234273"/>
            <a:ext cx="5925741" cy="4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s-MX" sz="5000" b="1" dirty="0">
                <a:solidFill>
                  <a:schemeClr val="accent1">
                    <a:lumMod val="75000"/>
                  </a:schemeClr>
                </a:solidFill>
                <a:latin typeface="+mn-lt"/>
              </a:rPr>
              <a:t>GRACIAS</a:t>
            </a:r>
            <a:endParaRPr lang="es-GT" sz="5000" b="1" dirty="0">
              <a:solidFill>
                <a:schemeClr val="accent1">
                  <a:lumMod val="75000"/>
                </a:schemeClr>
              </a:solidFill>
              <a:latin typeface="+mn-lt"/>
            </a:endParaRPr>
          </a:p>
        </p:txBody>
      </p:sp>
      <p:pic>
        <p:nvPicPr>
          <p:cNvPr id="6" name="Imagen 5">
            <a:extLst>
              <a:ext uri="{FF2B5EF4-FFF2-40B4-BE49-F238E27FC236}">
                <a16:creationId xmlns:a16="http://schemas.microsoft.com/office/drawing/2014/main" id="{F12B59FB-5A18-7940-86F2-2D41ECF6B071}"/>
              </a:ext>
            </a:extLst>
          </p:cNvPr>
          <p:cNvPicPr>
            <a:picLocks noChangeAspect="1"/>
          </p:cNvPicPr>
          <p:nvPr/>
        </p:nvPicPr>
        <p:blipFill>
          <a:blip r:embed="rId2"/>
          <a:stretch>
            <a:fillRect/>
          </a:stretch>
        </p:blipFill>
        <p:spPr>
          <a:xfrm>
            <a:off x="3209124" y="1542248"/>
            <a:ext cx="2725751" cy="2725751"/>
          </a:xfrm>
          <a:prstGeom prst="rect">
            <a:avLst/>
          </a:prstGeom>
        </p:spPr>
      </p:pic>
    </p:spTree>
    <p:extLst>
      <p:ext uri="{BB962C8B-B14F-4D97-AF65-F5344CB8AC3E}">
        <p14:creationId xmlns:p14="http://schemas.microsoft.com/office/powerpoint/2010/main" val="2756276407"/>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6881</TotalTime>
  <Words>595</Words>
  <Application>Microsoft Macintosh PowerPoint</Application>
  <PresentationFormat>Presentación en pantalla (4:3)</PresentationFormat>
  <Paragraphs>57</Paragraphs>
  <Slides>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8</vt:i4>
      </vt:variant>
    </vt:vector>
  </HeadingPairs>
  <TitlesOfParts>
    <vt:vector size="17" baseType="lpstr">
      <vt:lpstr>맑은 고딕</vt:lpstr>
      <vt:lpstr>ＭＳ Ｐゴシック</vt:lpstr>
      <vt:lpstr>Arial</vt:lpstr>
      <vt:lpstr>Calibri</vt:lpstr>
      <vt:lpstr>Calibri Light</vt:lpstr>
      <vt:lpstr>Segoe UI</vt:lpstr>
      <vt:lpstr>Times New Roman</vt:lpstr>
      <vt:lpstr>Wingdings</vt:lpstr>
      <vt:lpstr>Office Theme</vt:lpstr>
      <vt:lpstr>ACTUALIZACIÓN ZONAS DE DESARROLLO ECONÓMICO ESPECIAL PÚBLICA - ZDEEP -</vt:lpstr>
      <vt:lpstr>Antecedentes</vt:lpstr>
      <vt:lpstr>Acciones realizadas por la actual Junta Directiva de ZOLIC</vt:lpstr>
      <vt:lpstr>Acciones realizadas por la actual Junta Directiva de ZOLIC</vt:lpstr>
      <vt:lpstr>Presentación de PowerPoint</vt:lpstr>
      <vt:lpstr>Acciones en proceso por la actual Junta Directiva de ZOLIC</vt:lpstr>
      <vt:lpstr>Presentación de PowerPoint</vt:lpstr>
      <vt:lpstr>Presentación de PowerPoint</vt:lpstr>
    </vt:vector>
  </TitlesOfParts>
  <Company>Microsoft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Raymundo Rodas Anleu</dc:creator>
  <cp:lastModifiedBy>Microsoft Office User</cp:lastModifiedBy>
  <cp:revision>189</cp:revision>
  <cp:lastPrinted>2017-10-31T21:00:17Z</cp:lastPrinted>
  <dcterms:created xsi:type="dcterms:W3CDTF">2017-10-16T18:25:56Z</dcterms:created>
  <dcterms:modified xsi:type="dcterms:W3CDTF">2019-06-08T06:49:48Z</dcterms:modified>
</cp:coreProperties>
</file>