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1"/>
    <p:restoredTop sz="91342"/>
  </p:normalViewPr>
  <p:slideViewPr>
    <p:cSldViewPr>
      <p:cViewPr varScale="1">
        <p:scale>
          <a:sx n="70" d="100"/>
          <a:sy n="70" d="100"/>
        </p:scale>
        <p:origin x="210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3A2D4-DCD2-5B47-A713-8BCE72422555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4CA91-4802-8042-8837-8D5A00386D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42538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4CA91-4802-8042-8837-8D5A00386D98}" type="slidenum">
              <a:rPr lang="es-GT" smtClean="0"/>
              <a:t>2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80102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0419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1202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6506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7253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5206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8921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3485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7317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9335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3501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1816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19478-D32B-45DC-81ED-1923824A3514}" type="datetimeFigureOut">
              <a:rPr lang="es-GT" smtClean="0"/>
              <a:t>31/01/19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2A6DE-2EA4-46D7-A46E-74C27BC44BE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2308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Rectángulo">
            <a:extLst>
              <a:ext uri="{FF2B5EF4-FFF2-40B4-BE49-F238E27FC236}">
                <a16:creationId xmlns:a16="http://schemas.microsoft.com/office/drawing/2014/main" id="{E7A39EFC-67A6-9A4E-89A9-2F9259874090}"/>
              </a:ext>
            </a:extLst>
          </p:cNvPr>
          <p:cNvSpPr/>
          <p:nvPr/>
        </p:nvSpPr>
        <p:spPr>
          <a:xfrm>
            <a:off x="683568" y="3140968"/>
            <a:ext cx="7776864" cy="2808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3500" b="1" dirty="0">
                <a:solidFill>
                  <a:schemeClr val="accent1">
                    <a:lumMod val="75000"/>
                  </a:schemeClr>
                </a:solidFill>
              </a:rPr>
              <a:t>Disposiciones de ejecución</a:t>
            </a:r>
          </a:p>
          <a:p>
            <a:pPr algn="ctr"/>
            <a:r>
              <a:rPr lang="es-GT" sz="3500" b="1" dirty="0">
                <a:solidFill>
                  <a:schemeClr val="accent1">
                    <a:lumMod val="75000"/>
                  </a:schemeClr>
                </a:solidFill>
              </a:rPr>
              <a:t>y reprogramación del presupuesto</a:t>
            </a:r>
          </a:p>
          <a:p>
            <a:pPr algn="ctr"/>
            <a:r>
              <a:rPr lang="es-GT" sz="3500" b="1" dirty="0">
                <a:solidFill>
                  <a:schemeClr val="accent1">
                    <a:lumMod val="75000"/>
                  </a:schemeClr>
                </a:solidFill>
              </a:rPr>
              <a:t>de inversión de los consejos</a:t>
            </a:r>
          </a:p>
          <a:p>
            <a:pPr algn="ctr"/>
            <a:r>
              <a:rPr lang="es-GT" sz="3500" b="1" dirty="0">
                <a:solidFill>
                  <a:schemeClr val="accent1">
                    <a:lumMod val="75000"/>
                  </a:schemeClr>
                </a:solidFill>
              </a:rPr>
              <a:t>departamentales de desarrollo</a:t>
            </a:r>
          </a:p>
          <a:p>
            <a:pPr algn="ctr"/>
            <a:r>
              <a:rPr lang="es-GT" sz="3500" b="1" dirty="0">
                <a:solidFill>
                  <a:schemeClr val="accent1">
                    <a:lumMod val="75000"/>
                  </a:schemeClr>
                </a:solidFill>
              </a:rPr>
              <a:t>para el ejercicio fiscal 2019</a:t>
            </a:r>
            <a:endParaRPr lang="es-GT" sz="35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4150D1C-E94A-904E-9E66-CBF0AD4C7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548680"/>
            <a:ext cx="2592288" cy="1684727"/>
          </a:xfrm>
          <a:prstGeom prst="rect">
            <a:avLst/>
          </a:prstGeom>
        </p:spPr>
      </p:pic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77DA3F47-30D0-EF43-902B-9C9189D232AE}"/>
              </a:ext>
            </a:extLst>
          </p:cNvPr>
          <p:cNvCxnSpPr/>
          <p:nvPr/>
        </p:nvCxnSpPr>
        <p:spPr>
          <a:xfrm>
            <a:off x="935596" y="2636912"/>
            <a:ext cx="7272808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CF6C0B8-F83A-404E-92CB-2B14211BBE16}"/>
              </a:ext>
            </a:extLst>
          </p:cNvPr>
          <p:cNvCxnSpPr/>
          <p:nvPr/>
        </p:nvCxnSpPr>
        <p:spPr>
          <a:xfrm>
            <a:off x="935596" y="6309320"/>
            <a:ext cx="7272808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103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Imagen 53">
            <a:extLst>
              <a:ext uri="{FF2B5EF4-FFF2-40B4-BE49-F238E27FC236}">
                <a16:creationId xmlns:a16="http://schemas.microsoft.com/office/drawing/2014/main" id="{93E48DB3-7EE6-A446-905D-24E9257B1F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1556792"/>
            <a:ext cx="3695700" cy="504123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8864" y="188640"/>
            <a:ext cx="8229600" cy="1143000"/>
          </a:xfrm>
        </p:spPr>
        <p:txBody>
          <a:bodyPr>
            <a:normAutofit/>
          </a:bodyPr>
          <a:lstStyle/>
          <a:p>
            <a:r>
              <a:rPr lang="es-GT" sz="3200" b="1" dirty="0">
                <a:solidFill>
                  <a:schemeClr val="accent1">
                    <a:lumMod val="75000"/>
                  </a:schemeClr>
                </a:solidFill>
              </a:rPr>
              <a:t>Presupuesto Asignado por Departamento, </a:t>
            </a:r>
            <a:r>
              <a:rPr lang="es-GT" sz="2800" b="1" dirty="0">
                <a:solidFill>
                  <a:schemeClr val="accent1">
                    <a:lumMod val="75000"/>
                  </a:schemeClr>
                </a:solidFill>
              </a:rPr>
              <a:t>Ejercicio Fiscal 2019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FC1135E-4432-5C49-849C-B34E97F67B51}"/>
              </a:ext>
            </a:extLst>
          </p:cNvPr>
          <p:cNvSpPr txBox="1"/>
          <p:nvPr/>
        </p:nvSpPr>
        <p:spPr>
          <a:xfrm>
            <a:off x="327742" y="1466623"/>
            <a:ext cx="1440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sz="1500" dirty="0">
                <a:solidFill>
                  <a:schemeClr val="accent1">
                    <a:lumMod val="75000"/>
                  </a:schemeClr>
                </a:solidFill>
              </a:rPr>
              <a:t>Guatemala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D4063DC-EDC7-2249-A432-E4E80756CA18}"/>
              </a:ext>
            </a:extLst>
          </p:cNvPr>
          <p:cNvSpPr txBox="1"/>
          <p:nvPr/>
        </p:nvSpPr>
        <p:spPr>
          <a:xfrm>
            <a:off x="323528" y="1710021"/>
            <a:ext cx="1440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sz="1500" dirty="0">
                <a:solidFill>
                  <a:schemeClr val="accent1">
                    <a:lumMod val="75000"/>
                  </a:schemeClr>
                </a:solidFill>
              </a:rPr>
              <a:t>El Progreso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0C26AF3-829C-1F40-84C4-2010BDA49BD3}"/>
              </a:ext>
            </a:extLst>
          </p:cNvPr>
          <p:cNvSpPr txBox="1"/>
          <p:nvPr/>
        </p:nvSpPr>
        <p:spPr>
          <a:xfrm>
            <a:off x="323528" y="1934209"/>
            <a:ext cx="1440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sz="1500" dirty="0">
                <a:solidFill>
                  <a:schemeClr val="accent1">
                    <a:lumMod val="75000"/>
                  </a:schemeClr>
                </a:solidFill>
              </a:rPr>
              <a:t>Sacatepéquez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73AF144-7065-7D4C-AF86-A8466DDA8DC9}"/>
              </a:ext>
            </a:extLst>
          </p:cNvPr>
          <p:cNvSpPr txBox="1"/>
          <p:nvPr/>
        </p:nvSpPr>
        <p:spPr>
          <a:xfrm>
            <a:off x="323528" y="2158396"/>
            <a:ext cx="1440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sz="1500" dirty="0">
                <a:solidFill>
                  <a:schemeClr val="accent1">
                    <a:lumMod val="75000"/>
                  </a:schemeClr>
                </a:solidFill>
              </a:rPr>
              <a:t>Chimaltenango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8ACC3E3-B874-7643-A1D6-C5FAF12E7A34}"/>
              </a:ext>
            </a:extLst>
          </p:cNvPr>
          <p:cNvSpPr txBox="1"/>
          <p:nvPr/>
        </p:nvSpPr>
        <p:spPr>
          <a:xfrm>
            <a:off x="323528" y="2394110"/>
            <a:ext cx="1440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sz="1500" dirty="0">
                <a:solidFill>
                  <a:schemeClr val="accent1">
                    <a:lumMod val="75000"/>
                  </a:schemeClr>
                </a:solidFill>
              </a:rPr>
              <a:t>Escuintla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F5C9571-72B8-4840-B5C7-026B71F8C514}"/>
              </a:ext>
            </a:extLst>
          </p:cNvPr>
          <p:cNvSpPr txBox="1"/>
          <p:nvPr/>
        </p:nvSpPr>
        <p:spPr>
          <a:xfrm>
            <a:off x="395536" y="2625982"/>
            <a:ext cx="13681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sz="1500" dirty="0">
                <a:solidFill>
                  <a:schemeClr val="accent1">
                    <a:lumMod val="75000"/>
                  </a:schemeClr>
                </a:solidFill>
              </a:rPr>
              <a:t>Santa Rosa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235E939-6928-964A-80E4-340B94F5A09C}"/>
              </a:ext>
            </a:extLst>
          </p:cNvPr>
          <p:cNvSpPr txBox="1"/>
          <p:nvPr/>
        </p:nvSpPr>
        <p:spPr>
          <a:xfrm>
            <a:off x="323528" y="2865538"/>
            <a:ext cx="1440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sz="1500" dirty="0">
                <a:solidFill>
                  <a:schemeClr val="accent1">
                    <a:lumMod val="75000"/>
                  </a:schemeClr>
                </a:solidFill>
              </a:rPr>
              <a:t>Sololá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12E2371-A387-AC45-998F-2C5CBBED0994}"/>
              </a:ext>
            </a:extLst>
          </p:cNvPr>
          <p:cNvSpPr txBox="1"/>
          <p:nvPr/>
        </p:nvSpPr>
        <p:spPr>
          <a:xfrm>
            <a:off x="323528" y="3093568"/>
            <a:ext cx="1440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sz="1500" dirty="0">
                <a:solidFill>
                  <a:schemeClr val="accent1">
                    <a:lumMod val="75000"/>
                  </a:schemeClr>
                </a:solidFill>
              </a:rPr>
              <a:t>Totonicapán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7A97CEB-1F76-1741-8624-CA09D9FF52FC}"/>
              </a:ext>
            </a:extLst>
          </p:cNvPr>
          <p:cNvSpPr txBox="1"/>
          <p:nvPr/>
        </p:nvSpPr>
        <p:spPr>
          <a:xfrm>
            <a:off x="323528" y="3336967"/>
            <a:ext cx="1440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sz="1500" dirty="0">
                <a:solidFill>
                  <a:schemeClr val="accent1">
                    <a:lumMod val="75000"/>
                  </a:schemeClr>
                </a:solidFill>
              </a:rPr>
              <a:t>Xela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16A6EF2-38AB-7A4F-A7F3-C39C5746FF3D}"/>
              </a:ext>
            </a:extLst>
          </p:cNvPr>
          <p:cNvSpPr txBox="1"/>
          <p:nvPr/>
        </p:nvSpPr>
        <p:spPr>
          <a:xfrm>
            <a:off x="323528" y="3541944"/>
            <a:ext cx="1440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sz="1500" dirty="0">
                <a:solidFill>
                  <a:schemeClr val="accent1">
                    <a:lumMod val="75000"/>
                  </a:schemeClr>
                </a:solidFill>
              </a:rPr>
              <a:t>Suchitepéquez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5B3D3E2-D8EE-7E40-9A75-144030B99CD5}"/>
              </a:ext>
            </a:extLst>
          </p:cNvPr>
          <p:cNvSpPr txBox="1"/>
          <p:nvPr/>
        </p:nvSpPr>
        <p:spPr>
          <a:xfrm>
            <a:off x="323528" y="3785343"/>
            <a:ext cx="1440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sz="1500" dirty="0">
                <a:solidFill>
                  <a:schemeClr val="accent1">
                    <a:lumMod val="75000"/>
                  </a:schemeClr>
                </a:solidFill>
              </a:rPr>
              <a:t>Retalhuleu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0881800-E4D8-154B-944E-3DE4E9B3AE00}"/>
              </a:ext>
            </a:extLst>
          </p:cNvPr>
          <p:cNvSpPr txBox="1"/>
          <p:nvPr/>
        </p:nvSpPr>
        <p:spPr>
          <a:xfrm>
            <a:off x="323528" y="4021057"/>
            <a:ext cx="1440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sz="1500" dirty="0">
                <a:solidFill>
                  <a:schemeClr val="accent1">
                    <a:lumMod val="75000"/>
                  </a:schemeClr>
                </a:solidFill>
              </a:rPr>
              <a:t>San Marcos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4495DCC3-BBCA-4244-92C4-45D4D64D3730}"/>
              </a:ext>
            </a:extLst>
          </p:cNvPr>
          <p:cNvSpPr txBox="1"/>
          <p:nvPr/>
        </p:nvSpPr>
        <p:spPr>
          <a:xfrm>
            <a:off x="323528" y="4256771"/>
            <a:ext cx="1440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sz="1500" dirty="0">
                <a:solidFill>
                  <a:schemeClr val="accent1">
                    <a:lumMod val="75000"/>
                  </a:schemeClr>
                </a:solidFill>
              </a:rPr>
              <a:t>Huehuetenango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FAAAD45-6DD1-7047-9210-8F73819AA968}"/>
              </a:ext>
            </a:extLst>
          </p:cNvPr>
          <p:cNvSpPr txBox="1"/>
          <p:nvPr/>
        </p:nvSpPr>
        <p:spPr>
          <a:xfrm>
            <a:off x="323528" y="4496327"/>
            <a:ext cx="1440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sz="1500" dirty="0">
                <a:solidFill>
                  <a:schemeClr val="accent1">
                    <a:lumMod val="75000"/>
                  </a:schemeClr>
                </a:solidFill>
              </a:rPr>
              <a:t>Quiché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B834EAD-897D-5841-A38A-6FEC65379FC6}"/>
              </a:ext>
            </a:extLst>
          </p:cNvPr>
          <p:cNvSpPr txBox="1"/>
          <p:nvPr/>
        </p:nvSpPr>
        <p:spPr>
          <a:xfrm>
            <a:off x="323528" y="4725144"/>
            <a:ext cx="1440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sz="1500" dirty="0">
                <a:solidFill>
                  <a:schemeClr val="accent1">
                    <a:lumMod val="75000"/>
                  </a:schemeClr>
                </a:solidFill>
              </a:rPr>
              <a:t>Baja Verapaz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1F8534FF-C740-EC4C-8201-8011E34641A2}"/>
              </a:ext>
            </a:extLst>
          </p:cNvPr>
          <p:cNvSpPr txBox="1"/>
          <p:nvPr/>
        </p:nvSpPr>
        <p:spPr>
          <a:xfrm>
            <a:off x="323528" y="5189691"/>
            <a:ext cx="1440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sz="1500" dirty="0">
                <a:solidFill>
                  <a:schemeClr val="accent1">
                    <a:lumMod val="75000"/>
                  </a:schemeClr>
                </a:solidFill>
              </a:rPr>
              <a:t>Petén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FDE4A7CC-2FFB-4342-9710-6BFAF4AD337F}"/>
              </a:ext>
            </a:extLst>
          </p:cNvPr>
          <p:cNvSpPr txBox="1"/>
          <p:nvPr/>
        </p:nvSpPr>
        <p:spPr>
          <a:xfrm>
            <a:off x="323528" y="5429247"/>
            <a:ext cx="1440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sz="1500" dirty="0">
                <a:solidFill>
                  <a:schemeClr val="accent1">
                    <a:lumMod val="75000"/>
                  </a:schemeClr>
                </a:solidFill>
              </a:rPr>
              <a:t>Izabal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6F50050-A46C-BA41-9A76-6AA1707FACA1}"/>
              </a:ext>
            </a:extLst>
          </p:cNvPr>
          <p:cNvSpPr txBox="1"/>
          <p:nvPr/>
        </p:nvSpPr>
        <p:spPr>
          <a:xfrm>
            <a:off x="323528" y="5641909"/>
            <a:ext cx="1440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sz="1500" dirty="0">
                <a:solidFill>
                  <a:schemeClr val="accent1">
                    <a:lumMod val="75000"/>
                  </a:schemeClr>
                </a:solidFill>
              </a:rPr>
              <a:t>Zacapa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2C11E360-1DC0-1746-97E7-F32BB524930D}"/>
              </a:ext>
            </a:extLst>
          </p:cNvPr>
          <p:cNvSpPr txBox="1"/>
          <p:nvPr/>
        </p:nvSpPr>
        <p:spPr>
          <a:xfrm>
            <a:off x="323528" y="5873781"/>
            <a:ext cx="1440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sz="1500" dirty="0">
                <a:solidFill>
                  <a:schemeClr val="accent1">
                    <a:lumMod val="75000"/>
                  </a:schemeClr>
                </a:solidFill>
              </a:rPr>
              <a:t>Chiquimula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D0EC3C7C-0B66-0541-A7C6-9CC2BE28187E}"/>
              </a:ext>
            </a:extLst>
          </p:cNvPr>
          <p:cNvSpPr txBox="1"/>
          <p:nvPr/>
        </p:nvSpPr>
        <p:spPr>
          <a:xfrm>
            <a:off x="323528" y="6103050"/>
            <a:ext cx="1440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sz="1500" dirty="0">
                <a:solidFill>
                  <a:schemeClr val="accent1">
                    <a:lumMod val="75000"/>
                  </a:schemeClr>
                </a:solidFill>
              </a:rPr>
              <a:t>Jalapa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5127B16-5BEC-E34F-9A2F-46D8C2C9C63C}"/>
              </a:ext>
            </a:extLst>
          </p:cNvPr>
          <p:cNvSpPr txBox="1"/>
          <p:nvPr/>
        </p:nvSpPr>
        <p:spPr>
          <a:xfrm>
            <a:off x="323528" y="6319074"/>
            <a:ext cx="1440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sz="1500" dirty="0">
                <a:solidFill>
                  <a:schemeClr val="accent1">
                    <a:lumMod val="75000"/>
                  </a:schemeClr>
                </a:solidFill>
              </a:rPr>
              <a:t>Jutiapa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782A01A3-01DC-D84C-9751-2F0D1A2D5EE0}"/>
              </a:ext>
            </a:extLst>
          </p:cNvPr>
          <p:cNvSpPr txBox="1"/>
          <p:nvPr/>
        </p:nvSpPr>
        <p:spPr>
          <a:xfrm>
            <a:off x="5465175" y="1480492"/>
            <a:ext cx="18002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70" b="1" dirty="0">
                <a:solidFill>
                  <a:schemeClr val="accent1">
                    <a:lumMod val="75000"/>
                  </a:schemeClr>
                </a:solidFill>
              </a:rPr>
              <a:t>328,741,291.00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0DD67121-0701-784F-800A-46152CCE4E8E}"/>
              </a:ext>
            </a:extLst>
          </p:cNvPr>
          <p:cNvSpPr txBox="1"/>
          <p:nvPr/>
        </p:nvSpPr>
        <p:spPr>
          <a:xfrm>
            <a:off x="2603758" y="1725415"/>
            <a:ext cx="18002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70" b="1" dirty="0">
                <a:solidFill>
                  <a:schemeClr val="accent1">
                    <a:lumMod val="75000"/>
                  </a:schemeClr>
                </a:solidFill>
              </a:rPr>
              <a:t>64,225,329.00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EFF17C6C-8742-EF4B-883B-D6D9A5E40749}"/>
              </a:ext>
            </a:extLst>
          </p:cNvPr>
          <p:cNvSpPr txBox="1"/>
          <p:nvPr/>
        </p:nvSpPr>
        <p:spPr>
          <a:xfrm>
            <a:off x="2812305" y="1950005"/>
            <a:ext cx="18002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70" b="1" dirty="0">
                <a:solidFill>
                  <a:schemeClr val="accent1">
                    <a:lumMod val="75000"/>
                  </a:schemeClr>
                </a:solidFill>
              </a:rPr>
              <a:t>82,119,197.00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A4D08E6E-9EF9-BF49-898C-FC8C1852C21B}"/>
              </a:ext>
            </a:extLst>
          </p:cNvPr>
          <p:cNvSpPr txBox="1"/>
          <p:nvPr/>
        </p:nvSpPr>
        <p:spPr>
          <a:xfrm>
            <a:off x="3127360" y="2170140"/>
            <a:ext cx="18002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70" b="1" dirty="0">
                <a:solidFill>
                  <a:schemeClr val="accent1">
                    <a:lumMod val="75000"/>
                  </a:schemeClr>
                </a:solidFill>
              </a:rPr>
              <a:t>109,360,402.00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77B3EC9F-387E-8440-BE49-5303B9899D12}"/>
              </a:ext>
            </a:extLst>
          </p:cNvPr>
          <p:cNvSpPr txBox="1"/>
          <p:nvPr/>
        </p:nvSpPr>
        <p:spPr>
          <a:xfrm>
            <a:off x="3059832" y="2420888"/>
            <a:ext cx="18002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70" b="1" dirty="0">
                <a:solidFill>
                  <a:schemeClr val="accent1">
                    <a:lumMod val="75000"/>
                  </a:schemeClr>
                </a:solidFill>
              </a:rPr>
              <a:t>104,720,794.00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BC2FB1E6-F878-D447-8CBB-8A16ECECFFFE}"/>
              </a:ext>
            </a:extLst>
          </p:cNvPr>
          <p:cNvSpPr txBox="1"/>
          <p:nvPr/>
        </p:nvSpPr>
        <p:spPr>
          <a:xfrm>
            <a:off x="2888340" y="2651022"/>
            <a:ext cx="18002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70" b="1" dirty="0">
                <a:solidFill>
                  <a:schemeClr val="accent1">
                    <a:lumMod val="75000"/>
                  </a:schemeClr>
                </a:solidFill>
              </a:rPr>
              <a:t>89,449,404.00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34AD1DC2-E5FC-934E-9456-48AD30E6FF60}"/>
              </a:ext>
            </a:extLst>
          </p:cNvPr>
          <p:cNvSpPr txBox="1"/>
          <p:nvPr/>
        </p:nvSpPr>
        <p:spPr>
          <a:xfrm>
            <a:off x="3201491" y="2879129"/>
            <a:ext cx="18002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70" b="1" dirty="0">
                <a:solidFill>
                  <a:schemeClr val="accent1">
                    <a:lumMod val="75000"/>
                  </a:schemeClr>
                </a:solidFill>
              </a:rPr>
              <a:t>112,055,254.00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5470EA0C-B173-2C43-A860-AC2AB2BA932B}"/>
              </a:ext>
            </a:extLst>
          </p:cNvPr>
          <p:cNvSpPr txBox="1"/>
          <p:nvPr/>
        </p:nvSpPr>
        <p:spPr>
          <a:xfrm>
            <a:off x="2972726" y="3111410"/>
            <a:ext cx="18002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70" b="1" dirty="0">
                <a:solidFill>
                  <a:schemeClr val="accent1">
                    <a:lumMod val="75000"/>
                  </a:schemeClr>
                </a:solidFill>
              </a:rPr>
              <a:t>96,202,053.00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C712775C-418E-A943-A9BE-E1D3984888C3}"/>
              </a:ext>
            </a:extLst>
          </p:cNvPr>
          <p:cNvSpPr txBox="1"/>
          <p:nvPr/>
        </p:nvSpPr>
        <p:spPr>
          <a:xfrm>
            <a:off x="3275843" y="3334386"/>
            <a:ext cx="18002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70" b="1" dirty="0">
                <a:solidFill>
                  <a:schemeClr val="accent1">
                    <a:lumMod val="75000"/>
                  </a:schemeClr>
                </a:solidFill>
              </a:rPr>
              <a:t>128,500,824.00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D56EAF38-E9D1-4341-8922-977F6322531E}"/>
              </a:ext>
            </a:extLst>
          </p:cNvPr>
          <p:cNvSpPr txBox="1"/>
          <p:nvPr/>
        </p:nvSpPr>
        <p:spPr>
          <a:xfrm>
            <a:off x="3122819" y="3576630"/>
            <a:ext cx="18002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70" b="1" dirty="0">
                <a:solidFill>
                  <a:schemeClr val="accent1">
                    <a:lumMod val="75000"/>
                  </a:schemeClr>
                </a:solidFill>
              </a:rPr>
              <a:t>113,754,819.00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3ED44540-A2C6-8C49-B510-09D05EF79759}"/>
              </a:ext>
            </a:extLst>
          </p:cNvPr>
          <p:cNvSpPr txBox="1"/>
          <p:nvPr/>
        </p:nvSpPr>
        <p:spPr>
          <a:xfrm>
            <a:off x="2693198" y="3804736"/>
            <a:ext cx="18002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70" b="1" dirty="0">
                <a:solidFill>
                  <a:schemeClr val="accent1">
                    <a:lumMod val="75000"/>
                  </a:schemeClr>
                </a:solidFill>
              </a:rPr>
              <a:t>78,058,013.00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10752A96-D021-9248-AB2F-4ABDE55A788E}"/>
              </a:ext>
            </a:extLst>
          </p:cNvPr>
          <p:cNvSpPr txBox="1"/>
          <p:nvPr/>
        </p:nvSpPr>
        <p:spPr>
          <a:xfrm>
            <a:off x="3664952" y="4024198"/>
            <a:ext cx="18002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70" b="1" dirty="0">
                <a:solidFill>
                  <a:schemeClr val="accent1">
                    <a:lumMod val="75000"/>
                  </a:schemeClr>
                </a:solidFill>
              </a:rPr>
              <a:t>161,549,598.00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D3A6C529-C8C1-B64B-A68D-4129DFF26C91}"/>
              </a:ext>
            </a:extLst>
          </p:cNvPr>
          <p:cNvSpPr txBox="1"/>
          <p:nvPr/>
        </p:nvSpPr>
        <p:spPr>
          <a:xfrm>
            <a:off x="3849107" y="4274132"/>
            <a:ext cx="18002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70" b="1" dirty="0">
                <a:solidFill>
                  <a:schemeClr val="accent1">
                    <a:lumMod val="75000"/>
                  </a:schemeClr>
                </a:solidFill>
              </a:rPr>
              <a:t>180,385,633.00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6680856B-E9F6-FB4E-B9A7-627F48417289}"/>
              </a:ext>
            </a:extLst>
          </p:cNvPr>
          <p:cNvSpPr txBox="1"/>
          <p:nvPr/>
        </p:nvSpPr>
        <p:spPr>
          <a:xfrm>
            <a:off x="3582545" y="4498061"/>
            <a:ext cx="18002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70" b="1" dirty="0">
                <a:solidFill>
                  <a:schemeClr val="accent1">
                    <a:lumMod val="75000"/>
                  </a:schemeClr>
                </a:solidFill>
              </a:rPr>
              <a:t>150,863,786.00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1B6D9EDD-FEFD-204F-987C-349B861F7621}"/>
              </a:ext>
            </a:extLst>
          </p:cNvPr>
          <p:cNvSpPr txBox="1"/>
          <p:nvPr/>
        </p:nvSpPr>
        <p:spPr>
          <a:xfrm>
            <a:off x="2704404" y="4738693"/>
            <a:ext cx="18002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70" b="1" dirty="0">
                <a:solidFill>
                  <a:schemeClr val="accent1">
                    <a:lumMod val="75000"/>
                  </a:schemeClr>
                </a:solidFill>
              </a:rPr>
              <a:t>78,500,747.00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88FDEC46-C540-1A40-89A3-A3CFD4471450}"/>
              </a:ext>
            </a:extLst>
          </p:cNvPr>
          <p:cNvSpPr txBox="1"/>
          <p:nvPr/>
        </p:nvSpPr>
        <p:spPr>
          <a:xfrm>
            <a:off x="3584083" y="4966799"/>
            <a:ext cx="18002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70" b="1" dirty="0">
                <a:solidFill>
                  <a:schemeClr val="accent1">
                    <a:lumMod val="75000"/>
                  </a:schemeClr>
                </a:solidFill>
              </a:rPr>
              <a:t>158,690,426.00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5F25BB81-A1F8-A049-9005-6C0BA06A2D8B}"/>
              </a:ext>
            </a:extLst>
          </p:cNvPr>
          <p:cNvSpPr txBox="1"/>
          <p:nvPr/>
        </p:nvSpPr>
        <p:spPr>
          <a:xfrm>
            <a:off x="3044225" y="5205511"/>
            <a:ext cx="18002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70" b="1" dirty="0">
                <a:solidFill>
                  <a:schemeClr val="accent1">
                    <a:lumMod val="75000"/>
                  </a:schemeClr>
                </a:solidFill>
              </a:rPr>
              <a:t>111,198,966.00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BA40AA7C-BF33-6846-8A68-29700136AD0B}"/>
              </a:ext>
            </a:extLst>
          </p:cNvPr>
          <p:cNvSpPr txBox="1"/>
          <p:nvPr/>
        </p:nvSpPr>
        <p:spPr>
          <a:xfrm>
            <a:off x="2720440" y="5438287"/>
            <a:ext cx="18002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70" b="1" dirty="0">
                <a:solidFill>
                  <a:schemeClr val="accent1">
                    <a:lumMod val="75000"/>
                  </a:schemeClr>
                </a:solidFill>
              </a:rPr>
              <a:t>81,538,629.00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7EE5AE69-6314-9246-80B2-94FBE8B5139F}"/>
              </a:ext>
            </a:extLst>
          </p:cNvPr>
          <p:cNvSpPr txBox="1"/>
          <p:nvPr/>
        </p:nvSpPr>
        <p:spPr>
          <a:xfrm>
            <a:off x="2667464" y="5660296"/>
            <a:ext cx="18002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70" b="1" dirty="0">
                <a:solidFill>
                  <a:schemeClr val="accent1">
                    <a:lumMod val="75000"/>
                  </a:schemeClr>
                </a:solidFill>
              </a:rPr>
              <a:t>76,194,771.00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4FF61E09-C250-B440-BA78-41DB5195792B}"/>
              </a:ext>
            </a:extLst>
          </p:cNvPr>
          <p:cNvSpPr txBox="1"/>
          <p:nvPr/>
        </p:nvSpPr>
        <p:spPr>
          <a:xfrm>
            <a:off x="2872773" y="5893072"/>
            <a:ext cx="18002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70" b="1" dirty="0">
                <a:solidFill>
                  <a:schemeClr val="accent1">
                    <a:lumMod val="75000"/>
                  </a:schemeClr>
                </a:solidFill>
              </a:rPr>
              <a:t>97,557,427.00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09005E08-B362-1C46-BAD7-68555F325315}"/>
              </a:ext>
            </a:extLst>
          </p:cNvPr>
          <p:cNvSpPr txBox="1"/>
          <p:nvPr/>
        </p:nvSpPr>
        <p:spPr>
          <a:xfrm>
            <a:off x="2707913" y="6119258"/>
            <a:ext cx="18002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70" b="1" dirty="0">
                <a:solidFill>
                  <a:schemeClr val="accent1">
                    <a:lumMod val="75000"/>
                  </a:schemeClr>
                </a:solidFill>
              </a:rPr>
              <a:t>81,251,440.00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86E97252-8648-904D-8EB1-0EFB0DB1EDEC}"/>
              </a:ext>
            </a:extLst>
          </p:cNvPr>
          <p:cNvSpPr txBox="1"/>
          <p:nvPr/>
        </p:nvSpPr>
        <p:spPr>
          <a:xfrm>
            <a:off x="323528" y="4951087"/>
            <a:ext cx="1440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 sz="1500" dirty="0">
                <a:solidFill>
                  <a:schemeClr val="accent1">
                    <a:lumMod val="75000"/>
                  </a:schemeClr>
                </a:solidFill>
              </a:rPr>
              <a:t>Alta Verapaz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DA1C6693-AD70-A442-A7DD-38C883E92F37}"/>
              </a:ext>
            </a:extLst>
          </p:cNvPr>
          <p:cNvSpPr txBox="1"/>
          <p:nvPr/>
        </p:nvSpPr>
        <p:spPr>
          <a:xfrm>
            <a:off x="2966784" y="6361428"/>
            <a:ext cx="1800200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70" b="1" dirty="0">
                <a:solidFill>
                  <a:schemeClr val="accent1">
                    <a:lumMod val="75000"/>
                  </a:schemeClr>
                </a:solidFill>
              </a:rPr>
              <a:t>104,239,197.00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580E2B20-BC74-1A46-9805-1364E813DA8F}"/>
              </a:ext>
            </a:extLst>
          </p:cNvPr>
          <p:cNvSpPr txBox="1"/>
          <p:nvPr/>
        </p:nvSpPr>
        <p:spPr>
          <a:xfrm>
            <a:off x="5292080" y="5301208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3600" b="1" dirty="0">
                <a:solidFill>
                  <a:schemeClr val="accent1">
                    <a:lumMod val="75000"/>
                  </a:schemeClr>
                </a:solidFill>
              </a:rPr>
              <a:t>2,589,158,000.00</a:t>
            </a:r>
          </a:p>
          <a:p>
            <a:pPr algn="ctr"/>
            <a:r>
              <a:rPr lang="es-GT" sz="3600" b="1" dirty="0">
                <a:solidFill>
                  <a:srgbClr val="00B0F0"/>
                </a:solidFill>
              </a:rPr>
              <a:t>TOTAL</a:t>
            </a:r>
          </a:p>
        </p:txBody>
      </p:sp>
    </p:spTree>
    <p:extLst>
      <p:ext uri="{BB962C8B-B14F-4D97-AF65-F5344CB8AC3E}">
        <p14:creationId xmlns:p14="http://schemas.microsoft.com/office/powerpoint/2010/main" val="3918151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1763688" y="3212976"/>
            <a:ext cx="6840760" cy="338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GT" sz="2200" b="1" dirty="0">
                <a:solidFill>
                  <a:schemeClr val="accent1">
                    <a:lumMod val="75000"/>
                  </a:schemeClr>
                </a:solidFill>
              </a:rPr>
              <a:t>A. Sobre la ejecución presupuestaria:</a:t>
            </a:r>
            <a:endParaRPr lang="es-GT" sz="2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GT" sz="19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GT" sz="1900" dirty="0">
                <a:solidFill>
                  <a:schemeClr val="accent1">
                    <a:lumMod val="75000"/>
                  </a:schemeClr>
                </a:solidFill>
              </a:rPr>
              <a:t>El CODEDE puede iniciar con las gestiones administrativas para la ejecución de los proyectos que se notificaron mediante oficio circular DF-004-2019 de fecha 07 de enero de 2019.</a:t>
            </a:r>
          </a:p>
          <a:p>
            <a:pPr algn="just"/>
            <a:endParaRPr lang="es-GT" sz="19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s-GT" sz="1900" dirty="0">
                <a:solidFill>
                  <a:schemeClr val="accent1">
                    <a:lumMod val="75000"/>
                  </a:schemeClr>
                </a:solidFill>
              </a:rPr>
              <a:t>Los CODEDE deberán efectuar en el Módulo de Banca Virtual de Tesorería en el SICOIN la programación de pagos, conforme  el saldo de la cuenta corriente y de manera congruente con la ejecución y  pagos de los proyectos.</a:t>
            </a:r>
          </a:p>
          <a:p>
            <a:pPr marL="342900" indent="-342900" algn="just">
              <a:buAutoNum type="arabicPeriod"/>
            </a:pPr>
            <a:endParaRPr lang="es-GT" dirty="0"/>
          </a:p>
        </p:txBody>
      </p:sp>
      <p:sp>
        <p:nvSpPr>
          <p:cNvPr id="3" name="2 Rectángulo"/>
          <p:cNvSpPr/>
          <p:nvPr/>
        </p:nvSpPr>
        <p:spPr>
          <a:xfrm>
            <a:off x="899592" y="548680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GT" sz="2400" b="1" dirty="0">
                <a:solidFill>
                  <a:schemeClr val="accent1">
                    <a:lumMod val="75000"/>
                  </a:schemeClr>
                </a:solidFill>
              </a:rPr>
              <a:t>Artículo 1.  </a:t>
            </a:r>
            <a:r>
              <a:rPr lang="es-GT" sz="2200" b="1" dirty="0">
                <a:solidFill>
                  <a:schemeClr val="accent1">
                    <a:lumMod val="75000"/>
                  </a:schemeClr>
                </a:solidFill>
              </a:rPr>
              <a:t>Ejecución Presupuestaria y Reprogramación 2019</a:t>
            </a:r>
            <a:r>
              <a:rPr lang="es-GT" sz="20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r>
              <a:rPr lang="es-GT" sz="2000" dirty="0">
                <a:solidFill>
                  <a:schemeClr val="accent1">
                    <a:lumMod val="75000"/>
                  </a:schemeClr>
                </a:solidFill>
              </a:rPr>
              <a:t>Para la ejecución presupuestaria y reprogramación de obras a cargo de los Consejos Departamentales de Desarrollo, se debe considerar lo estipulado en el Decreto Número 25-2018 del Congreso de la República de Guatemala, Ley del Presupuesto General de Ingresos y Egresos del Estado para el Ejercicio Fiscal 2019, así como las disposiciones siguientes: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0068DDF4-E077-1641-85D8-D0D6CC0B81CA}"/>
              </a:ext>
            </a:extLst>
          </p:cNvPr>
          <p:cNvGrpSpPr/>
          <p:nvPr/>
        </p:nvGrpSpPr>
        <p:grpSpPr>
          <a:xfrm>
            <a:off x="899592" y="3788677"/>
            <a:ext cx="720080" cy="861774"/>
            <a:chOff x="899592" y="3788677"/>
            <a:chExt cx="720080" cy="861774"/>
          </a:xfrm>
        </p:grpSpPr>
        <p:sp>
          <p:nvSpPr>
            <p:cNvPr id="2" name="Elipse 1">
              <a:extLst>
                <a:ext uri="{FF2B5EF4-FFF2-40B4-BE49-F238E27FC236}">
                  <a16:creationId xmlns:a16="http://schemas.microsoft.com/office/drawing/2014/main" id="{3AAB889C-8B13-FF4B-A93C-1D6FA363159A}"/>
                </a:ext>
              </a:extLst>
            </p:cNvPr>
            <p:cNvSpPr/>
            <p:nvPr/>
          </p:nvSpPr>
          <p:spPr>
            <a:xfrm>
              <a:off x="899592" y="3861048"/>
              <a:ext cx="720080" cy="72008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4DF5B3D7-25D0-E74F-A99E-388CFE87713B}"/>
                </a:ext>
              </a:extLst>
            </p:cNvPr>
            <p:cNvSpPr txBox="1"/>
            <p:nvPr/>
          </p:nvSpPr>
          <p:spPr>
            <a:xfrm>
              <a:off x="1019364" y="3788677"/>
              <a:ext cx="57606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GT" sz="50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60F3F6DE-68C2-9949-8717-C16E66336A9D}"/>
              </a:ext>
            </a:extLst>
          </p:cNvPr>
          <p:cNvGrpSpPr/>
          <p:nvPr/>
        </p:nvGrpSpPr>
        <p:grpSpPr>
          <a:xfrm>
            <a:off x="899592" y="5152256"/>
            <a:ext cx="720080" cy="861774"/>
            <a:chOff x="899592" y="3788677"/>
            <a:chExt cx="720080" cy="861774"/>
          </a:xfrm>
        </p:grpSpPr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58096C62-E0A4-0B47-845A-1AE11CFC3AA4}"/>
                </a:ext>
              </a:extLst>
            </p:cNvPr>
            <p:cNvSpPr/>
            <p:nvPr/>
          </p:nvSpPr>
          <p:spPr>
            <a:xfrm>
              <a:off x="899592" y="3861048"/>
              <a:ext cx="720080" cy="72008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2210BEA3-DE17-6148-B25F-82957AAF2240}"/>
                </a:ext>
              </a:extLst>
            </p:cNvPr>
            <p:cNvSpPr txBox="1"/>
            <p:nvPr/>
          </p:nvSpPr>
          <p:spPr>
            <a:xfrm>
              <a:off x="1019364" y="3788677"/>
              <a:ext cx="57606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GT" sz="50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0998D44F-8802-8A44-B65B-68C19837C263}"/>
              </a:ext>
            </a:extLst>
          </p:cNvPr>
          <p:cNvCxnSpPr/>
          <p:nvPr/>
        </p:nvCxnSpPr>
        <p:spPr>
          <a:xfrm>
            <a:off x="1259632" y="4437112"/>
            <a:ext cx="0" cy="93610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241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1475656" y="836712"/>
            <a:ext cx="669674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GT" sz="2200" b="1" dirty="0">
                <a:solidFill>
                  <a:schemeClr val="accent1">
                    <a:lumMod val="75000"/>
                  </a:schemeClr>
                </a:solidFill>
              </a:rPr>
              <a:t>B. Sobre la reprogramación de obras para el año 2019:</a:t>
            </a:r>
          </a:p>
          <a:p>
            <a:r>
              <a:rPr lang="es-GT" dirty="0"/>
              <a:t> </a:t>
            </a:r>
          </a:p>
          <a:p>
            <a:r>
              <a:rPr lang="es-GT" sz="1900" dirty="0">
                <a:solidFill>
                  <a:schemeClr val="accent1">
                    <a:lumMod val="75000"/>
                  </a:schemeClr>
                </a:solidFill>
              </a:rPr>
              <a:t>Deberá atenderse lo indicado en el artículo 75 del Decreto Número 25-2018, para lo cual los CODEDE deberán cumplir con la entrega a la Dirección Financiera de</a:t>
            </a:r>
            <a:r>
              <a:rPr lang="es-ES" sz="1900" dirty="0">
                <a:solidFill>
                  <a:schemeClr val="accent1">
                    <a:lumMod val="75000"/>
                  </a:schemeClr>
                </a:solidFill>
              </a:rPr>
              <a:t> lo siguiente:</a:t>
            </a:r>
            <a:endParaRPr lang="es-GT" sz="19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GT" dirty="0"/>
              <a:t> </a:t>
            </a:r>
          </a:p>
          <a:p>
            <a:pPr lvl="0"/>
            <a:r>
              <a:rPr lang="es-ES" sz="1900" dirty="0">
                <a:solidFill>
                  <a:schemeClr val="accent1">
                    <a:lumMod val="75000"/>
                  </a:schemeClr>
                </a:solidFill>
              </a:rPr>
              <a:t>Oficio dirigido a la Dirección Financiera solicitando la gestión de la modificación presupuestaria que derive de la reprogramación de obras aprobada por el CODEDE.</a:t>
            </a:r>
          </a:p>
          <a:p>
            <a:pPr lvl="0"/>
            <a:endParaRPr lang="es-ES" sz="19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s-ES" sz="1900" dirty="0">
                <a:solidFill>
                  <a:schemeClr val="accent1">
                    <a:lumMod val="75000"/>
                  </a:schemeClr>
                </a:solidFill>
              </a:rPr>
              <a:t>Resolución del CODEDE donde se aprueba la reprogramación de obras.</a:t>
            </a:r>
          </a:p>
          <a:p>
            <a:pPr lvl="0"/>
            <a:endParaRPr lang="es-ES" sz="19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s-ES" sz="1900" dirty="0">
                <a:solidFill>
                  <a:schemeClr val="accent1">
                    <a:lumMod val="75000"/>
                  </a:schemeClr>
                </a:solidFill>
              </a:rPr>
              <a:t>Reporte de los registros realizados a los proyectos en el Sistema Informático de Gestión -SIGES-, en estado Registrado.</a:t>
            </a:r>
          </a:p>
          <a:p>
            <a:pPr marL="354013" lvl="0" indent="-354013">
              <a:buAutoNum type="arabicPeriod"/>
            </a:pPr>
            <a:endParaRPr lang="es-ES" sz="19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GT" sz="2400" b="1" dirty="0">
                <a:solidFill>
                  <a:schemeClr val="accent1">
                    <a:lumMod val="75000"/>
                  </a:schemeClr>
                </a:solidFill>
              </a:rPr>
              <a:t>Artículo 2. </a:t>
            </a:r>
            <a:r>
              <a:rPr lang="es-GT" sz="2200" b="1" dirty="0">
                <a:solidFill>
                  <a:schemeClr val="accent1">
                    <a:lumMod val="75000"/>
                  </a:schemeClr>
                </a:solidFill>
              </a:rPr>
              <a:t>Vigencia.</a:t>
            </a:r>
          </a:p>
          <a:p>
            <a:r>
              <a:rPr lang="es-GT" sz="1900" dirty="0">
                <a:solidFill>
                  <a:schemeClr val="accent1">
                    <a:lumMod val="75000"/>
                  </a:schemeClr>
                </a:solidFill>
              </a:rPr>
              <a:t>El presente Punto Resolutivo entra en vigencia inmediatamente. </a:t>
            </a:r>
          </a:p>
          <a:p>
            <a:pPr marL="354013" lvl="0" indent="-354013">
              <a:buAutoNum type="arabicPeriod"/>
            </a:pPr>
            <a:endParaRPr lang="es-GT" dirty="0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DAEC377E-DA9A-154E-84B2-DC0A28C6DF02}"/>
              </a:ext>
            </a:extLst>
          </p:cNvPr>
          <p:cNvCxnSpPr>
            <a:cxnSpLocks/>
          </p:cNvCxnSpPr>
          <p:nvPr/>
        </p:nvCxnSpPr>
        <p:spPr>
          <a:xfrm flipH="1">
            <a:off x="971601" y="3213339"/>
            <a:ext cx="1" cy="1583813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2">
            <a:extLst>
              <a:ext uri="{FF2B5EF4-FFF2-40B4-BE49-F238E27FC236}">
                <a16:creationId xmlns:a16="http://schemas.microsoft.com/office/drawing/2014/main" id="{03B82257-65CE-7F4E-8797-5084C6D4DAFD}"/>
              </a:ext>
            </a:extLst>
          </p:cNvPr>
          <p:cNvGrpSpPr/>
          <p:nvPr/>
        </p:nvGrpSpPr>
        <p:grpSpPr>
          <a:xfrm>
            <a:off x="611560" y="2564904"/>
            <a:ext cx="720080" cy="861774"/>
            <a:chOff x="899592" y="3788677"/>
            <a:chExt cx="720080" cy="861774"/>
          </a:xfrm>
        </p:grpSpPr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8B8A4AA4-FA5F-A041-943B-6961FD6C089F}"/>
                </a:ext>
              </a:extLst>
            </p:cNvPr>
            <p:cNvSpPr/>
            <p:nvPr/>
          </p:nvSpPr>
          <p:spPr>
            <a:xfrm>
              <a:off x="899592" y="3861048"/>
              <a:ext cx="720080" cy="72008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D78F4394-0DC0-894F-9922-B2A59AE8617B}"/>
                </a:ext>
              </a:extLst>
            </p:cNvPr>
            <p:cNvSpPr txBox="1"/>
            <p:nvPr/>
          </p:nvSpPr>
          <p:spPr>
            <a:xfrm>
              <a:off x="1019364" y="3788677"/>
              <a:ext cx="57606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GT" sz="50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DE0C9AEA-EC2F-7E40-B8F9-57F7D48700FE}"/>
              </a:ext>
            </a:extLst>
          </p:cNvPr>
          <p:cNvGrpSpPr/>
          <p:nvPr/>
        </p:nvGrpSpPr>
        <p:grpSpPr>
          <a:xfrm>
            <a:off x="611560" y="3575338"/>
            <a:ext cx="720080" cy="861774"/>
            <a:chOff x="899592" y="3788677"/>
            <a:chExt cx="720080" cy="861774"/>
          </a:xfrm>
        </p:grpSpPr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25D9D384-F95D-AC45-AA2E-6CB01947932B}"/>
                </a:ext>
              </a:extLst>
            </p:cNvPr>
            <p:cNvSpPr/>
            <p:nvPr/>
          </p:nvSpPr>
          <p:spPr>
            <a:xfrm>
              <a:off x="899592" y="3861048"/>
              <a:ext cx="720080" cy="72008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B41A3B60-7899-834E-A4E0-F99DCA9D3513}"/>
                </a:ext>
              </a:extLst>
            </p:cNvPr>
            <p:cNvSpPr txBox="1"/>
            <p:nvPr/>
          </p:nvSpPr>
          <p:spPr>
            <a:xfrm>
              <a:off x="1019364" y="3788677"/>
              <a:ext cx="57606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GT" sz="50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8D84275-B6B9-7A4E-B2AA-6B8DD606C2AC}"/>
              </a:ext>
            </a:extLst>
          </p:cNvPr>
          <p:cNvGrpSpPr/>
          <p:nvPr/>
        </p:nvGrpSpPr>
        <p:grpSpPr>
          <a:xfrm>
            <a:off x="611560" y="4511442"/>
            <a:ext cx="720080" cy="861774"/>
            <a:chOff x="899592" y="3788677"/>
            <a:chExt cx="720080" cy="861774"/>
          </a:xfrm>
        </p:grpSpPr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436D5F64-0EC6-4546-AABA-3E63C9D3C545}"/>
                </a:ext>
              </a:extLst>
            </p:cNvPr>
            <p:cNvSpPr/>
            <p:nvPr/>
          </p:nvSpPr>
          <p:spPr>
            <a:xfrm>
              <a:off x="899592" y="3861048"/>
              <a:ext cx="720080" cy="72008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01FF5550-E80C-5240-86A3-AFC7E6C0CE1C}"/>
                </a:ext>
              </a:extLst>
            </p:cNvPr>
            <p:cNvSpPr txBox="1"/>
            <p:nvPr/>
          </p:nvSpPr>
          <p:spPr>
            <a:xfrm>
              <a:off x="1019364" y="3788677"/>
              <a:ext cx="57606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GT" sz="50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5776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998C7B1C-BFD5-DA42-8B49-88F2B5CE1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2258906"/>
            <a:ext cx="3905597" cy="253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7210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239</Words>
  <Application>Microsoft Macintosh PowerPoint</Application>
  <PresentationFormat>Presentación en pantalla (4:3)</PresentationFormat>
  <Paragraphs>77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Presentación de PowerPoint</vt:lpstr>
      <vt:lpstr>Presupuesto Asignado por Departamento, Ejercicio Fiscal 2019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Dinorah Haydee Herrera del Valle</dc:creator>
  <cp:lastModifiedBy>Microsoft Office User</cp:lastModifiedBy>
  <cp:revision>48</cp:revision>
  <dcterms:created xsi:type="dcterms:W3CDTF">2019-01-30T14:57:53Z</dcterms:created>
  <dcterms:modified xsi:type="dcterms:W3CDTF">2019-02-01T04:38:10Z</dcterms:modified>
</cp:coreProperties>
</file>