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60"/>
    <p:restoredTop sz="94619"/>
  </p:normalViewPr>
  <p:slideViewPr>
    <p:cSldViewPr snapToGrid="0" snapToObjects="1">
      <p:cViewPr>
        <p:scale>
          <a:sx n="57" d="100"/>
          <a:sy n="57" d="100"/>
        </p:scale>
        <p:origin x="-2920" y="-10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13F90-828C-B14C-9EF9-486D78DC8EBA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DF30A-EC08-BE49-97CF-C7D0A870B6B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0630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395BD-EB9E-F643-A158-80FE5939A120}" type="datetimeFigureOut">
              <a:rPr lang="es-ES_tradnl" smtClean="0"/>
              <a:t>25/07/19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09E3C-1AA7-0345-A726-1ECDB6576EB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554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9.emf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12545" y="1422129"/>
            <a:ext cx="5909912" cy="1174130"/>
          </a:xfrm>
        </p:spPr>
        <p:txBody>
          <a:bodyPr>
            <a:noAutofit/>
          </a:bodyPr>
          <a:lstStyle/>
          <a:p>
            <a:r>
              <a:rPr lang="es-ES_tradn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Registro General de </a:t>
            </a:r>
            <a:br>
              <a:rPr lang="es-ES_tradn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s-ES_tradn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Adquisiciones del Estado </a:t>
            </a:r>
            <a:br>
              <a:rPr lang="es-ES_tradn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s-ES_tradn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-RGAE-</a:t>
            </a:r>
            <a:endParaRPr lang="es-ES_tradnl" sz="28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9145" y="5248995"/>
            <a:ext cx="1609005" cy="160900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6929" y="199386"/>
            <a:ext cx="2494764" cy="79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04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1057"/>
          <a:stretch/>
        </p:blipFill>
        <p:spPr>
          <a:xfrm>
            <a:off x="712269" y="4642465"/>
            <a:ext cx="7719462" cy="2569032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86978" y="1175750"/>
            <a:ext cx="7944753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s-G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Tiene como objeto registrar a las personas individuales o jurídicas, nacionales o extranjeras, para poder ser habilitadas como contratistas o proveedores del Estado, en las modalidades de adquisición pública establecidas en la Ley de Contrataciones del Estado -LCE-. </a:t>
            </a:r>
            <a:endParaRPr lang="es-GT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7" name="Imagen 6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83091" y="-61967"/>
            <a:ext cx="1097280" cy="1097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423487" y="1975744"/>
            <a:ext cx="25795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GT" sz="1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Sus características principales:</a:t>
            </a:r>
            <a:endParaRPr lang="es-GT" sz="1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23487" y="4127678"/>
            <a:ext cx="25795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GT" sz="1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Marco Normativo:</a:t>
            </a:r>
            <a:endParaRPr lang="es-GT" sz="1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23487" y="731093"/>
            <a:ext cx="44853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G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¿Cuál es el objetivo de RGAE?</a:t>
            </a:r>
            <a:endParaRPr lang="es-GT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6767872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Rectángulo 12"/>
          <p:cNvSpPr/>
          <p:nvPr/>
        </p:nvSpPr>
        <p:spPr>
          <a:xfrm>
            <a:off x="0" y="-4201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588" y="250044"/>
            <a:ext cx="1132073" cy="35895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9789" b="31796"/>
          <a:stretch/>
        </p:blipFill>
        <p:spPr>
          <a:xfrm>
            <a:off x="343497" y="2533619"/>
            <a:ext cx="8457006" cy="136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96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633610" y="947366"/>
            <a:ext cx="21034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GT" sz="1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Proceso de absorción </a:t>
            </a:r>
            <a:endParaRPr lang="es-GT" sz="14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5677247" y="947366"/>
            <a:ext cx="20935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GT" sz="1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Proceso de Transición</a:t>
            </a:r>
            <a:endParaRPr lang="es-GT" sz="14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57105" y="1377928"/>
            <a:ext cx="2856470" cy="60487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lvl="0" algn="ctr" defTabSz="800100">
              <a:spcBef>
                <a:spcPct val="0"/>
              </a:spcBef>
            </a:pPr>
            <a:r>
              <a:rPr lang="x-none" sz="1600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Artículo 39 </a:t>
            </a:r>
            <a:r>
              <a:rPr lang="x-none" sz="1600" kern="1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transitorio</a:t>
            </a:r>
            <a:endParaRPr lang="es-GT" sz="1600" kern="12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 defTabSz="800100">
              <a:spcBef>
                <a:spcPct val="0"/>
              </a:spcBef>
            </a:pPr>
            <a:r>
              <a:rPr lang="x-none" sz="14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Decreto </a:t>
            </a:r>
            <a:r>
              <a:rPr lang="x-none" sz="1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9-2015</a:t>
            </a:r>
            <a:endParaRPr lang="es-GT" sz="14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57105" y="2175981"/>
            <a:ext cx="2856470" cy="93415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algn="just"/>
            <a:r>
              <a:rPr lang="es-E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En un plazo máximo de treinta y seis (36) meses a partir de la entrada en vigencia de la presente Ley, el Registro General de Adquisiciones del Estado deberá estar en pleno funcionamiento y los registros actuales que regula la LCE, serán absorbidos por este Registro</a:t>
            </a:r>
            <a:r>
              <a:rPr lang="es-ES" sz="105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.</a:t>
            </a:r>
            <a:endParaRPr lang="es-GT" sz="1050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257105" y="3620615"/>
            <a:ext cx="2856470" cy="6626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lvl="0" algn="ctr" defTabSz="800100">
              <a:spcBef>
                <a:spcPct val="0"/>
              </a:spcBef>
            </a:pPr>
            <a:r>
              <a:rPr lang="es-GT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Artículo 77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</a:pPr>
            <a:r>
              <a:rPr lang="es-GT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Vigencia de Registros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</a:pPr>
            <a:r>
              <a:rPr lang="es-GT" sz="1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Reglamento de LCE</a:t>
            </a:r>
            <a:endParaRPr lang="es-GT" sz="14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57105" y="4437917"/>
            <a:ext cx="2856470" cy="213613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algn="just"/>
            <a:r>
              <a:rPr lang="es-E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En tanto el Registro General de Adquisiciones del Estado no se encuentre en pleno funcionamiento… </a:t>
            </a:r>
          </a:p>
          <a:p>
            <a:pPr algn="just"/>
            <a:endParaRPr lang="es-ES" sz="105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…Los proveedores podrán continuar registrándose en los registros de proveedores, precalificados de consultores, precalificado de obras y de contratos, en las mismas entidades según corresponda, hasta que sea informado a través de GUATECOMPRAS el pleno funcionamiento del Registro General de Adquisiciones del Estado y sus módulos respectivos. </a:t>
            </a:r>
          </a:p>
        </p:txBody>
      </p:sp>
      <p:cxnSp>
        <p:nvCxnSpPr>
          <p:cNvPr id="22" name="Conector recto 21"/>
          <p:cNvCxnSpPr/>
          <p:nvPr/>
        </p:nvCxnSpPr>
        <p:spPr>
          <a:xfrm>
            <a:off x="3558482" y="1606592"/>
            <a:ext cx="0" cy="496746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Rectángulo 22"/>
          <p:cNvSpPr/>
          <p:nvPr/>
        </p:nvSpPr>
        <p:spPr>
          <a:xfrm>
            <a:off x="3625859" y="2128526"/>
            <a:ext cx="1702782" cy="364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GT" sz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s-GT" sz="1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1/12/2018</a:t>
            </a:r>
            <a:endParaRPr lang="es-GT" sz="1200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3625859" y="3335347"/>
            <a:ext cx="2938567" cy="364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GT" sz="1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30/06/2019</a:t>
            </a:r>
            <a:endParaRPr lang="es-GT" sz="1200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3625859" y="4542168"/>
            <a:ext cx="4815493" cy="3642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GT" sz="1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31/12/2019</a:t>
            </a:r>
            <a:endParaRPr lang="es-GT" sz="1200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3625859" y="5748989"/>
            <a:ext cx="5335257" cy="3642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Los proveedores pueden realizar su gestión de inscripción y precalificación</a:t>
            </a:r>
            <a:endParaRPr lang="es-GT" sz="1200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2918116" y="828947"/>
            <a:ext cx="1280732" cy="761747"/>
          </a:xfrm>
          <a:prstGeom prst="rect">
            <a:avLst/>
          </a:prstGeom>
          <a:ln w="3175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lvl="0" algn="ctr" defTabSz="800100">
              <a:spcBef>
                <a:spcPct val="0"/>
              </a:spcBef>
              <a:spcAft>
                <a:spcPct val="35000"/>
              </a:spcAft>
            </a:pPr>
            <a:r>
              <a:rPr lang="es-GT" sz="1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Acuerdo Gubernativo 170-2018</a:t>
            </a:r>
          </a:p>
          <a:p>
            <a:pPr lvl="0" algn="ctr" defTabSz="800100">
              <a:spcBef>
                <a:spcPct val="0"/>
              </a:spcBef>
              <a:spcAft>
                <a:spcPct val="35000"/>
              </a:spcAft>
            </a:pPr>
            <a:r>
              <a:rPr lang="es-GT" sz="1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15 de noviembre de 2018</a:t>
            </a:r>
            <a:endParaRPr lang="es-GT" sz="10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4830660" y="1325775"/>
            <a:ext cx="7473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GT" sz="12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Segeplan</a:t>
            </a:r>
            <a:endParaRPr lang="es-GT" sz="12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4411706" y="1564318"/>
            <a:ext cx="169239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 smtClean="0">
                <a:latin typeface="Arial Narrow" panose="020B0606020202030204" pitchFamily="34" charset="0"/>
              </a:rPr>
              <a:t>Acuerdo Gubernativo 170-2018</a:t>
            </a:r>
          </a:p>
          <a:p>
            <a:pPr algn="ctr"/>
            <a:r>
              <a:rPr lang="es-ES" sz="1000" dirty="0" smtClean="0">
                <a:latin typeface="Arial Narrow" panose="020B0606020202030204" pitchFamily="34" charset="0"/>
              </a:rPr>
              <a:t>Artículo 25 </a:t>
            </a:r>
          </a:p>
          <a:p>
            <a:pPr algn="ctr"/>
            <a:r>
              <a:rPr lang="es-ES" sz="1000" dirty="0" smtClean="0">
                <a:latin typeface="Arial Narrow" panose="020B0606020202030204" pitchFamily="34" charset="0"/>
              </a:rPr>
              <a:t>Precalificación de consultores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5788803" y="2287195"/>
            <a:ext cx="10695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GT" sz="12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Guatecompras</a:t>
            </a:r>
            <a:endParaRPr lang="es-GT" sz="12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5232567" y="2533966"/>
            <a:ext cx="23086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 smtClean="0">
                <a:latin typeface="Arial Narrow" panose="020B0606020202030204" pitchFamily="34" charset="0"/>
              </a:rPr>
              <a:t>Acuerdo Gubernativo 170-2018</a:t>
            </a:r>
          </a:p>
          <a:p>
            <a:pPr algn="ctr"/>
            <a:r>
              <a:rPr lang="es-ES" sz="1000" dirty="0" smtClean="0">
                <a:latin typeface="Arial Narrow" panose="020B0606020202030204" pitchFamily="34" charset="0"/>
              </a:rPr>
              <a:t>Artículo 26</a:t>
            </a:r>
          </a:p>
          <a:p>
            <a:pPr algn="ctr"/>
            <a:r>
              <a:rPr lang="es-ES" sz="1000" dirty="0" smtClean="0">
                <a:latin typeface="Arial Narrow" panose="020B0606020202030204" pitchFamily="34" charset="0"/>
              </a:rPr>
              <a:t>Inscripción y precalificación de proveedores del Estado del Sistema de Guatecompras</a:t>
            </a:r>
          </a:p>
        </p:txBody>
      </p:sp>
      <p:sp>
        <p:nvSpPr>
          <p:cNvPr id="32" name="Rectángulo 31"/>
          <p:cNvSpPr/>
          <p:nvPr/>
        </p:nvSpPr>
        <p:spPr>
          <a:xfrm>
            <a:off x="7832886" y="3688063"/>
            <a:ext cx="396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GT" sz="12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CIV</a:t>
            </a:r>
            <a:endParaRPr lang="es-GT" sz="12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6994575" y="3924301"/>
            <a:ext cx="207288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 smtClean="0">
                <a:latin typeface="Arial Narrow" panose="020B0606020202030204" pitchFamily="34" charset="0"/>
              </a:rPr>
              <a:t>Acuerdo Gubernativo 170-2018</a:t>
            </a:r>
          </a:p>
          <a:p>
            <a:pPr algn="ctr"/>
            <a:r>
              <a:rPr lang="es-ES" sz="1000" dirty="0" smtClean="0">
                <a:latin typeface="Arial Narrow" panose="020B0606020202030204" pitchFamily="34" charset="0"/>
              </a:rPr>
              <a:t>Artículo 27 </a:t>
            </a:r>
          </a:p>
          <a:p>
            <a:pPr algn="ctr"/>
            <a:r>
              <a:rPr lang="es-ES" sz="1000" dirty="0" smtClean="0">
                <a:latin typeface="Arial Narrow" panose="020B0606020202030204" pitchFamily="34" charset="0"/>
              </a:rPr>
              <a:t>Registro de Precalificación de Obras</a:t>
            </a:r>
          </a:p>
        </p:txBody>
      </p:sp>
      <p:sp>
        <p:nvSpPr>
          <p:cNvPr id="34" name="Rectángulo 33"/>
          <p:cNvSpPr/>
          <p:nvPr/>
        </p:nvSpPr>
        <p:spPr>
          <a:xfrm>
            <a:off x="3922671" y="250331"/>
            <a:ext cx="12986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G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Procesos</a:t>
            </a:r>
            <a:endParaRPr lang="es-GT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0" y="6767872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6" name="Rectángulo 35"/>
          <p:cNvSpPr/>
          <p:nvPr/>
        </p:nvSpPr>
        <p:spPr>
          <a:xfrm>
            <a:off x="0" y="-4200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37" name="Imagen 3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83091" y="-61967"/>
            <a:ext cx="1097280" cy="1097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588" y="250044"/>
            <a:ext cx="1132073" cy="35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64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ángulo redondeado 33"/>
          <p:cNvSpPr/>
          <p:nvPr/>
        </p:nvSpPr>
        <p:spPr>
          <a:xfrm>
            <a:off x="487807" y="834628"/>
            <a:ext cx="7943094" cy="3253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EN NÚMEROS </a:t>
            </a:r>
          </a:p>
          <a:p>
            <a:pPr algn="ctr"/>
            <a:r>
              <a:rPr lang="es-GT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15 noviembre 2018 -30 de Junio 2019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591251" y="1982804"/>
            <a:ext cx="3609473" cy="4321743"/>
          </a:xfrm>
          <a:prstGeom prst="rect">
            <a:avLst/>
          </a:prstGeom>
          <a:gradFill>
            <a:gsLst>
              <a:gs pos="0">
                <a:schemeClr val="bg1">
                  <a:shade val="67500"/>
                  <a:satMod val="115000"/>
                  <a:alpha val="73000"/>
                  <a:lumMod val="0"/>
                  <a:lumOff val="100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>
                <a:solidFill>
                  <a:schemeClr val="bg1">
                    <a:lumMod val="95000"/>
                  </a:schemeClr>
                </a:solidFill>
              </a:rPr>
              <a:t>x</a:t>
            </a:r>
            <a:endParaRPr lang="es-ES_tradn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770022" y="2425566"/>
            <a:ext cx="3137836" cy="345547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GT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Registro General de Adquisiciones del Estado</a:t>
            </a:r>
          </a:p>
          <a:p>
            <a:pPr marL="103505" algn="just">
              <a:lnSpc>
                <a:spcPct val="115000"/>
              </a:lnSpc>
              <a:spcAft>
                <a:spcPts val="0"/>
              </a:spcAft>
            </a:pPr>
            <a:r>
              <a:rPr lang="es-GT" sz="1050" dirty="0" smtClean="0">
                <a:effectLst/>
                <a:latin typeface="Arial" charset="0"/>
                <a:ea typeface="Arial" charset="0"/>
                <a:cs typeface="Arial" charset="0"/>
              </a:rPr>
              <a:t> 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s-GT" sz="105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Es el responsable del control, actualización, vigencia, seguridad, certeza y publicidad de la información y derechos de las personas inscritas.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s-GT" sz="105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 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s-GT" sz="105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Realiza el análisis de la documentación e información de los proveedores en observancia al cumplimiento de los requisitos establecidos para el efecto. </a:t>
            </a:r>
            <a:endParaRPr lang="es-GT" sz="105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4851134" y="2223436"/>
            <a:ext cx="2947414" cy="393673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GT" sz="4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7.5 meses</a:t>
            </a:r>
          </a:p>
          <a:p>
            <a:pPr algn="ctr">
              <a:spcAft>
                <a:spcPts val="0"/>
              </a:spcAft>
            </a:pPr>
            <a:r>
              <a:rPr lang="es-GT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en funcionamiento.</a:t>
            </a:r>
          </a:p>
          <a:p>
            <a:pPr algn="ctr">
              <a:spcAft>
                <a:spcPts val="0"/>
              </a:spcAft>
            </a:pPr>
            <a:r>
              <a:rPr lang="es-GT" sz="105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 </a:t>
            </a:r>
          </a:p>
          <a:p>
            <a:pPr algn="ctr"/>
            <a:r>
              <a:rPr lang="es-GT" sz="4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85,039</a:t>
            </a:r>
            <a:endParaRPr lang="es-GT" sz="40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>
              <a:spcAft>
                <a:spcPts val="0"/>
              </a:spcAft>
            </a:pPr>
            <a:r>
              <a:rPr lang="es-GT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Operaciones registrales.</a:t>
            </a:r>
          </a:p>
          <a:p>
            <a:pPr algn="ctr">
              <a:spcAft>
                <a:spcPts val="0"/>
              </a:spcAft>
            </a:pPr>
            <a:r>
              <a:rPr lang="es-GT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 </a:t>
            </a:r>
          </a:p>
          <a:p>
            <a:pPr algn="ctr"/>
            <a:r>
              <a:rPr lang="es-GT" sz="4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76,638</a:t>
            </a:r>
            <a:endParaRPr lang="es-GT" sz="40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>
              <a:spcAft>
                <a:spcPts val="0"/>
              </a:spcAft>
            </a:pPr>
            <a:r>
              <a:rPr lang="es-GT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Proveedores inscritos y precalificados.</a:t>
            </a:r>
          </a:p>
          <a:p>
            <a:pPr algn="ctr">
              <a:spcAft>
                <a:spcPts val="0"/>
              </a:spcAft>
            </a:pPr>
            <a:r>
              <a:rPr lang="es-GT" sz="105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 </a:t>
            </a:r>
          </a:p>
          <a:p>
            <a:pPr algn="ctr"/>
            <a:r>
              <a:rPr lang="es-GT" sz="4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8,401</a:t>
            </a:r>
            <a:endParaRPr lang="es-GT" sz="40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>
              <a:spcAft>
                <a:spcPts val="0"/>
              </a:spcAft>
            </a:pPr>
            <a:r>
              <a:rPr lang="es-GT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Constancias transitorias emitidas</a:t>
            </a:r>
            <a:r>
              <a:rPr lang="es-GT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.</a:t>
            </a:r>
            <a:endParaRPr lang="es-GT" sz="140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0" y="6767872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Rectángulo 9"/>
          <p:cNvSpPr/>
          <p:nvPr/>
        </p:nvSpPr>
        <p:spPr>
          <a:xfrm>
            <a:off x="0" y="5424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83091" y="-61967"/>
            <a:ext cx="1097280" cy="1097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588" y="250044"/>
            <a:ext cx="1132073" cy="35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031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1059899" y="535803"/>
            <a:ext cx="6991523" cy="7727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Tipo de solicitudes atendidas por el </a:t>
            </a:r>
          </a:p>
          <a:p>
            <a:pPr algn="ctr"/>
            <a:r>
              <a:rPr lang="es-G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Registro General de Adquisiciones </a:t>
            </a:r>
          </a:p>
          <a:p>
            <a:pPr algn="ctr"/>
            <a:r>
              <a:rPr lang="es-GT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15/nov/18  -  26/junio/19</a:t>
            </a:r>
          </a:p>
        </p:txBody>
      </p:sp>
      <p:sp>
        <p:nvSpPr>
          <p:cNvPr id="6" name="Rectángulo 5"/>
          <p:cNvSpPr/>
          <p:nvPr/>
        </p:nvSpPr>
        <p:spPr>
          <a:xfrm>
            <a:off x="0" y="6767872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Rectángulo 6"/>
          <p:cNvSpPr/>
          <p:nvPr/>
        </p:nvSpPr>
        <p:spPr>
          <a:xfrm>
            <a:off x="0" y="-1217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83091" y="-61967"/>
            <a:ext cx="1097280" cy="1097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588" y="250044"/>
            <a:ext cx="1132073" cy="35895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820" y="1519935"/>
            <a:ext cx="8492360" cy="482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18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842098" y="552491"/>
            <a:ext cx="7427124" cy="7727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Personas capacitadas por el Registro </a:t>
            </a:r>
          </a:p>
          <a:p>
            <a:pPr algn="ctr"/>
            <a:r>
              <a:rPr lang="es-G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General de Adquisiciones del Estado</a:t>
            </a:r>
            <a:br>
              <a:rPr lang="es-G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s-GT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15/nov/18  -  25/junio/19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="" xmlns:a16="http://schemas.microsoft.com/office/drawing/2014/main" id="{9E231ED5-F9EC-45D5-91F0-6D26AB2AA4A8}"/>
              </a:ext>
            </a:extLst>
          </p:cNvPr>
          <p:cNvSpPr/>
          <p:nvPr/>
        </p:nvSpPr>
        <p:spPr>
          <a:xfrm>
            <a:off x="1920240" y="5121663"/>
            <a:ext cx="530352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GT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Total de personas capacitadas: </a:t>
            </a:r>
            <a:r>
              <a:rPr lang="es-GT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6,574</a:t>
            </a:r>
            <a:endParaRPr lang="es-GT" sz="20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GT" sz="20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Proveedores: </a:t>
            </a:r>
            <a:r>
              <a:rPr lang="es-GT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3,423</a:t>
            </a:r>
            <a:endParaRPr lang="es-GT" sz="2000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GT" sz="20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Personal de sector público: </a:t>
            </a:r>
            <a:r>
              <a:rPr lang="es-GT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3,151</a:t>
            </a:r>
            <a:endParaRPr lang="es-GT" sz="2000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0" y="6767872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Rectángulo 11"/>
          <p:cNvSpPr/>
          <p:nvPr/>
        </p:nvSpPr>
        <p:spPr>
          <a:xfrm>
            <a:off x="0" y="-698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83091" y="-61967"/>
            <a:ext cx="1097280" cy="1097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588" y="250044"/>
            <a:ext cx="1132073" cy="35895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1851" y="2031535"/>
            <a:ext cx="2763819" cy="213579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471" y="1873218"/>
            <a:ext cx="5286932" cy="255973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2410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729862" y="277081"/>
            <a:ext cx="7427124" cy="59362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Información – Insumo sobre capacidad de respuesta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310645" y="939998"/>
            <a:ext cx="6353036" cy="5181669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67500"/>
                  <a:satMod val="115000"/>
                  <a:lumMod val="84000"/>
                  <a:alpha val="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>
                <a:solidFill>
                  <a:schemeClr val="bg1">
                    <a:lumMod val="95000"/>
                  </a:schemeClr>
                </a:solidFill>
              </a:rPr>
              <a:t>x</a:t>
            </a:r>
            <a:endParaRPr lang="es-ES_tradn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592656" y="1119608"/>
            <a:ext cx="5789013" cy="508213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GT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Articulo 17 del Acuerdo Gubernativo 170-2018</a:t>
            </a:r>
          </a:p>
          <a:p>
            <a:pPr algn="ctr">
              <a:spcAft>
                <a:spcPts val="0"/>
              </a:spcAft>
            </a:pPr>
            <a:r>
              <a:rPr lang="es-GT" sz="1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30 días para resolver </a:t>
            </a:r>
          </a:p>
          <a:p>
            <a:pPr algn="ctr">
              <a:spcAft>
                <a:spcPts val="0"/>
              </a:spcAft>
            </a:pPr>
            <a:endParaRPr lang="es-GT" sz="1600" b="1" dirty="0" smtClean="0">
              <a:solidFill>
                <a:schemeClr val="accent1">
                  <a:lumMod val="75000"/>
                </a:schemeClr>
              </a:solidFill>
              <a:effectLst/>
              <a:latin typeface="Arial" charset="0"/>
              <a:ea typeface="Arial" charset="0"/>
              <a:cs typeface="Arial" charset="0"/>
            </a:endParaRPr>
          </a:p>
          <a:p>
            <a:pPr algn="ctr">
              <a:spcAft>
                <a:spcPts val="0"/>
              </a:spcAft>
            </a:pPr>
            <a:r>
              <a:rPr lang="es-GT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Tiempo estándar de inscripción precalificación empresas</a:t>
            </a:r>
            <a:r>
              <a:rPr lang="es-GT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 </a:t>
            </a:r>
          </a:p>
          <a:p>
            <a:pPr algn="ctr"/>
            <a:r>
              <a:rPr lang="es-ES_tradnl" sz="5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8 días</a:t>
            </a:r>
          </a:p>
          <a:p>
            <a:pPr algn="ctr"/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es-ES_tradn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Tiempo estándar Consultores Individuales.</a:t>
            </a:r>
          </a:p>
          <a:p>
            <a:pPr algn="ctr">
              <a:spcAft>
                <a:spcPts val="0"/>
              </a:spcAft>
            </a:pPr>
            <a:r>
              <a:rPr lang="es-GT" sz="6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 </a:t>
            </a:r>
            <a:r>
              <a:rPr lang="es-ES_tradnl" sz="5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4 días </a:t>
            </a:r>
          </a:p>
          <a:p>
            <a:pPr algn="ctr">
              <a:spcAft>
                <a:spcPts val="0"/>
              </a:spcAft>
            </a:pPr>
            <a:endParaRPr lang="es-ES_tradnl" b="1" dirty="0" smtClean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>
              <a:spcAft>
                <a:spcPts val="0"/>
              </a:spcAft>
            </a:pPr>
            <a:r>
              <a:rPr lang="es-ES_tradn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Prestadores de servicios técnicos y profesionales</a:t>
            </a:r>
          </a:p>
          <a:p>
            <a:pPr algn="ctr">
              <a:spcAft>
                <a:spcPts val="0"/>
              </a:spcAft>
            </a:pPr>
            <a:endParaRPr lang="es-ES_tradnl" sz="1050" dirty="0" smtClean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s-GT" sz="5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rPr>
              <a:t> </a:t>
            </a:r>
            <a:r>
              <a:rPr lang="es-ES_tradnl" sz="5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2 días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0" y="6767872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ángulo 8"/>
          <p:cNvSpPr/>
          <p:nvPr/>
        </p:nvSpPr>
        <p:spPr>
          <a:xfrm>
            <a:off x="0" y="-1217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83091" y="-61967"/>
            <a:ext cx="1097280" cy="1097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588" y="250044"/>
            <a:ext cx="1132073" cy="35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142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2816571" y="2182369"/>
            <a:ext cx="3510858" cy="1174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48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¡</a:t>
            </a:r>
            <a:r>
              <a:rPr lang="es-ES_tradnl" sz="4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GRACIAS!</a:t>
            </a:r>
            <a:endParaRPr lang="es-ES_tradnl" sz="48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0" y="6767872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ángulo 7"/>
          <p:cNvSpPr/>
          <p:nvPr/>
        </p:nvSpPr>
        <p:spPr>
          <a:xfrm>
            <a:off x="0" y="0"/>
            <a:ext cx="9144000" cy="90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0" name="Imagen 9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957009" y="3031959"/>
            <a:ext cx="2098306" cy="20983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8844" y="3861777"/>
            <a:ext cx="2523936" cy="80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69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</TotalTime>
  <Words>377</Words>
  <Application>Microsoft Macintosh PowerPoint</Application>
  <PresentationFormat>Presentación en pantalla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Registro General de  Adquisiciones del Estado  -RGAE-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General de Adquisiciones del Estado -RGAE-</dc:title>
  <dc:creator>Piero Lemus</dc:creator>
  <cp:lastModifiedBy>Nilda Mérida</cp:lastModifiedBy>
  <cp:revision>20</cp:revision>
  <dcterms:created xsi:type="dcterms:W3CDTF">2019-06-28T21:15:48Z</dcterms:created>
  <dcterms:modified xsi:type="dcterms:W3CDTF">2019-07-25T17:56:01Z</dcterms:modified>
</cp:coreProperties>
</file>