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690" r:id="rId2"/>
    <p:sldMasterId id="2147483703" r:id="rId3"/>
  </p:sldMasterIdLst>
  <p:notesMasterIdLst>
    <p:notesMasterId r:id="rId34"/>
  </p:notesMasterIdLst>
  <p:handoutMasterIdLst>
    <p:handoutMasterId r:id="rId35"/>
  </p:handoutMasterIdLst>
  <p:sldIdLst>
    <p:sldId id="789" r:id="rId4"/>
    <p:sldId id="793" r:id="rId5"/>
    <p:sldId id="863" r:id="rId6"/>
    <p:sldId id="864" r:id="rId7"/>
    <p:sldId id="865" r:id="rId8"/>
    <p:sldId id="810" r:id="rId9"/>
    <p:sldId id="796" r:id="rId10"/>
    <p:sldId id="798" r:id="rId11"/>
    <p:sldId id="837" r:id="rId12"/>
    <p:sldId id="806" r:id="rId13"/>
    <p:sldId id="799" r:id="rId14"/>
    <p:sldId id="857" r:id="rId15"/>
    <p:sldId id="811" r:id="rId16"/>
    <p:sldId id="812" r:id="rId17"/>
    <p:sldId id="839" r:id="rId18"/>
    <p:sldId id="830" r:id="rId19"/>
    <p:sldId id="815" r:id="rId20"/>
    <p:sldId id="818" r:id="rId21"/>
    <p:sldId id="823" r:id="rId22"/>
    <p:sldId id="845" r:id="rId23"/>
    <p:sldId id="846" r:id="rId24"/>
    <p:sldId id="871" r:id="rId25"/>
    <p:sldId id="872" r:id="rId26"/>
    <p:sldId id="873" r:id="rId27"/>
    <p:sldId id="866" r:id="rId28"/>
    <p:sldId id="867" r:id="rId29"/>
    <p:sldId id="860" r:id="rId30"/>
    <p:sldId id="869" r:id="rId31"/>
    <p:sldId id="870" r:id="rId32"/>
    <p:sldId id="858" r:id="rId33"/>
  </p:sldIdLst>
  <p:sldSz cx="9144000" cy="5143500" type="screen16x9"/>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57">
          <p15:clr>
            <a:srgbClr val="A4A3A4"/>
          </p15:clr>
        </p15:guide>
        <p15:guide id="2" pos="141">
          <p15:clr>
            <a:srgbClr val="A4A3A4"/>
          </p15:clr>
        </p15:guide>
        <p15:guide id="3"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jali Paintal Goswami" initials="KPG" lastIdx="1" clrIdx="0">
    <p:extLst/>
  </p:cmAuthor>
  <p:cmAuthor id="2" name="Rachna Nag Chowdhuri" initials="RNC" lastIdx="2" clrIdx="1">
    <p:extLst/>
  </p:cmAuthor>
  <p:cmAuthor id="3" name="Claudia Rokx" initials="CR" lastIdx="1" clrIdx="2">
    <p:extLst/>
  </p:cmAuthor>
  <p:cmAuthor id="4" name="Christine Lao Pena" initials="CP" lastIdx="1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7793"/>
    <a:srgbClr val="191919"/>
    <a:srgbClr val="EB1C2D"/>
    <a:srgbClr val="00C997"/>
    <a:srgbClr val="000000"/>
    <a:srgbClr val="002345"/>
    <a:srgbClr val="303030"/>
    <a:srgbClr val="333333"/>
    <a:srgbClr val="009CA7"/>
    <a:srgbClr val="F78D2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1489" autoAdjust="0"/>
  </p:normalViewPr>
  <p:slideViewPr>
    <p:cSldViewPr snapToGrid="0">
      <p:cViewPr varScale="1">
        <p:scale>
          <a:sx n="104" d="100"/>
          <a:sy n="104" d="100"/>
        </p:scale>
        <p:origin x="-90" y="-636"/>
      </p:cViewPr>
      <p:guideLst>
        <p:guide orient="horz" pos="1657"/>
        <p:guide pos="141"/>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wb328020\Downloads\imf-dm-export-20170307%20(2).xls"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wb328020\Downloads\imf-dm-export-20170307%20(2).xls" TargetMode="Externa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C:\Users\wb328020\Downloads\imf-dm-export-20170307%20(2).xls" TargetMode="Externa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C:\Users\wb328020\Downloads\imf-dm-export-20170307%20(2).xls" TargetMode="External"/></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C:\Users\wb328020\Downloads\imf-dm-export-20170307%20(2).xls" TargetMode="External"/></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file:///C:\Users\wb328020\Downloads\imf-dm-export-20170307%20(2).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GT"/>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lineChart>
        <c:grouping val="standard"/>
        <c:varyColors val="0"/>
        <c:ser>
          <c:idx val="0"/>
          <c:order val="0"/>
          <c:tx>
            <c:strRef>
              <c:f>GGXWDG_NGDP!$A$17</c:f>
              <c:strCache>
                <c:ptCount val="1"/>
                <c:pt idx="0">
                  <c:v>Honduras</c:v>
                </c:pt>
              </c:strCache>
            </c:strRef>
          </c:tx>
          <c:spPr>
            <a:ln w="28575" cap="rnd">
              <a:solidFill>
                <a:schemeClr val="accent1"/>
              </a:solidFill>
              <a:round/>
            </a:ln>
            <a:effectLst/>
          </c:spPr>
          <c:marker>
            <c:symbol val="none"/>
          </c:marker>
          <c:cat>
            <c:strRef>
              <c:f>GGXWDG_NGDP!$B$16:$G$16</c:f>
              <c:strCache>
                <c:ptCount val="6"/>
                <c:pt idx="0">
                  <c:v>2013</c:v>
                </c:pt>
                <c:pt idx="1">
                  <c:v>2014</c:v>
                </c:pt>
                <c:pt idx="2">
                  <c:v>2015</c:v>
                </c:pt>
                <c:pt idx="3">
                  <c:v>2016</c:v>
                </c:pt>
                <c:pt idx="4">
                  <c:v>2017</c:v>
                </c:pt>
                <c:pt idx="5">
                  <c:v>2018</c:v>
                </c:pt>
              </c:strCache>
            </c:strRef>
          </c:cat>
          <c:val>
            <c:numRef>
              <c:f>GGXWDG_NGDP!$B$17:$G$17</c:f>
              <c:numCache>
                <c:formatCode>General</c:formatCode>
                <c:ptCount val="6"/>
                <c:pt idx="0">
                  <c:v>45.7</c:v>
                </c:pt>
                <c:pt idx="1">
                  <c:v>46.5</c:v>
                </c:pt>
                <c:pt idx="2">
                  <c:v>46.8</c:v>
                </c:pt>
                <c:pt idx="3">
                  <c:v>48.7</c:v>
                </c:pt>
                <c:pt idx="4">
                  <c:v>49.4</c:v>
                </c:pt>
                <c:pt idx="5">
                  <c:v>49.5</c:v>
                </c:pt>
              </c:numCache>
            </c:numRef>
          </c:val>
          <c:smooth val="0"/>
          <c:extLst xmlns:c16r2="http://schemas.microsoft.com/office/drawing/2015/06/chart">
            <c:ext xmlns:c16="http://schemas.microsoft.com/office/drawing/2014/chart" uri="{C3380CC4-5D6E-409C-BE32-E72D297353CC}">
              <c16:uniqueId val="{00000000-23C7-4635-ADD0-57E5FA28DEA9}"/>
            </c:ext>
          </c:extLst>
        </c:ser>
        <c:dLbls>
          <c:showLegendKey val="0"/>
          <c:showVal val="0"/>
          <c:showCatName val="0"/>
          <c:showSerName val="0"/>
          <c:showPercent val="0"/>
          <c:showBubbleSize val="0"/>
        </c:dLbls>
        <c:marker val="1"/>
        <c:smooth val="0"/>
        <c:axId val="84430848"/>
        <c:axId val="84432384"/>
      </c:lineChart>
      <c:catAx>
        <c:axId val="84430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84432384"/>
        <c:crosses val="autoZero"/>
        <c:auto val="1"/>
        <c:lblAlgn val="ctr"/>
        <c:lblOffset val="100"/>
        <c:noMultiLvlLbl val="0"/>
      </c:catAx>
      <c:valAx>
        <c:axId val="84432384"/>
        <c:scaling>
          <c:orientation val="minMax"/>
          <c:max val="70"/>
          <c:min val="2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84430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G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t>Panam</a:t>
            </a:r>
            <a:r>
              <a:rPr lang="es-ES" dirty="0"/>
              <a:t>á</a:t>
            </a:r>
            <a:endParaRPr lang="en-US" dirty="0"/>
          </a:p>
        </c:rich>
      </c:tx>
      <c:layout/>
      <c:overlay val="0"/>
      <c:spPr>
        <a:noFill/>
        <a:ln>
          <a:noFill/>
        </a:ln>
        <a:effectLst/>
      </c:spPr>
    </c:title>
    <c:autoTitleDeleted val="0"/>
    <c:plotArea>
      <c:layout/>
      <c:lineChart>
        <c:grouping val="standard"/>
        <c:varyColors val="0"/>
        <c:ser>
          <c:idx val="0"/>
          <c:order val="0"/>
          <c:tx>
            <c:strRef>
              <c:f>GGXWDG_NGDP!$A$14</c:f>
              <c:strCache>
                <c:ptCount val="1"/>
                <c:pt idx="0">
                  <c:v>Panama</c:v>
                </c:pt>
              </c:strCache>
            </c:strRef>
          </c:tx>
          <c:spPr>
            <a:ln w="28575" cap="rnd">
              <a:solidFill>
                <a:schemeClr val="accent1"/>
              </a:solidFill>
              <a:round/>
            </a:ln>
            <a:effectLst/>
          </c:spPr>
          <c:marker>
            <c:symbol val="none"/>
          </c:marker>
          <c:cat>
            <c:strRef>
              <c:f>GGXWDG_NGDP!$B$13:$G$13</c:f>
              <c:strCache>
                <c:ptCount val="6"/>
                <c:pt idx="0">
                  <c:v>2013</c:v>
                </c:pt>
                <c:pt idx="1">
                  <c:v>2014</c:v>
                </c:pt>
                <c:pt idx="2">
                  <c:v>2015</c:v>
                </c:pt>
                <c:pt idx="3">
                  <c:v>2016</c:v>
                </c:pt>
                <c:pt idx="4">
                  <c:v>2017</c:v>
                </c:pt>
                <c:pt idx="5">
                  <c:v>2018</c:v>
                </c:pt>
              </c:strCache>
            </c:strRef>
          </c:cat>
          <c:val>
            <c:numRef>
              <c:f>GGXWDG_NGDP!$B$14:$G$14</c:f>
              <c:numCache>
                <c:formatCode>General</c:formatCode>
                <c:ptCount val="6"/>
                <c:pt idx="0">
                  <c:v>35</c:v>
                </c:pt>
                <c:pt idx="1">
                  <c:v>37.1</c:v>
                </c:pt>
                <c:pt idx="2">
                  <c:v>38.799999999999997</c:v>
                </c:pt>
                <c:pt idx="3">
                  <c:v>39</c:v>
                </c:pt>
                <c:pt idx="4">
                  <c:v>38.1</c:v>
                </c:pt>
                <c:pt idx="5">
                  <c:v>36.700000000000003</c:v>
                </c:pt>
              </c:numCache>
            </c:numRef>
          </c:val>
          <c:smooth val="0"/>
          <c:extLst xmlns:c16r2="http://schemas.microsoft.com/office/drawing/2015/06/chart">
            <c:ext xmlns:c16="http://schemas.microsoft.com/office/drawing/2014/chart" uri="{C3380CC4-5D6E-409C-BE32-E72D297353CC}">
              <c16:uniqueId val="{00000000-4EE8-4205-9175-3BCEF044EEF9}"/>
            </c:ext>
          </c:extLst>
        </c:ser>
        <c:dLbls>
          <c:showLegendKey val="0"/>
          <c:showVal val="0"/>
          <c:showCatName val="0"/>
          <c:showSerName val="0"/>
          <c:showPercent val="0"/>
          <c:showBubbleSize val="0"/>
        </c:dLbls>
        <c:marker val="1"/>
        <c:smooth val="0"/>
        <c:axId val="84469248"/>
        <c:axId val="84470784"/>
      </c:lineChart>
      <c:catAx>
        <c:axId val="84469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84470784"/>
        <c:crosses val="autoZero"/>
        <c:auto val="1"/>
        <c:lblAlgn val="ctr"/>
        <c:lblOffset val="100"/>
        <c:noMultiLvlLbl val="0"/>
      </c:catAx>
      <c:valAx>
        <c:axId val="84470784"/>
        <c:scaling>
          <c:orientation val="minMax"/>
          <c:max val="70"/>
          <c:min val="2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84469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GT"/>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lineChart>
        <c:grouping val="standard"/>
        <c:varyColors val="0"/>
        <c:ser>
          <c:idx val="0"/>
          <c:order val="0"/>
          <c:tx>
            <c:strRef>
              <c:f>GGXWDG_NGDP!$A$11</c:f>
              <c:strCache>
                <c:ptCount val="1"/>
                <c:pt idx="0">
                  <c:v>Guatemala</c:v>
                </c:pt>
              </c:strCache>
            </c:strRef>
          </c:tx>
          <c:spPr>
            <a:ln w="28575" cap="rnd">
              <a:solidFill>
                <a:schemeClr val="accent1"/>
              </a:solidFill>
              <a:round/>
            </a:ln>
            <a:effectLst/>
          </c:spPr>
          <c:marker>
            <c:symbol val="none"/>
          </c:marker>
          <c:cat>
            <c:strRef>
              <c:f>GGXWDG_NGDP!$B$10:$G$10</c:f>
              <c:strCache>
                <c:ptCount val="6"/>
                <c:pt idx="0">
                  <c:v>2013</c:v>
                </c:pt>
                <c:pt idx="1">
                  <c:v>2014</c:v>
                </c:pt>
                <c:pt idx="2">
                  <c:v>2015</c:v>
                </c:pt>
                <c:pt idx="3">
                  <c:v>2016</c:v>
                </c:pt>
                <c:pt idx="4">
                  <c:v>2017</c:v>
                </c:pt>
                <c:pt idx="5">
                  <c:v>2018</c:v>
                </c:pt>
              </c:strCache>
            </c:strRef>
          </c:cat>
          <c:val>
            <c:numRef>
              <c:f>GGXWDG_NGDP!$B$11:$G$11</c:f>
              <c:numCache>
                <c:formatCode>General</c:formatCode>
                <c:ptCount val="6"/>
                <c:pt idx="0">
                  <c:v>24.6</c:v>
                </c:pt>
                <c:pt idx="1">
                  <c:v>24.3</c:v>
                </c:pt>
                <c:pt idx="2">
                  <c:v>24.2</c:v>
                </c:pt>
                <c:pt idx="3">
                  <c:v>24.1</c:v>
                </c:pt>
                <c:pt idx="4">
                  <c:v>24.5</c:v>
                </c:pt>
                <c:pt idx="5">
                  <c:v>24.9</c:v>
                </c:pt>
              </c:numCache>
            </c:numRef>
          </c:val>
          <c:smooth val="0"/>
          <c:extLst xmlns:c16r2="http://schemas.microsoft.com/office/drawing/2015/06/chart">
            <c:ext xmlns:c16="http://schemas.microsoft.com/office/drawing/2014/chart" uri="{C3380CC4-5D6E-409C-BE32-E72D297353CC}">
              <c16:uniqueId val="{00000000-1325-402E-B5DE-4CA986C02F89}"/>
            </c:ext>
          </c:extLst>
        </c:ser>
        <c:dLbls>
          <c:showLegendKey val="0"/>
          <c:showVal val="0"/>
          <c:showCatName val="0"/>
          <c:showSerName val="0"/>
          <c:showPercent val="0"/>
          <c:showBubbleSize val="0"/>
        </c:dLbls>
        <c:marker val="1"/>
        <c:smooth val="0"/>
        <c:axId val="90459136"/>
        <c:axId val="90473216"/>
      </c:lineChart>
      <c:catAx>
        <c:axId val="90459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90473216"/>
        <c:crosses val="autoZero"/>
        <c:auto val="1"/>
        <c:lblAlgn val="ctr"/>
        <c:lblOffset val="100"/>
        <c:noMultiLvlLbl val="0"/>
      </c:catAx>
      <c:valAx>
        <c:axId val="90473216"/>
        <c:scaling>
          <c:orientation val="minMax"/>
          <c:max val="70"/>
          <c:min val="2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904591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GT"/>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lineChart>
        <c:grouping val="standard"/>
        <c:varyColors val="0"/>
        <c:ser>
          <c:idx val="0"/>
          <c:order val="0"/>
          <c:tx>
            <c:strRef>
              <c:f>GGXWDG_NGDP!$A$8</c:f>
              <c:strCache>
                <c:ptCount val="1"/>
                <c:pt idx="0">
                  <c:v>Nicaragua</c:v>
                </c:pt>
              </c:strCache>
            </c:strRef>
          </c:tx>
          <c:spPr>
            <a:ln w="28575" cap="rnd">
              <a:solidFill>
                <a:schemeClr val="accent1"/>
              </a:solidFill>
              <a:round/>
            </a:ln>
            <a:effectLst/>
          </c:spPr>
          <c:marker>
            <c:symbol val="none"/>
          </c:marker>
          <c:cat>
            <c:strRef>
              <c:f>GGXWDG_NGDP!$B$7:$G$7</c:f>
              <c:strCache>
                <c:ptCount val="6"/>
                <c:pt idx="0">
                  <c:v>2013</c:v>
                </c:pt>
                <c:pt idx="1">
                  <c:v>2014</c:v>
                </c:pt>
                <c:pt idx="2">
                  <c:v>2015</c:v>
                </c:pt>
                <c:pt idx="3">
                  <c:v>2016</c:v>
                </c:pt>
                <c:pt idx="4">
                  <c:v>2017</c:v>
                </c:pt>
                <c:pt idx="5">
                  <c:v>2018</c:v>
                </c:pt>
              </c:strCache>
            </c:strRef>
          </c:cat>
          <c:val>
            <c:numRef>
              <c:f>GGXWDG_NGDP!$B$8:$G$8</c:f>
              <c:numCache>
                <c:formatCode>General</c:formatCode>
                <c:ptCount val="6"/>
                <c:pt idx="0">
                  <c:v>29.5</c:v>
                </c:pt>
                <c:pt idx="1">
                  <c:v>29.3</c:v>
                </c:pt>
                <c:pt idx="2">
                  <c:v>29.4</c:v>
                </c:pt>
                <c:pt idx="3">
                  <c:v>30.5</c:v>
                </c:pt>
                <c:pt idx="4">
                  <c:v>31.2</c:v>
                </c:pt>
                <c:pt idx="5">
                  <c:v>31.8</c:v>
                </c:pt>
              </c:numCache>
            </c:numRef>
          </c:val>
          <c:smooth val="0"/>
          <c:extLst xmlns:c16r2="http://schemas.microsoft.com/office/drawing/2015/06/chart">
            <c:ext xmlns:c16="http://schemas.microsoft.com/office/drawing/2014/chart" uri="{C3380CC4-5D6E-409C-BE32-E72D297353CC}">
              <c16:uniqueId val="{00000000-6F30-4A68-932C-9141B254A49D}"/>
            </c:ext>
          </c:extLst>
        </c:ser>
        <c:dLbls>
          <c:showLegendKey val="0"/>
          <c:showVal val="0"/>
          <c:showCatName val="0"/>
          <c:showSerName val="0"/>
          <c:showPercent val="0"/>
          <c:showBubbleSize val="0"/>
        </c:dLbls>
        <c:marker val="1"/>
        <c:smooth val="0"/>
        <c:axId val="90505984"/>
        <c:axId val="90507520"/>
      </c:lineChart>
      <c:catAx>
        <c:axId val="90505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90507520"/>
        <c:crosses val="autoZero"/>
        <c:auto val="1"/>
        <c:lblAlgn val="ctr"/>
        <c:lblOffset val="100"/>
        <c:noMultiLvlLbl val="0"/>
      </c:catAx>
      <c:valAx>
        <c:axId val="90507520"/>
        <c:scaling>
          <c:orientation val="minMax"/>
          <c:max val="70"/>
          <c:min val="2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905059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GT"/>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lineChart>
        <c:grouping val="standard"/>
        <c:varyColors val="0"/>
        <c:ser>
          <c:idx val="0"/>
          <c:order val="0"/>
          <c:tx>
            <c:strRef>
              <c:f>GGXWDG_NGDP!$A$5</c:f>
              <c:strCache>
                <c:ptCount val="1"/>
                <c:pt idx="0">
                  <c:v>El Salvador</c:v>
                </c:pt>
              </c:strCache>
            </c:strRef>
          </c:tx>
          <c:spPr>
            <a:ln w="28575" cap="rnd">
              <a:solidFill>
                <a:schemeClr val="accent1"/>
              </a:solidFill>
              <a:round/>
            </a:ln>
            <a:effectLst/>
          </c:spPr>
          <c:marker>
            <c:symbol val="none"/>
          </c:marker>
          <c:cat>
            <c:strRef>
              <c:f>GGXWDG_NGDP!$B$4:$G$4</c:f>
              <c:strCache>
                <c:ptCount val="6"/>
                <c:pt idx="0">
                  <c:v>2013</c:v>
                </c:pt>
                <c:pt idx="1">
                  <c:v>2014</c:v>
                </c:pt>
                <c:pt idx="2">
                  <c:v>2015</c:v>
                </c:pt>
                <c:pt idx="3">
                  <c:v>2016</c:v>
                </c:pt>
                <c:pt idx="4">
                  <c:v>2017</c:v>
                </c:pt>
                <c:pt idx="5">
                  <c:v>2018</c:v>
                </c:pt>
              </c:strCache>
            </c:strRef>
          </c:cat>
          <c:val>
            <c:numRef>
              <c:f>GGXWDG_NGDP!$B$5:$G$5</c:f>
              <c:numCache>
                <c:formatCode>General</c:formatCode>
                <c:ptCount val="6"/>
                <c:pt idx="0">
                  <c:v>55.3</c:v>
                </c:pt>
                <c:pt idx="1">
                  <c:v>57.1</c:v>
                </c:pt>
                <c:pt idx="2">
                  <c:v>58.7</c:v>
                </c:pt>
                <c:pt idx="3">
                  <c:v>60.4</c:v>
                </c:pt>
                <c:pt idx="4">
                  <c:v>62</c:v>
                </c:pt>
                <c:pt idx="5">
                  <c:v>63.6</c:v>
                </c:pt>
              </c:numCache>
            </c:numRef>
          </c:val>
          <c:smooth val="0"/>
          <c:extLst xmlns:c16r2="http://schemas.microsoft.com/office/drawing/2015/06/chart">
            <c:ext xmlns:c16="http://schemas.microsoft.com/office/drawing/2014/chart" uri="{C3380CC4-5D6E-409C-BE32-E72D297353CC}">
              <c16:uniqueId val="{00000000-03FE-451D-909C-8A8F55D7D4BA}"/>
            </c:ext>
          </c:extLst>
        </c:ser>
        <c:dLbls>
          <c:showLegendKey val="0"/>
          <c:showVal val="0"/>
          <c:showCatName val="0"/>
          <c:showSerName val="0"/>
          <c:showPercent val="0"/>
          <c:showBubbleSize val="0"/>
        </c:dLbls>
        <c:marker val="1"/>
        <c:smooth val="0"/>
        <c:axId val="90536192"/>
        <c:axId val="90537984"/>
      </c:lineChart>
      <c:catAx>
        <c:axId val="90536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90537984"/>
        <c:crosses val="autoZero"/>
        <c:auto val="1"/>
        <c:lblAlgn val="ctr"/>
        <c:lblOffset val="100"/>
        <c:noMultiLvlLbl val="0"/>
      </c:catAx>
      <c:valAx>
        <c:axId val="90537984"/>
        <c:scaling>
          <c:orientation val="minMax"/>
          <c:min val="2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905361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GT"/>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lineChart>
        <c:grouping val="standard"/>
        <c:varyColors val="0"/>
        <c:ser>
          <c:idx val="0"/>
          <c:order val="0"/>
          <c:tx>
            <c:strRef>
              <c:f>GGXWDG_NGDP!$A$2</c:f>
              <c:strCache>
                <c:ptCount val="1"/>
                <c:pt idx="0">
                  <c:v>Costa Rica</c:v>
                </c:pt>
              </c:strCache>
            </c:strRef>
          </c:tx>
          <c:spPr>
            <a:ln w="28575" cap="rnd">
              <a:solidFill>
                <a:schemeClr val="accent1"/>
              </a:solidFill>
              <a:round/>
            </a:ln>
            <a:effectLst/>
          </c:spPr>
          <c:marker>
            <c:symbol val="none"/>
          </c:marker>
          <c:cat>
            <c:strRef>
              <c:f>GGXWDG_NGDP!$B$1:$G$1</c:f>
              <c:strCache>
                <c:ptCount val="6"/>
                <c:pt idx="0">
                  <c:v>2013</c:v>
                </c:pt>
                <c:pt idx="1">
                  <c:v>2014</c:v>
                </c:pt>
                <c:pt idx="2">
                  <c:v>2015</c:v>
                </c:pt>
                <c:pt idx="3">
                  <c:v>2016</c:v>
                </c:pt>
                <c:pt idx="4">
                  <c:v>2017</c:v>
                </c:pt>
                <c:pt idx="5">
                  <c:v>2018</c:v>
                </c:pt>
              </c:strCache>
            </c:strRef>
          </c:cat>
          <c:val>
            <c:numRef>
              <c:f>GGXWDG_NGDP!$B$2:$G$2</c:f>
              <c:numCache>
                <c:formatCode>General</c:formatCode>
                <c:ptCount val="6"/>
                <c:pt idx="0">
                  <c:v>36</c:v>
                </c:pt>
                <c:pt idx="1">
                  <c:v>39.299999999999997</c:v>
                </c:pt>
                <c:pt idx="2">
                  <c:v>42.4</c:v>
                </c:pt>
                <c:pt idx="3">
                  <c:v>44.5</c:v>
                </c:pt>
                <c:pt idx="4">
                  <c:v>46.9</c:v>
                </c:pt>
                <c:pt idx="5">
                  <c:v>49</c:v>
                </c:pt>
              </c:numCache>
            </c:numRef>
          </c:val>
          <c:smooth val="0"/>
          <c:extLst xmlns:c16r2="http://schemas.microsoft.com/office/drawing/2015/06/chart">
            <c:ext xmlns:c16="http://schemas.microsoft.com/office/drawing/2014/chart" uri="{C3380CC4-5D6E-409C-BE32-E72D297353CC}">
              <c16:uniqueId val="{00000000-8791-4DAC-AF58-64ACC90409A8}"/>
            </c:ext>
          </c:extLst>
        </c:ser>
        <c:dLbls>
          <c:showLegendKey val="0"/>
          <c:showVal val="0"/>
          <c:showCatName val="0"/>
          <c:showSerName val="0"/>
          <c:showPercent val="0"/>
          <c:showBubbleSize val="0"/>
        </c:dLbls>
        <c:marker val="1"/>
        <c:smooth val="0"/>
        <c:axId val="92147712"/>
        <c:axId val="92149248"/>
      </c:lineChart>
      <c:catAx>
        <c:axId val="9214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92149248"/>
        <c:crosses val="autoZero"/>
        <c:auto val="1"/>
        <c:lblAlgn val="ctr"/>
        <c:lblOffset val="100"/>
        <c:noMultiLvlLbl val="0"/>
      </c:catAx>
      <c:valAx>
        <c:axId val="92149248"/>
        <c:scaling>
          <c:orientation val="minMax"/>
          <c:max val="70"/>
          <c:min val="2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92147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67C129-A6A4-4A8B-A24C-5E153E7EFB54}" type="doc">
      <dgm:prSet loTypeId="urn:microsoft.com/office/officeart/2005/8/layout/vList2" loCatId="list" qsTypeId="urn:microsoft.com/office/officeart/2005/8/quickstyle/simple3" qsCatId="simple" csTypeId="urn:microsoft.com/office/officeart/2005/8/colors/accent3_1" csCatId="accent3" phldr="1"/>
      <dgm:spPr/>
      <dgm:t>
        <a:bodyPr/>
        <a:lstStyle/>
        <a:p>
          <a:endParaRPr lang="en-US"/>
        </a:p>
      </dgm:t>
    </dgm:pt>
    <dgm:pt modelId="{892258F9-EEA9-4C27-992D-A92442D4148F}">
      <dgm:prSet/>
      <dgm:spPr/>
      <dgm:t>
        <a:bodyPr/>
        <a:lstStyle/>
        <a:p>
          <a:r>
            <a:rPr lang="en-US" err="1">
              <a:latin typeface="Andes Bold" panose="02000000000000000000" pitchFamily="50" charset="0"/>
            </a:rPr>
            <a:t>Ingresos</a:t>
          </a:r>
          <a:endParaRPr lang="en-US">
            <a:latin typeface="Andes Bold" panose="02000000000000000000" pitchFamily="50" charset="0"/>
          </a:endParaRPr>
        </a:p>
      </dgm:t>
    </dgm:pt>
    <dgm:pt modelId="{FCEFE394-987D-4B77-8EA4-430A426EF9F3}" type="parTrans" cxnId="{DC403118-0BE9-451C-8D24-41617B9C3B6B}">
      <dgm:prSet/>
      <dgm:spPr/>
      <dgm:t>
        <a:bodyPr/>
        <a:lstStyle/>
        <a:p>
          <a:endParaRPr lang="en-US"/>
        </a:p>
      </dgm:t>
    </dgm:pt>
    <dgm:pt modelId="{AACE1AED-1C29-4402-A072-5C7393AFC220}" type="sibTrans" cxnId="{DC403118-0BE9-451C-8D24-41617B9C3B6B}">
      <dgm:prSet/>
      <dgm:spPr/>
      <dgm:t>
        <a:bodyPr/>
        <a:lstStyle/>
        <a:p>
          <a:endParaRPr lang="en-US"/>
        </a:p>
      </dgm:t>
    </dgm:pt>
    <dgm:pt modelId="{98E9E664-5721-4DCC-99ED-8DBDB03767E7}">
      <dgm:prSet/>
      <dgm:spPr/>
      <dgm:t>
        <a:bodyPr/>
        <a:lstStyle/>
        <a:p>
          <a:r>
            <a:rPr lang="en-US" dirty="0" err="1">
              <a:latin typeface="Andes Bold" panose="02000000000000000000" pitchFamily="50" charset="0"/>
            </a:rPr>
            <a:t>Escolarización</a:t>
          </a:r>
          <a:r>
            <a:rPr lang="en-US" dirty="0">
              <a:latin typeface="Andes Bold" panose="02000000000000000000" pitchFamily="50" charset="0"/>
            </a:rPr>
            <a:t> </a:t>
          </a:r>
        </a:p>
      </dgm:t>
    </dgm:pt>
    <dgm:pt modelId="{D032BAA0-29CD-4F6D-A6D8-FA8807F9D761}" type="parTrans" cxnId="{807E7255-B0C2-4FD4-AAA1-8587D644491C}">
      <dgm:prSet/>
      <dgm:spPr/>
      <dgm:t>
        <a:bodyPr/>
        <a:lstStyle/>
        <a:p>
          <a:endParaRPr lang="en-US"/>
        </a:p>
      </dgm:t>
    </dgm:pt>
    <dgm:pt modelId="{12F6881C-121D-497C-A058-DA1E6EF94C9F}" type="sibTrans" cxnId="{807E7255-B0C2-4FD4-AAA1-8587D644491C}">
      <dgm:prSet/>
      <dgm:spPr/>
      <dgm:t>
        <a:bodyPr/>
        <a:lstStyle/>
        <a:p>
          <a:endParaRPr lang="en-US"/>
        </a:p>
      </dgm:t>
    </dgm:pt>
    <dgm:pt modelId="{D621B7E2-77F9-4921-A1FC-939E52F5CE34}">
      <dgm:prSet/>
      <dgm:spPr/>
      <dgm:t>
        <a:bodyPr/>
        <a:lstStyle/>
        <a:p>
          <a:r>
            <a:rPr lang="en-US" dirty="0" err="1">
              <a:latin typeface="Andes Bold" panose="02000000000000000000" pitchFamily="50" charset="0"/>
            </a:rPr>
            <a:t>Desarrollo</a:t>
          </a:r>
          <a:r>
            <a:rPr lang="en-US" dirty="0">
              <a:latin typeface="Andes Bold" panose="02000000000000000000" pitchFamily="50" charset="0"/>
            </a:rPr>
            <a:t> </a:t>
          </a:r>
          <a:r>
            <a:rPr lang="en-US" dirty="0" err="1">
              <a:latin typeface="Andes Bold" panose="02000000000000000000" pitchFamily="50" charset="0"/>
            </a:rPr>
            <a:t>cognitivo</a:t>
          </a:r>
          <a:r>
            <a:rPr lang="en-US" dirty="0">
              <a:latin typeface="Andes Bold" panose="02000000000000000000" pitchFamily="50" charset="0"/>
            </a:rPr>
            <a:t> </a:t>
          </a:r>
        </a:p>
      </dgm:t>
    </dgm:pt>
    <dgm:pt modelId="{8646F72A-3E9E-4A29-9809-64834C958835}" type="parTrans" cxnId="{9A30DBFE-3AE0-4209-9D80-C2159625410C}">
      <dgm:prSet/>
      <dgm:spPr/>
      <dgm:t>
        <a:bodyPr/>
        <a:lstStyle/>
        <a:p>
          <a:endParaRPr lang="en-US"/>
        </a:p>
      </dgm:t>
    </dgm:pt>
    <dgm:pt modelId="{DE970C54-BF7B-4FEE-8A15-01FB6A490452}" type="sibTrans" cxnId="{9A30DBFE-3AE0-4209-9D80-C2159625410C}">
      <dgm:prSet/>
      <dgm:spPr/>
      <dgm:t>
        <a:bodyPr/>
        <a:lstStyle/>
        <a:p>
          <a:endParaRPr lang="en-US"/>
        </a:p>
      </dgm:t>
    </dgm:pt>
    <dgm:pt modelId="{7747AA35-C60A-497A-B758-88F82AB96B04}">
      <dgm:prSet/>
      <dgm:spPr/>
      <dgm:t>
        <a:bodyPr/>
        <a:lstStyle/>
        <a:p>
          <a:pPr algn="l"/>
          <a:r>
            <a:rPr lang="en-US" dirty="0">
              <a:latin typeface="Andes Bold" panose="02000000000000000000" pitchFamily="50" charset="0"/>
            </a:rPr>
            <a:t>Talla</a:t>
          </a:r>
        </a:p>
      </dgm:t>
    </dgm:pt>
    <dgm:pt modelId="{9A7572C9-3286-4C28-BEDA-2C582C469DE3}" type="parTrans" cxnId="{B106062A-0AAA-4F18-9AFB-0E6A5BFDF013}">
      <dgm:prSet/>
      <dgm:spPr/>
      <dgm:t>
        <a:bodyPr/>
        <a:lstStyle/>
        <a:p>
          <a:endParaRPr lang="en-US"/>
        </a:p>
      </dgm:t>
    </dgm:pt>
    <dgm:pt modelId="{DB6F29D9-013A-4C5C-A2D7-092302342649}" type="sibTrans" cxnId="{B106062A-0AAA-4F18-9AFB-0E6A5BFDF013}">
      <dgm:prSet/>
      <dgm:spPr/>
      <dgm:t>
        <a:bodyPr/>
        <a:lstStyle/>
        <a:p>
          <a:endParaRPr lang="en-US"/>
        </a:p>
      </dgm:t>
    </dgm:pt>
    <dgm:pt modelId="{097A46FE-F10A-4F00-93CE-875528E8ADCA}" type="pres">
      <dgm:prSet presAssocID="{8967C129-A6A4-4A8B-A24C-5E153E7EFB54}" presName="linear" presStyleCnt="0">
        <dgm:presLayoutVars>
          <dgm:animLvl val="lvl"/>
          <dgm:resizeHandles val="exact"/>
        </dgm:presLayoutVars>
      </dgm:prSet>
      <dgm:spPr/>
      <dgm:t>
        <a:bodyPr/>
        <a:lstStyle/>
        <a:p>
          <a:endParaRPr lang="es-ES"/>
        </a:p>
      </dgm:t>
    </dgm:pt>
    <dgm:pt modelId="{01C97750-6373-4410-A0BD-0388F3F9E58B}" type="pres">
      <dgm:prSet presAssocID="{892258F9-EEA9-4C27-992D-A92442D4148F}" presName="parentText" presStyleLbl="node1" presStyleIdx="0" presStyleCnt="4" custLinFactNeighborX="-776" custLinFactNeighborY="65476">
        <dgm:presLayoutVars>
          <dgm:chMax val="0"/>
          <dgm:bulletEnabled val="1"/>
        </dgm:presLayoutVars>
      </dgm:prSet>
      <dgm:spPr/>
      <dgm:t>
        <a:bodyPr/>
        <a:lstStyle/>
        <a:p>
          <a:endParaRPr lang="es-ES"/>
        </a:p>
      </dgm:t>
    </dgm:pt>
    <dgm:pt modelId="{1A46049E-E192-4172-9C39-850BD43E126B}" type="pres">
      <dgm:prSet presAssocID="{AACE1AED-1C29-4402-A072-5C7393AFC220}" presName="spacer" presStyleCnt="0"/>
      <dgm:spPr/>
    </dgm:pt>
    <dgm:pt modelId="{3433023C-A2FD-41B3-9BA8-93AD401CCC83}" type="pres">
      <dgm:prSet presAssocID="{98E9E664-5721-4DCC-99ED-8DBDB03767E7}" presName="parentText" presStyleLbl="node1" presStyleIdx="1" presStyleCnt="4">
        <dgm:presLayoutVars>
          <dgm:chMax val="0"/>
          <dgm:bulletEnabled val="1"/>
        </dgm:presLayoutVars>
      </dgm:prSet>
      <dgm:spPr/>
      <dgm:t>
        <a:bodyPr/>
        <a:lstStyle/>
        <a:p>
          <a:endParaRPr lang="es-ES"/>
        </a:p>
      </dgm:t>
    </dgm:pt>
    <dgm:pt modelId="{E5575E44-ED70-464F-BC43-553AD6F1C2F1}" type="pres">
      <dgm:prSet presAssocID="{12F6881C-121D-497C-A058-DA1E6EF94C9F}" presName="spacer" presStyleCnt="0"/>
      <dgm:spPr/>
    </dgm:pt>
    <dgm:pt modelId="{D3B1DD4C-E1AD-4E57-9D7A-CAE68CB26032}" type="pres">
      <dgm:prSet presAssocID="{D621B7E2-77F9-4921-A1FC-939E52F5CE34}" presName="parentText" presStyleLbl="node1" presStyleIdx="2" presStyleCnt="4">
        <dgm:presLayoutVars>
          <dgm:chMax val="0"/>
          <dgm:bulletEnabled val="1"/>
        </dgm:presLayoutVars>
      </dgm:prSet>
      <dgm:spPr/>
      <dgm:t>
        <a:bodyPr/>
        <a:lstStyle/>
        <a:p>
          <a:endParaRPr lang="es-ES"/>
        </a:p>
      </dgm:t>
    </dgm:pt>
    <dgm:pt modelId="{B0A4F6C4-AAF0-4F1E-A5D1-F28FA5A8FAF3}" type="pres">
      <dgm:prSet presAssocID="{DE970C54-BF7B-4FEE-8A15-01FB6A490452}" presName="spacer" presStyleCnt="0"/>
      <dgm:spPr/>
    </dgm:pt>
    <dgm:pt modelId="{BA173E00-D1D7-46B1-94A6-7353F15DE768}" type="pres">
      <dgm:prSet presAssocID="{7747AA35-C60A-497A-B758-88F82AB96B04}" presName="parentText" presStyleLbl="node1" presStyleIdx="3" presStyleCnt="4">
        <dgm:presLayoutVars>
          <dgm:chMax val="0"/>
          <dgm:bulletEnabled val="1"/>
        </dgm:presLayoutVars>
      </dgm:prSet>
      <dgm:spPr/>
      <dgm:t>
        <a:bodyPr/>
        <a:lstStyle/>
        <a:p>
          <a:endParaRPr lang="es-ES"/>
        </a:p>
      </dgm:t>
    </dgm:pt>
  </dgm:ptLst>
  <dgm:cxnLst>
    <dgm:cxn modelId="{89460433-20F4-4BCC-80B2-91DDB373B9E2}" type="presOf" srcId="{8967C129-A6A4-4A8B-A24C-5E153E7EFB54}" destId="{097A46FE-F10A-4F00-93CE-875528E8ADCA}" srcOrd="0" destOrd="0" presId="urn:microsoft.com/office/officeart/2005/8/layout/vList2"/>
    <dgm:cxn modelId="{DC403118-0BE9-451C-8D24-41617B9C3B6B}" srcId="{8967C129-A6A4-4A8B-A24C-5E153E7EFB54}" destId="{892258F9-EEA9-4C27-992D-A92442D4148F}" srcOrd="0" destOrd="0" parTransId="{FCEFE394-987D-4B77-8EA4-430A426EF9F3}" sibTransId="{AACE1AED-1C29-4402-A072-5C7393AFC220}"/>
    <dgm:cxn modelId="{B106062A-0AAA-4F18-9AFB-0E6A5BFDF013}" srcId="{8967C129-A6A4-4A8B-A24C-5E153E7EFB54}" destId="{7747AA35-C60A-497A-B758-88F82AB96B04}" srcOrd="3" destOrd="0" parTransId="{9A7572C9-3286-4C28-BEDA-2C582C469DE3}" sibTransId="{DB6F29D9-013A-4C5C-A2D7-092302342649}"/>
    <dgm:cxn modelId="{9A30DBFE-3AE0-4209-9D80-C2159625410C}" srcId="{8967C129-A6A4-4A8B-A24C-5E153E7EFB54}" destId="{D621B7E2-77F9-4921-A1FC-939E52F5CE34}" srcOrd="2" destOrd="0" parTransId="{8646F72A-3E9E-4A29-9809-64834C958835}" sibTransId="{DE970C54-BF7B-4FEE-8A15-01FB6A490452}"/>
    <dgm:cxn modelId="{807E7255-B0C2-4FD4-AAA1-8587D644491C}" srcId="{8967C129-A6A4-4A8B-A24C-5E153E7EFB54}" destId="{98E9E664-5721-4DCC-99ED-8DBDB03767E7}" srcOrd="1" destOrd="0" parTransId="{D032BAA0-29CD-4F6D-A6D8-FA8807F9D761}" sibTransId="{12F6881C-121D-497C-A058-DA1E6EF94C9F}"/>
    <dgm:cxn modelId="{D425380D-140A-444D-92AB-42CC6108C5BA}" type="presOf" srcId="{98E9E664-5721-4DCC-99ED-8DBDB03767E7}" destId="{3433023C-A2FD-41B3-9BA8-93AD401CCC83}" srcOrd="0" destOrd="0" presId="urn:microsoft.com/office/officeart/2005/8/layout/vList2"/>
    <dgm:cxn modelId="{DFCCA176-486C-4FC3-B662-8E9FAFF2918F}" type="presOf" srcId="{7747AA35-C60A-497A-B758-88F82AB96B04}" destId="{BA173E00-D1D7-46B1-94A6-7353F15DE768}" srcOrd="0" destOrd="0" presId="urn:microsoft.com/office/officeart/2005/8/layout/vList2"/>
    <dgm:cxn modelId="{20E15A56-2338-46C8-98D0-B54DE9751D90}" type="presOf" srcId="{D621B7E2-77F9-4921-A1FC-939E52F5CE34}" destId="{D3B1DD4C-E1AD-4E57-9D7A-CAE68CB26032}" srcOrd="0" destOrd="0" presId="urn:microsoft.com/office/officeart/2005/8/layout/vList2"/>
    <dgm:cxn modelId="{0B829DB0-14F9-4CD2-93E4-EDEEAB7C34B5}" type="presOf" srcId="{892258F9-EEA9-4C27-992D-A92442D4148F}" destId="{01C97750-6373-4410-A0BD-0388F3F9E58B}" srcOrd="0" destOrd="0" presId="urn:microsoft.com/office/officeart/2005/8/layout/vList2"/>
    <dgm:cxn modelId="{BB645AC2-0ECB-402C-8A2E-1B3DEF8EDA86}" type="presParOf" srcId="{097A46FE-F10A-4F00-93CE-875528E8ADCA}" destId="{01C97750-6373-4410-A0BD-0388F3F9E58B}" srcOrd="0" destOrd="0" presId="urn:microsoft.com/office/officeart/2005/8/layout/vList2"/>
    <dgm:cxn modelId="{2390C224-9FEF-416E-8952-5CD87D5ECE9D}" type="presParOf" srcId="{097A46FE-F10A-4F00-93CE-875528E8ADCA}" destId="{1A46049E-E192-4172-9C39-850BD43E126B}" srcOrd="1" destOrd="0" presId="urn:microsoft.com/office/officeart/2005/8/layout/vList2"/>
    <dgm:cxn modelId="{498F3381-C4FA-41D0-9B84-4508A004C2CF}" type="presParOf" srcId="{097A46FE-F10A-4F00-93CE-875528E8ADCA}" destId="{3433023C-A2FD-41B3-9BA8-93AD401CCC83}" srcOrd="2" destOrd="0" presId="urn:microsoft.com/office/officeart/2005/8/layout/vList2"/>
    <dgm:cxn modelId="{A7DABD11-4E16-4F8D-B5D5-6D8832C6E1CA}" type="presParOf" srcId="{097A46FE-F10A-4F00-93CE-875528E8ADCA}" destId="{E5575E44-ED70-464F-BC43-553AD6F1C2F1}" srcOrd="3" destOrd="0" presId="urn:microsoft.com/office/officeart/2005/8/layout/vList2"/>
    <dgm:cxn modelId="{ACEC9C79-CD79-4141-975E-494B9DE4D7CB}" type="presParOf" srcId="{097A46FE-F10A-4F00-93CE-875528E8ADCA}" destId="{D3B1DD4C-E1AD-4E57-9D7A-CAE68CB26032}" srcOrd="4" destOrd="0" presId="urn:microsoft.com/office/officeart/2005/8/layout/vList2"/>
    <dgm:cxn modelId="{FB701482-1E8A-47CB-88A2-5A2E8D8B70EB}" type="presParOf" srcId="{097A46FE-F10A-4F00-93CE-875528E8ADCA}" destId="{B0A4F6C4-AAF0-4F1E-A5D1-F28FA5A8FAF3}" srcOrd="5" destOrd="0" presId="urn:microsoft.com/office/officeart/2005/8/layout/vList2"/>
    <dgm:cxn modelId="{3C97537A-6784-4B44-A4BF-17FA2F9F38FB}" type="presParOf" srcId="{097A46FE-F10A-4F00-93CE-875528E8ADCA}" destId="{BA173E00-D1D7-46B1-94A6-7353F15DE76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97750-6373-4410-A0BD-0388F3F9E58B}">
      <dsp:nvSpPr>
        <dsp:cNvPr id="0" name=""/>
        <dsp:cNvSpPr/>
      </dsp:nvSpPr>
      <dsp:spPr>
        <a:xfrm>
          <a:off x="0" y="308853"/>
          <a:ext cx="4201001" cy="695565"/>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err="1">
              <a:latin typeface="Andes Bold" panose="02000000000000000000" pitchFamily="50" charset="0"/>
            </a:rPr>
            <a:t>Ingresos</a:t>
          </a:r>
          <a:endParaRPr lang="en-US" sz="2900" kern="1200">
            <a:latin typeface="Andes Bold" panose="02000000000000000000" pitchFamily="50" charset="0"/>
          </a:endParaRPr>
        </a:p>
      </dsp:txBody>
      <dsp:txXfrm>
        <a:off x="33955" y="342808"/>
        <a:ext cx="4133091" cy="627655"/>
      </dsp:txXfrm>
    </dsp:sp>
    <dsp:sp modelId="{3433023C-A2FD-41B3-9BA8-93AD401CCC83}">
      <dsp:nvSpPr>
        <dsp:cNvPr id="0" name=""/>
        <dsp:cNvSpPr/>
      </dsp:nvSpPr>
      <dsp:spPr>
        <a:xfrm>
          <a:off x="0" y="1033252"/>
          <a:ext cx="4201001" cy="695565"/>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err="1">
              <a:latin typeface="Andes Bold" panose="02000000000000000000" pitchFamily="50" charset="0"/>
            </a:rPr>
            <a:t>Escolarización</a:t>
          </a:r>
          <a:r>
            <a:rPr lang="en-US" sz="2900" kern="1200" dirty="0">
              <a:latin typeface="Andes Bold" panose="02000000000000000000" pitchFamily="50" charset="0"/>
            </a:rPr>
            <a:t> </a:t>
          </a:r>
        </a:p>
      </dsp:txBody>
      <dsp:txXfrm>
        <a:off x="33955" y="1067207"/>
        <a:ext cx="4133091" cy="627655"/>
      </dsp:txXfrm>
    </dsp:sp>
    <dsp:sp modelId="{D3B1DD4C-E1AD-4E57-9D7A-CAE68CB26032}">
      <dsp:nvSpPr>
        <dsp:cNvPr id="0" name=""/>
        <dsp:cNvSpPr/>
      </dsp:nvSpPr>
      <dsp:spPr>
        <a:xfrm>
          <a:off x="0" y="1812338"/>
          <a:ext cx="4201001" cy="695565"/>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err="1">
              <a:latin typeface="Andes Bold" panose="02000000000000000000" pitchFamily="50" charset="0"/>
            </a:rPr>
            <a:t>Desarrollo</a:t>
          </a:r>
          <a:r>
            <a:rPr lang="en-US" sz="2900" kern="1200" dirty="0">
              <a:latin typeface="Andes Bold" panose="02000000000000000000" pitchFamily="50" charset="0"/>
            </a:rPr>
            <a:t> </a:t>
          </a:r>
          <a:r>
            <a:rPr lang="en-US" sz="2900" kern="1200" dirty="0" err="1">
              <a:latin typeface="Andes Bold" panose="02000000000000000000" pitchFamily="50" charset="0"/>
            </a:rPr>
            <a:t>cognitivo</a:t>
          </a:r>
          <a:r>
            <a:rPr lang="en-US" sz="2900" kern="1200" dirty="0">
              <a:latin typeface="Andes Bold" panose="02000000000000000000" pitchFamily="50" charset="0"/>
            </a:rPr>
            <a:t> </a:t>
          </a:r>
        </a:p>
      </dsp:txBody>
      <dsp:txXfrm>
        <a:off x="33955" y="1846293"/>
        <a:ext cx="4133091" cy="627655"/>
      </dsp:txXfrm>
    </dsp:sp>
    <dsp:sp modelId="{BA173E00-D1D7-46B1-94A6-7353F15DE768}">
      <dsp:nvSpPr>
        <dsp:cNvPr id="0" name=""/>
        <dsp:cNvSpPr/>
      </dsp:nvSpPr>
      <dsp:spPr>
        <a:xfrm>
          <a:off x="0" y="2591423"/>
          <a:ext cx="4201001" cy="695565"/>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en-US" sz="2900" kern="1200" dirty="0">
              <a:latin typeface="Andes Bold" panose="02000000000000000000" pitchFamily="50" charset="0"/>
            </a:rPr>
            <a:t>Talla</a:t>
          </a:r>
        </a:p>
      </dsp:txBody>
      <dsp:txXfrm>
        <a:off x="33955" y="2625378"/>
        <a:ext cx="4133091" cy="6276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73" tIns="46237" rIns="92473" bIns="46237" rtlCol="0"/>
          <a:lstStyle>
            <a:lvl1pPr algn="l">
              <a:defRPr sz="1200"/>
            </a:lvl1pPr>
          </a:lstStyle>
          <a:p>
            <a:endParaRPr lang="en-US"/>
          </a:p>
        </p:txBody>
      </p:sp>
      <p:sp>
        <p:nvSpPr>
          <p:cNvPr id="3" name="Date Placeholder 2"/>
          <p:cNvSpPr>
            <a:spLocks noGrp="1"/>
          </p:cNvSpPr>
          <p:nvPr>
            <p:ph type="dt" sz="quarter" idx="1"/>
          </p:nvPr>
        </p:nvSpPr>
        <p:spPr>
          <a:xfrm>
            <a:off x="3936769" y="0"/>
            <a:ext cx="3011699" cy="461804"/>
          </a:xfrm>
          <a:prstGeom prst="rect">
            <a:avLst/>
          </a:prstGeom>
        </p:spPr>
        <p:txBody>
          <a:bodyPr vert="horz" lIns="92473" tIns="46237" rIns="92473" bIns="46237" rtlCol="0"/>
          <a:lstStyle>
            <a:lvl1pPr algn="r">
              <a:defRPr sz="1200"/>
            </a:lvl1pPr>
          </a:lstStyle>
          <a:p>
            <a:fld id="{9529BB92-A567-F74A-B8E9-A17FC86908EF}" type="datetimeFigureOut">
              <a:rPr lang="en-US" smtClean="0"/>
              <a:t>2/7/2019</a:t>
            </a:fld>
            <a:endParaRPr lang="en-US"/>
          </a:p>
        </p:txBody>
      </p:sp>
      <p:sp>
        <p:nvSpPr>
          <p:cNvPr id="4" name="Footer Placeholder 3"/>
          <p:cNvSpPr>
            <a:spLocks noGrp="1"/>
          </p:cNvSpPr>
          <p:nvPr>
            <p:ph type="ftr" sz="quarter" idx="2"/>
          </p:nvPr>
        </p:nvSpPr>
        <p:spPr>
          <a:xfrm>
            <a:off x="0" y="8772669"/>
            <a:ext cx="3011699" cy="461804"/>
          </a:xfrm>
          <a:prstGeom prst="rect">
            <a:avLst/>
          </a:prstGeom>
        </p:spPr>
        <p:txBody>
          <a:bodyPr vert="horz" lIns="92473" tIns="46237" rIns="92473" bIns="46237" rtlCol="0" anchor="b"/>
          <a:lstStyle>
            <a:lvl1pPr algn="l">
              <a:defRPr sz="1200"/>
            </a:lvl1pPr>
          </a:lstStyle>
          <a:p>
            <a:endParaRPr lang="en-US"/>
          </a:p>
        </p:txBody>
      </p:sp>
      <p:sp>
        <p:nvSpPr>
          <p:cNvPr id="5" name="Slide Number Placeholder 4"/>
          <p:cNvSpPr>
            <a:spLocks noGrp="1"/>
          </p:cNvSpPr>
          <p:nvPr>
            <p:ph type="sldNum" sz="quarter" idx="3"/>
          </p:nvPr>
        </p:nvSpPr>
        <p:spPr>
          <a:xfrm>
            <a:off x="3936769" y="8772669"/>
            <a:ext cx="3011699" cy="461804"/>
          </a:xfrm>
          <a:prstGeom prst="rect">
            <a:avLst/>
          </a:prstGeom>
        </p:spPr>
        <p:txBody>
          <a:bodyPr vert="horz" lIns="92473" tIns="46237" rIns="92473" bIns="46237" rtlCol="0" anchor="b"/>
          <a:lstStyle>
            <a:lvl1pPr algn="r">
              <a:defRPr sz="1200"/>
            </a:lvl1pPr>
          </a:lstStyle>
          <a:p>
            <a:fld id="{FB5653C7-7965-2040-B77A-E3AD9CCABA80}" type="slidenum">
              <a:rPr lang="en-US" smtClean="0"/>
              <a:t>‹Nº›</a:t>
            </a:fld>
            <a:endParaRPr lang="en-US"/>
          </a:p>
        </p:txBody>
      </p:sp>
    </p:spTree>
    <p:extLst>
      <p:ext uri="{BB962C8B-B14F-4D97-AF65-F5344CB8AC3E}">
        <p14:creationId xmlns:p14="http://schemas.microsoft.com/office/powerpoint/2010/main" val="7916170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73" tIns="46237" rIns="92473" bIns="46237" rtlCol="0"/>
          <a:lstStyle>
            <a:lvl1pPr algn="l">
              <a:defRPr sz="1200"/>
            </a:lvl1pPr>
          </a:lstStyle>
          <a:p>
            <a:endParaRPr lang="en-US"/>
          </a:p>
        </p:txBody>
      </p:sp>
      <p:sp>
        <p:nvSpPr>
          <p:cNvPr id="3" name="Date Placeholder 2"/>
          <p:cNvSpPr>
            <a:spLocks noGrp="1"/>
          </p:cNvSpPr>
          <p:nvPr>
            <p:ph type="dt" idx="1"/>
          </p:nvPr>
        </p:nvSpPr>
        <p:spPr>
          <a:xfrm>
            <a:off x="3936769" y="0"/>
            <a:ext cx="3011699" cy="461804"/>
          </a:xfrm>
          <a:prstGeom prst="rect">
            <a:avLst/>
          </a:prstGeom>
        </p:spPr>
        <p:txBody>
          <a:bodyPr vert="horz" lIns="92473" tIns="46237" rIns="92473" bIns="46237" rtlCol="0"/>
          <a:lstStyle>
            <a:lvl1pPr algn="r">
              <a:defRPr sz="1200"/>
            </a:lvl1pPr>
          </a:lstStyle>
          <a:p>
            <a:fld id="{331F0330-7C78-A745-8253-3BB6E1DAB737}" type="datetimeFigureOut">
              <a:rPr lang="en-US" smtClean="0"/>
              <a:t>2/7/2019</a:t>
            </a:fld>
            <a:endParaRPr lang="en-US"/>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2473" tIns="46237" rIns="92473" bIns="46237"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73" tIns="46237" rIns="92473" bIns="4623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1804"/>
          </a:xfrm>
          <a:prstGeom prst="rect">
            <a:avLst/>
          </a:prstGeom>
        </p:spPr>
        <p:txBody>
          <a:bodyPr vert="horz" lIns="92473" tIns="46237" rIns="92473" bIns="46237" rtlCol="0" anchor="b"/>
          <a:lstStyle>
            <a:lvl1pPr algn="l">
              <a:defRPr sz="1200"/>
            </a:lvl1pPr>
          </a:lstStyle>
          <a:p>
            <a:endParaRPr lang="en-US"/>
          </a:p>
        </p:txBody>
      </p:sp>
      <p:sp>
        <p:nvSpPr>
          <p:cNvPr id="7" name="Slide Number Placeholder 6"/>
          <p:cNvSpPr>
            <a:spLocks noGrp="1"/>
          </p:cNvSpPr>
          <p:nvPr>
            <p:ph type="sldNum" sz="quarter" idx="5"/>
          </p:nvPr>
        </p:nvSpPr>
        <p:spPr>
          <a:xfrm>
            <a:off x="3936769" y="8772669"/>
            <a:ext cx="3011699" cy="461804"/>
          </a:xfrm>
          <a:prstGeom prst="rect">
            <a:avLst/>
          </a:prstGeom>
        </p:spPr>
        <p:txBody>
          <a:bodyPr vert="horz" lIns="92473" tIns="46237" rIns="92473" bIns="46237" rtlCol="0" anchor="b"/>
          <a:lstStyle>
            <a:lvl1pPr algn="r">
              <a:defRPr sz="1200"/>
            </a:lvl1pPr>
          </a:lstStyle>
          <a:p>
            <a:fld id="{1F516275-2827-2B46-A594-D47D7E91F834}" type="slidenum">
              <a:rPr lang="en-US" smtClean="0"/>
              <a:t>‹Nº›</a:t>
            </a:fld>
            <a:endParaRPr lang="en-US"/>
          </a:p>
        </p:txBody>
      </p:sp>
    </p:spTree>
    <p:extLst>
      <p:ext uri="{BB962C8B-B14F-4D97-AF65-F5344CB8AC3E}">
        <p14:creationId xmlns:p14="http://schemas.microsoft.com/office/powerpoint/2010/main" val="176785669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D55EAF-F405-492B-93BB-6B545D3F3B32}" type="slidenum">
              <a:rPr lang="en-US" smtClean="0"/>
              <a:pPr>
                <a:defRPr/>
              </a:pPr>
              <a:t>2</a:t>
            </a:fld>
            <a:endParaRPr lang="en-US"/>
          </a:p>
        </p:txBody>
      </p:sp>
    </p:spTree>
    <p:extLst>
      <p:ext uri="{BB962C8B-B14F-4D97-AF65-F5344CB8AC3E}">
        <p14:creationId xmlns:p14="http://schemas.microsoft.com/office/powerpoint/2010/main" val="3720857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PE" kern="1200" dirty="0">
              <a:latin typeface="+mn-lt"/>
              <a:cs typeface="Calibri"/>
            </a:endParaRPr>
          </a:p>
          <a:p>
            <a:endParaRPr lang="en-US"/>
          </a:p>
        </p:txBody>
      </p:sp>
      <p:sp>
        <p:nvSpPr>
          <p:cNvPr id="4" name="Slide Number Placeholder 3"/>
          <p:cNvSpPr>
            <a:spLocks noGrp="1"/>
          </p:cNvSpPr>
          <p:nvPr>
            <p:ph type="sldNum" sz="quarter" idx="10"/>
          </p:nvPr>
        </p:nvSpPr>
        <p:spPr/>
        <p:txBody>
          <a:bodyPr/>
          <a:lstStyle/>
          <a:p>
            <a:fld id="{19257B42-B374-4AC7-83B4-D76E669F98C6}" type="slidenum">
              <a:rPr lang="en-US" smtClean="0"/>
              <a:t>13</a:t>
            </a:fld>
            <a:endParaRPr lang="en-US"/>
          </a:p>
        </p:txBody>
      </p:sp>
    </p:spTree>
    <p:extLst>
      <p:ext uri="{BB962C8B-B14F-4D97-AF65-F5344CB8AC3E}">
        <p14:creationId xmlns:p14="http://schemas.microsoft.com/office/powerpoint/2010/main" val="1873380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257B42-B374-4AC7-83B4-D76E669F98C6}" type="slidenum">
              <a:rPr lang="en-US" smtClean="0"/>
              <a:t>16</a:t>
            </a:fld>
            <a:endParaRPr lang="en-US"/>
          </a:p>
        </p:txBody>
      </p:sp>
    </p:spTree>
    <p:extLst>
      <p:ext uri="{BB962C8B-B14F-4D97-AF65-F5344CB8AC3E}">
        <p14:creationId xmlns:p14="http://schemas.microsoft.com/office/powerpoint/2010/main" val="298243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PE" sz="1200" b="1">
                <a:effectLst/>
                <a:latin typeface="Calibri" panose="020F0502020204030204" pitchFamily="34" charset="0"/>
                <a:ea typeface="Calibri" panose="020F0502020204030204" pitchFamily="34" charset="0"/>
                <a:cs typeface="Times New Roman" panose="02020603050405020304" pitchFamily="18" charset="0"/>
              </a:rPr>
              <a:t>Sociedad civil activa:</a:t>
            </a:r>
            <a:r>
              <a:rPr lang="es-PE" sz="1200">
                <a:effectLst/>
                <a:latin typeface="Calibri" panose="020F0502020204030204" pitchFamily="34" charset="0"/>
                <a:ea typeface="Calibri" panose="020F0502020204030204" pitchFamily="34" charset="0"/>
                <a:cs typeface="Times New Roman" panose="02020603050405020304" pitchFamily="18" charset="0"/>
              </a:rPr>
              <a:t> Los políticos peruanos asumieron el compromiso de reducir el retraso en el crecimiento y establecer objetivos claros después de que una coalición de organizaciones nacionales e internacionales (Iniciativa Contra la Desnutrición Infantil, Mesa de la Concertación de Lucha contra la Pobreza), contribuyeran a incluir la cuestión en la agenda nacional durante las elecciones del 2006.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PE" sz="1200">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PE" b="1" dirty="0">
                <a:effectLst/>
                <a:latin typeface="Calibri" panose="020F0502020204030204" pitchFamily="34" charset="0"/>
                <a:ea typeface="Calibri" panose="020F0502020204030204" pitchFamily="34" charset="0"/>
                <a:cs typeface="Times New Roman" panose="02020603050405020304" pitchFamily="18" charset="0"/>
              </a:rPr>
              <a:t>Gobierno liderando:</a:t>
            </a:r>
            <a:r>
              <a:rPr lang="es-PE" dirty="0">
                <a:effectLst/>
                <a:latin typeface="Calibri" panose="020F0502020204030204" pitchFamily="34" charset="0"/>
                <a:ea typeface="Calibri" panose="020F0502020204030204" pitchFamily="34" charset="0"/>
                <a:cs typeface="Times New Roman" panose="02020603050405020304" pitchFamily="18" charset="0"/>
              </a:rPr>
              <a:t> Poco tiempo después se plasmaron prioridades y metas para el desarrollo en la primera infancia. Por ejemplo, se estableció el objetivo 5 por 5 por 5; reducir en 5 puntos porcentuales el retraso en el crecimiento de los niños menores a 5 años en el plazo de 5 años (2do Gobierno de Alan </a:t>
            </a:r>
            <a:r>
              <a:rPr lang="es-PE" dirty="0" err="1">
                <a:effectLst/>
                <a:latin typeface="Calibri" panose="020F0502020204030204" pitchFamily="34" charset="0"/>
                <a:ea typeface="Calibri" panose="020F0502020204030204" pitchFamily="34" charset="0"/>
                <a:cs typeface="Times New Roman" panose="02020603050405020304" pitchFamily="18" charset="0"/>
              </a:rPr>
              <a:t>Garcia</a:t>
            </a:r>
            <a:r>
              <a:rPr lang="es-PE" dirty="0">
                <a:effectLst/>
                <a:latin typeface="Calibri" panose="020F0502020204030204" pitchFamily="34"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PE" sz="12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PE" b="1" dirty="0">
                <a:effectLst/>
                <a:latin typeface="Calibri" panose="020F0502020204030204" pitchFamily="34" charset="0"/>
                <a:ea typeface="Calibri" panose="020F0502020204030204" pitchFamily="34" charset="0"/>
                <a:cs typeface="Times New Roman" panose="02020603050405020304" pitchFamily="18" charset="0"/>
              </a:rPr>
              <a:t>Continuidad:</a:t>
            </a:r>
            <a:r>
              <a:rPr lang="es-PE" dirty="0">
                <a:effectLst/>
                <a:latin typeface="Calibri" panose="020F0502020204030204" pitchFamily="34" charset="0"/>
                <a:ea typeface="Calibri" panose="020F0502020204030204" pitchFamily="34" charset="0"/>
                <a:cs typeface="Times New Roman" panose="02020603050405020304" pitchFamily="18" charset="0"/>
              </a:rPr>
              <a:t> lo notable en el caso del Perú es el hecho de que todos los gobiernos sucesivos, los presididos por Alejandro Toledo (Programa JUNTOS), Alan </a:t>
            </a:r>
            <a:r>
              <a:rPr lang="es-PE" dirty="0" err="1">
                <a:effectLst/>
                <a:latin typeface="Calibri" panose="020F0502020204030204" pitchFamily="34" charset="0"/>
                <a:ea typeface="Calibri" panose="020F0502020204030204" pitchFamily="34" charset="0"/>
                <a:cs typeface="Times New Roman" panose="02020603050405020304" pitchFamily="18" charset="0"/>
              </a:rPr>
              <a:t>Garcia</a:t>
            </a:r>
            <a:r>
              <a:rPr lang="es-PE" dirty="0">
                <a:effectLst/>
                <a:latin typeface="Calibri" panose="020F0502020204030204" pitchFamily="34" charset="0"/>
                <a:ea typeface="Calibri" panose="020F0502020204030204" pitchFamily="34" charset="0"/>
                <a:cs typeface="Times New Roman" panose="02020603050405020304" pitchFamily="18" charset="0"/>
              </a:rPr>
              <a:t> (5 por 5 por 5), Ollanta Humala y, actualmente Pedro Pablo Kuczynski, han garantizado la continuidad y el compromiso en lo que respecta al impulso por reducir el retraso en el crecimiento de la niñez.</a:t>
            </a:r>
            <a:r>
              <a:rPr lang="es-PE" dirty="0">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PE" sz="12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PE" sz="1200">
                <a:effectLst/>
                <a:latin typeface="Calibri" panose="020F0502020204030204" pitchFamily="34" charset="0"/>
                <a:ea typeface="Calibri" panose="020F0502020204030204" pitchFamily="34" charset="0"/>
                <a:cs typeface="Times New Roman" panose="02020603050405020304" pitchFamily="18" charset="0"/>
              </a:rPr>
              <a:t>Durante todo el proceso el MEF desempeño un papel fundamental al alinear incentivos para generar una respuesta coordinada a todos los niveles de gobierno al implementar un sistema de presupuesto por resultado (</a:t>
            </a:r>
            <a:r>
              <a:rPr lang="es-PE" sz="1200" err="1">
                <a:effectLst/>
                <a:latin typeface="Calibri" panose="020F0502020204030204" pitchFamily="34" charset="0"/>
                <a:ea typeface="Calibri" panose="020F0502020204030204" pitchFamily="34" charset="0"/>
                <a:cs typeface="Times New Roman" panose="02020603050405020304" pitchFamily="18" charset="0"/>
              </a:rPr>
              <a:t>PpR</a:t>
            </a:r>
            <a:r>
              <a:rPr lang="es-PE" sz="1200">
                <a:effectLst/>
                <a:latin typeface="Calibri" panose="020F0502020204030204" pitchFamily="34" charset="0"/>
                <a:ea typeface="Calibri" panose="020F0502020204030204" pitchFamily="34" charset="0"/>
                <a:cs typeface="Times New Roman" panose="02020603050405020304" pitchFamily="18" charset="0"/>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fld id="{19257B42-B374-4AC7-83B4-D76E669F98C6}" type="slidenum">
              <a:rPr lang="en-US" smtClean="0"/>
              <a:t>17</a:t>
            </a:fld>
            <a:endParaRPr lang="en-US"/>
          </a:p>
        </p:txBody>
      </p:sp>
    </p:spTree>
    <p:extLst>
      <p:ext uri="{BB962C8B-B14F-4D97-AF65-F5344CB8AC3E}">
        <p14:creationId xmlns:p14="http://schemas.microsoft.com/office/powerpoint/2010/main" val="1523249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PE" sz="1200" b="1">
                <a:effectLst/>
                <a:latin typeface="Calibri" panose="020F0502020204030204" pitchFamily="34" charset="0"/>
                <a:ea typeface="Calibri" panose="020F0502020204030204" pitchFamily="34" charset="0"/>
                <a:cs typeface="Times New Roman" panose="02020603050405020304" pitchFamily="18" charset="0"/>
              </a:rPr>
              <a:t>Evidencia:</a:t>
            </a:r>
            <a:r>
              <a:rPr lang="es-PE" sz="1200">
                <a:effectLst/>
                <a:latin typeface="Calibri" panose="020F0502020204030204" pitchFamily="34" charset="0"/>
                <a:ea typeface="Calibri" panose="020F0502020204030204" pitchFamily="34" charset="0"/>
                <a:cs typeface="Times New Roman" panose="02020603050405020304" pitchFamily="18" charset="0"/>
              </a:rPr>
              <a:t> Después de gastar millones de dólares en programas de alimentación que resultaron ineficaces, el Perú tomo provisiones para destinar dinero únicamente a métodos probados y comprobados, “intervenciones basadas en la evidencia”.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Wingdings" panose="05000000000000000000" pitchFamily="2"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PE" sz="1200">
                <a:effectLst/>
                <a:latin typeface="Calibri" panose="020F0502020204030204" pitchFamily="34" charset="0"/>
                <a:ea typeface="Calibri" panose="020F0502020204030204" pitchFamily="34" charset="0"/>
                <a:cs typeface="Times New Roman" panose="02020603050405020304" pitchFamily="18" charset="0"/>
              </a:rPr>
              <a:t>Juntos: animaba a las mujeres embarazadas y a las madres de niños de hasta dos años a concurrir a las clínicas para someterse a controles de salud y nutrición, a cambio de lo cual recibían, cada dos meses transferencias monetarias.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Wingdings" panose="05000000000000000000" pitchFamily="2"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PE" sz="1200">
                <a:effectLst/>
                <a:latin typeface="Calibri" panose="020F0502020204030204" pitchFamily="34" charset="0"/>
                <a:ea typeface="Calibri" panose="020F0502020204030204" pitchFamily="34" charset="0"/>
                <a:cs typeface="Times New Roman" panose="02020603050405020304" pitchFamily="18" charset="0"/>
              </a:rPr>
              <a:t>Programa de Control de Crecimiento y Desarrollo (CRED): brinda apoyo a padres, a través de centros de salud, de monitoreo y seguimiento del crecimiento de sus hijos y aconseja medidas para fomenta cambios de conducta.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Wingdings" panose="05000000000000000000" pitchFamily="2"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PE" sz="1200">
                <a:effectLst/>
                <a:latin typeface="Calibri" panose="020F0502020204030204" pitchFamily="34" charset="0"/>
                <a:ea typeface="Calibri" panose="020F0502020204030204" pitchFamily="34" charset="0"/>
                <a:cs typeface="Times New Roman" panose="02020603050405020304" pitchFamily="18" charset="0"/>
              </a:rPr>
              <a:t>Programa Articulado Nutricional: Comprende un conjunto de intervenciones articuladas entre el Ministerio de Salud, el Ministerio de la Mujer y Desarrollo Social, la Presidencia del Consejo de Ministros, el Seguro Integral de Salud, los Gobiernos Regionales y los Gobiernos Locales.</a:t>
            </a:r>
            <a:r>
              <a:rPr lang="es-PE" sz="1200">
                <a:effectLst/>
                <a:latin typeface="Calibri" panose="020F0502020204030204" pitchFamily="34" charset="0"/>
                <a:ea typeface="Calibri" panose="020F0502020204030204" pitchFamily="34" charset="0"/>
                <a:cs typeface="Calibri" panose="020F0502020204030204" pitchFamily="34" charset="0"/>
              </a:rPr>
              <a:t>	</a:t>
            </a:r>
            <a:r>
              <a:rPr lang="es-PE" sz="1200">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PE" sz="12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PE" sz="1200" b="1">
                <a:effectLst/>
                <a:latin typeface="Calibri" panose="020F0502020204030204" pitchFamily="34" charset="0"/>
                <a:ea typeface="Calibri" panose="020F0502020204030204" pitchFamily="34" charset="0"/>
                <a:cs typeface="Times New Roman" panose="02020603050405020304" pitchFamily="18" charset="0"/>
              </a:rPr>
              <a:t>Incentivos:</a:t>
            </a:r>
            <a:r>
              <a:rPr lang="es-PE" sz="12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1200">
                <a:effectLst/>
                <a:latin typeface="Calibri" panose="020F0502020204030204" pitchFamily="34" charset="0"/>
                <a:ea typeface="Calibri" panose="020F0502020204030204" pitchFamily="34" charset="0"/>
                <a:cs typeface="Times New Roman" panose="02020603050405020304" pitchFamily="18" charset="0"/>
              </a:rPr>
              <a:t>Uso de incentivos en diferentes niveles a través de las transferencias monetarias condicionadas del Programa Juntos, junto al fortalecimiento de servicios de salud y nutricionales. Asimismo, a autoridades sanitarias regionales mediante un aumento en sus presupuestos si se alcanzaban metas de desarrollo en materia de suplementación, agua y saneamiento, etc. Planes de Incentivo Municipales e incentivos no monetarios (Sello Municipal).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Wingdings" panose="05000000000000000000" pitchFamily="2"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PE" sz="1200">
                <a:effectLst/>
                <a:latin typeface="Calibri" panose="020F0502020204030204" pitchFamily="34" charset="0"/>
                <a:ea typeface="Calibri" panose="020F0502020204030204" pitchFamily="34" charset="0"/>
                <a:cs typeface="Times New Roman" panose="02020603050405020304" pitchFamily="18" charset="0"/>
              </a:rPr>
              <a:t>Direcciones Regionales de Salud (DIRESA): se proporcionaron incentivos para dichas directivas regionales para la estimular la proporción de una mayor cantidad y calidad de servicios nutricionales.</a:t>
            </a:r>
          </a:p>
          <a:p>
            <a:pPr marL="457200" marR="0" lvl="1" indent="0">
              <a:lnSpc>
                <a:spcPct val="107000"/>
              </a:lnSpc>
              <a:spcBef>
                <a:spcPts val="0"/>
              </a:spcBef>
              <a:spcAft>
                <a:spcPts val="0"/>
              </a:spcAft>
              <a:buFont typeface="Wingdings" panose="05000000000000000000" pitchFamily="2" charset="2"/>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PE" sz="1200" b="1">
                <a:effectLst/>
                <a:latin typeface="Calibri" panose="020F0502020204030204" pitchFamily="34" charset="0"/>
                <a:ea typeface="Calibri" panose="020F0502020204030204" pitchFamily="34" charset="0"/>
                <a:cs typeface="Times New Roman" panose="02020603050405020304" pitchFamily="18" charset="0"/>
              </a:rPr>
              <a:t>Resultados:</a:t>
            </a:r>
            <a:r>
              <a:rPr lang="es-PE" sz="1200">
                <a:effectLst/>
                <a:latin typeface="Calibri" panose="020F0502020204030204" pitchFamily="34" charset="0"/>
                <a:ea typeface="Calibri" panose="020F0502020204030204" pitchFamily="34" charset="0"/>
                <a:cs typeface="Times New Roman" panose="02020603050405020304" pitchFamily="18" charset="0"/>
              </a:rPr>
              <a:t> en el año 2008, el MEF establece un sistema de </a:t>
            </a:r>
            <a:r>
              <a:rPr lang="es-PE" sz="1200" err="1">
                <a:effectLst/>
                <a:latin typeface="Calibri" panose="020F0502020204030204" pitchFamily="34" charset="0"/>
                <a:ea typeface="Calibri" panose="020F0502020204030204" pitchFamily="34" charset="0"/>
                <a:cs typeface="Times New Roman" panose="02020603050405020304" pitchFamily="18" charset="0"/>
              </a:rPr>
              <a:t>PpR</a:t>
            </a:r>
            <a:r>
              <a:rPr lang="es-PE" sz="1200">
                <a:effectLst/>
                <a:latin typeface="Calibri" panose="020F0502020204030204" pitchFamily="34" charset="0"/>
                <a:ea typeface="Calibri" panose="020F0502020204030204" pitchFamily="34" charset="0"/>
                <a:cs typeface="Times New Roman" panose="02020603050405020304" pitchFamily="18" charset="0"/>
              </a:rPr>
              <a:t> para garantizar que el dinero se destinara a fines adecuados y generara los resultados que se habían establecido.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PE" sz="1200">
                <a:effectLst/>
                <a:latin typeface="Calibri" panose="020F0502020204030204" pitchFamily="34" charset="0"/>
                <a:ea typeface="Calibri" panose="020F0502020204030204" pitchFamily="34" charset="0"/>
                <a:cs typeface="Calibri" panose="020F0502020204030204" pitchFamily="34"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9257B42-B374-4AC7-83B4-D76E669F98C6}" type="slidenum">
              <a:rPr lang="en-US" smtClean="0"/>
              <a:t>18</a:t>
            </a:fld>
            <a:endParaRPr lang="en-US"/>
          </a:p>
        </p:txBody>
      </p:sp>
    </p:spTree>
    <p:extLst>
      <p:ext uri="{BB962C8B-B14F-4D97-AF65-F5344CB8AC3E}">
        <p14:creationId xmlns:p14="http://schemas.microsoft.com/office/powerpoint/2010/main" val="2618282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s-PE" dirty="0">
              <a:cs typeface="Calibri"/>
            </a:endParaRPr>
          </a:p>
        </p:txBody>
      </p:sp>
      <p:sp>
        <p:nvSpPr>
          <p:cNvPr id="4" name="Slide Number Placeholder 3"/>
          <p:cNvSpPr>
            <a:spLocks noGrp="1"/>
          </p:cNvSpPr>
          <p:nvPr>
            <p:ph type="sldNum" sz="quarter" idx="10"/>
          </p:nvPr>
        </p:nvSpPr>
        <p:spPr/>
        <p:txBody>
          <a:bodyPr/>
          <a:lstStyle/>
          <a:p>
            <a:fld id="{19257B42-B374-4AC7-83B4-D76E669F98C6}" type="slidenum">
              <a:rPr lang="en-US" smtClean="0"/>
              <a:t>19</a:t>
            </a:fld>
            <a:endParaRPr lang="en-US"/>
          </a:p>
        </p:txBody>
      </p:sp>
    </p:spTree>
    <p:extLst>
      <p:ext uri="{BB962C8B-B14F-4D97-AF65-F5344CB8AC3E}">
        <p14:creationId xmlns:p14="http://schemas.microsoft.com/office/powerpoint/2010/main" val="2716230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D55EAF-F405-492B-93BB-6B545D3F3B32}" type="slidenum">
              <a:rPr lang="en-US" smtClean="0"/>
              <a:pPr>
                <a:defRPr/>
              </a:pPr>
              <a:t>3</a:t>
            </a:fld>
            <a:endParaRPr lang="en-US"/>
          </a:p>
        </p:txBody>
      </p:sp>
    </p:spTree>
    <p:extLst>
      <p:ext uri="{BB962C8B-B14F-4D97-AF65-F5344CB8AC3E}">
        <p14:creationId xmlns:p14="http://schemas.microsoft.com/office/powerpoint/2010/main" val="3914272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D55EAF-F405-492B-93BB-6B545D3F3B32}" type="slidenum">
              <a:rPr lang="en-US" smtClean="0"/>
              <a:pPr>
                <a:defRPr/>
              </a:pPr>
              <a:t>4</a:t>
            </a:fld>
            <a:endParaRPr lang="en-US"/>
          </a:p>
        </p:txBody>
      </p:sp>
    </p:spTree>
    <p:extLst>
      <p:ext uri="{BB962C8B-B14F-4D97-AF65-F5344CB8AC3E}">
        <p14:creationId xmlns:p14="http://schemas.microsoft.com/office/powerpoint/2010/main" val="2718172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0D55EAF-F405-492B-93BB-6B545D3F3B32}" type="slidenum">
              <a:rPr lang="en-US" smtClean="0"/>
              <a:pPr>
                <a:defRPr/>
              </a:pPr>
              <a:t>5</a:t>
            </a:fld>
            <a:endParaRPr lang="en-US"/>
          </a:p>
        </p:txBody>
      </p:sp>
    </p:spTree>
    <p:extLst>
      <p:ext uri="{BB962C8B-B14F-4D97-AF65-F5344CB8AC3E}">
        <p14:creationId xmlns:p14="http://schemas.microsoft.com/office/powerpoint/2010/main" val="4134094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257B42-B374-4AC7-83B4-D76E669F98C6}" type="slidenum">
              <a:rPr lang="en-US" smtClean="0"/>
              <a:t>6</a:t>
            </a:fld>
            <a:endParaRPr lang="en-US"/>
          </a:p>
        </p:txBody>
      </p:sp>
    </p:spTree>
    <p:extLst>
      <p:ext uri="{BB962C8B-B14F-4D97-AF65-F5344CB8AC3E}">
        <p14:creationId xmlns:p14="http://schemas.microsoft.com/office/powerpoint/2010/main" val="762860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Arial" charset="0"/>
              <a:ea typeface="+mn-ea"/>
              <a:cs typeface="Arial" charset="0"/>
            </a:endParaRPr>
          </a:p>
        </p:txBody>
      </p:sp>
      <p:sp>
        <p:nvSpPr>
          <p:cNvPr id="4" name="Slide Number Placeholder 3"/>
          <p:cNvSpPr>
            <a:spLocks noGrp="1"/>
          </p:cNvSpPr>
          <p:nvPr>
            <p:ph type="sldNum" sz="quarter" idx="10"/>
          </p:nvPr>
        </p:nvSpPr>
        <p:spPr/>
        <p:txBody>
          <a:bodyPr/>
          <a:lstStyle/>
          <a:p>
            <a:pPr>
              <a:defRPr/>
            </a:pPr>
            <a:fld id="{70D55EAF-F405-492B-93BB-6B545D3F3B32}" type="slidenum">
              <a:rPr lang="en-US" smtClean="0"/>
              <a:pPr>
                <a:defRPr/>
              </a:pPr>
              <a:t>7</a:t>
            </a:fld>
            <a:endParaRPr lang="en-US"/>
          </a:p>
        </p:txBody>
      </p:sp>
    </p:spTree>
    <p:extLst>
      <p:ext uri="{BB962C8B-B14F-4D97-AF65-F5344CB8AC3E}">
        <p14:creationId xmlns:p14="http://schemas.microsoft.com/office/powerpoint/2010/main" val="1090592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350838" y="687388"/>
            <a:ext cx="6110287" cy="3438525"/>
          </a:xfrm>
          <a:ln/>
        </p:spPr>
      </p:sp>
      <p:sp>
        <p:nvSpPr>
          <p:cNvPr id="12291" name="Notes Placeholder 2"/>
          <p:cNvSpPr>
            <a:spLocks noGrp="1"/>
          </p:cNvSpPr>
          <p:nvPr>
            <p:ph type="body" idx="1"/>
          </p:nvPr>
        </p:nvSpPr>
        <p:spPr>
          <a:noFill/>
          <a:ln/>
        </p:spPr>
        <p:txBody>
          <a:bodyPr/>
          <a:lstStyle/>
          <a:p>
            <a:endParaRPr lang="en-GB" dirty="0"/>
          </a:p>
        </p:txBody>
      </p:sp>
      <p:sp>
        <p:nvSpPr>
          <p:cNvPr id="12292" name="Slide Number Placeholder 3"/>
          <p:cNvSpPr>
            <a:spLocks noGrp="1"/>
          </p:cNvSpPr>
          <p:nvPr>
            <p:ph type="sldNum" sz="quarter" idx="5"/>
          </p:nvPr>
        </p:nvSpPr>
        <p:spPr>
          <a:noFill/>
        </p:spPr>
        <p:txBody>
          <a:bodyPr/>
          <a:lstStyle/>
          <a:p>
            <a:fld id="{F29E40D1-18B3-4723-A82D-53BCE624023B}" type="slidenum">
              <a:rPr lang="en-US" smtClean="0"/>
              <a:pPr/>
              <a:t>10</a:t>
            </a:fld>
            <a:endParaRPr lang="en-US"/>
          </a:p>
        </p:txBody>
      </p:sp>
    </p:spTree>
    <p:extLst>
      <p:ext uri="{BB962C8B-B14F-4D97-AF65-F5344CB8AC3E}">
        <p14:creationId xmlns:p14="http://schemas.microsoft.com/office/powerpoint/2010/main" val="2594255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B92ED3-4916-A64C-A547-B3A11BF91AC8}" type="slidenum">
              <a:rPr lang="en-US" smtClean="0"/>
              <a:t>11</a:t>
            </a:fld>
            <a:endParaRPr lang="en-US"/>
          </a:p>
        </p:txBody>
      </p:sp>
    </p:spTree>
    <p:extLst>
      <p:ext uri="{BB962C8B-B14F-4D97-AF65-F5344CB8AC3E}">
        <p14:creationId xmlns:p14="http://schemas.microsoft.com/office/powerpoint/2010/main" val="1455625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B92ED3-4916-A64C-A547-B3A11BF91AC8}" type="slidenum">
              <a:rPr lang="en-US" smtClean="0"/>
              <a:t>12</a:t>
            </a:fld>
            <a:endParaRPr lang="en-US"/>
          </a:p>
        </p:txBody>
      </p:sp>
    </p:spTree>
    <p:extLst>
      <p:ext uri="{BB962C8B-B14F-4D97-AF65-F5344CB8AC3E}">
        <p14:creationId xmlns:p14="http://schemas.microsoft.com/office/powerpoint/2010/main" val="3029741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2A0F9C-E8AE-4AD9-8EDD-A9E5F5803BE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F6394FF8-1D8C-42FD-9D5D-A6F499E1753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6E439B46-48C3-45D2-8C17-9591FAB7EB40}"/>
              </a:ext>
            </a:extLst>
          </p:cNvPr>
          <p:cNvSpPr>
            <a:spLocks noGrp="1"/>
          </p:cNvSpPr>
          <p:nvPr>
            <p:ph type="dt" sz="half" idx="10"/>
          </p:nvPr>
        </p:nvSpPr>
        <p:spPr/>
        <p:txBody>
          <a:bodyPr/>
          <a:lstStyle/>
          <a:p>
            <a:fld id="{B7AA87D0-D23F-44D0-98EE-82DDDEC20FBD}" type="datetimeFigureOut">
              <a:rPr lang="en-US" smtClean="0"/>
              <a:t>2/7/2019</a:t>
            </a:fld>
            <a:endParaRPr lang="en-US"/>
          </a:p>
        </p:txBody>
      </p:sp>
      <p:sp>
        <p:nvSpPr>
          <p:cNvPr id="5" name="Footer Placeholder 4">
            <a:extLst>
              <a:ext uri="{FF2B5EF4-FFF2-40B4-BE49-F238E27FC236}">
                <a16:creationId xmlns:a16="http://schemas.microsoft.com/office/drawing/2014/main" xmlns="" id="{0B519418-9DB0-4D47-A496-ABDA2A4A8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BB0C205-68DF-4F7C-B3C0-80476DBF64A5}"/>
              </a:ext>
            </a:extLst>
          </p:cNvPr>
          <p:cNvSpPr>
            <a:spLocks noGrp="1"/>
          </p:cNvSpPr>
          <p:nvPr>
            <p:ph type="sldNum" sz="quarter" idx="12"/>
          </p:nvPr>
        </p:nvSpPr>
        <p:spPr/>
        <p:txBody>
          <a:bodyPr/>
          <a:lstStyle/>
          <a:p>
            <a:fld id="{F20BEDC5-23D5-4708-BDDB-EF9B82D4E700}" type="slidenum">
              <a:rPr lang="en-US" smtClean="0"/>
              <a:t>‹Nº›</a:t>
            </a:fld>
            <a:endParaRPr lang="en-US"/>
          </a:p>
        </p:txBody>
      </p:sp>
    </p:spTree>
    <p:extLst>
      <p:ext uri="{BB962C8B-B14F-4D97-AF65-F5344CB8AC3E}">
        <p14:creationId xmlns:p14="http://schemas.microsoft.com/office/powerpoint/2010/main" val="1284679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E57300-49A3-401F-A780-F82932A2C2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F31F021-F3B0-49E6-9776-DCB03E15458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3818D50-32F2-4CE7-839F-524368B2BC80}"/>
              </a:ext>
            </a:extLst>
          </p:cNvPr>
          <p:cNvSpPr>
            <a:spLocks noGrp="1"/>
          </p:cNvSpPr>
          <p:nvPr>
            <p:ph type="dt" sz="half" idx="10"/>
          </p:nvPr>
        </p:nvSpPr>
        <p:spPr/>
        <p:txBody>
          <a:bodyPr/>
          <a:lstStyle/>
          <a:p>
            <a:fld id="{B7AA87D0-D23F-44D0-98EE-82DDDEC20FBD}" type="datetimeFigureOut">
              <a:rPr lang="en-US" smtClean="0"/>
              <a:t>2/7/2019</a:t>
            </a:fld>
            <a:endParaRPr lang="en-US"/>
          </a:p>
        </p:txBody>
      </p:sp>
      <p:sp>
        <p:nvSpPr>
          <p:cNvPr id="5" name="Footer Placeholder 4">
            <a:extLst>
              <a:ext uri="{FF2B5EF4-FFF2-40B4-BE49-F238E27FC236}">
                <a16:creationId xmlns:a16="http://schemas.microsoft.com/office/drawing/2014/main" xmlns="" id="{C64A934A-73B9-473F-B098-52D1281895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69E11BD-999C-442A-AA19-FBFA0090BDEE}"/>
              </a:ext>
            </a:extLst>
          </p:cNvPr>
          <p:cNvSpPr>
            <a:spLocks noGrp="1"/>
          </p:cNvSpPr>
          <p:nvPr>
            <p:ph type="sldNum" sz="quarter" idx="12"/>
          </p:nvPr>
        </p:nvSpPr>
        <p:spPr/>
        <p:txBody>
          <a:bodyPr/>
          <a:lstStyle/>
          <a:p>
            <a:fld id="{F20BEDC5-23D5-4708-BDDB-EF9B82D4E700}" type="slidenum">
              <a:rPr lang="en-US" smtClean="0"/>
              <a:t>‹Nº›</a:t>
            </a:fld>
            <a:endParaRPr lang="en-US"/>
          </a:p>
        </p:txBody>
      </p:sp>
    </p:spTree>
    <p:extLst>
      <p:ext uri="{BB962C8B-B14F-4D97-AF65-F5344CB8AC3E}">
        <p14:creationId xmlns:p14="http://schemas.microsoft.com/office/powerpoint/2010/main" val="116918947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64FFA6A-C8F7-4746-B3CB-E41EFAC9E70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A3BB844-8144-4317-B595-8FE69C92BCA3}"/>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F43DD9-9363-4164-9C80-0B6326C9ABB6}"/>
              </a:ext>
            </a:extLst>
          </p:cNvPr>
          <p:cNvSpPr>
            <a:spLocks noGrp="1"/>
          </p:cNvSpPr>
          <p:nvPr>
            <p:ph type="dt" sz="half" idx="10"/>
          </p:nvPr>
        </p:nvSpPr>
        <p:spPr/>
        <p:txBody>
          <a:bodyPr/>
          <a:lstStyle/>
          <a:p>
            <a:fld id="{B7AA87D0-D23F-44D0-98EE-82DDDEC20FBD}" type="datetimeFigureOut">
              <a:rPr lang="en-US" smtClean="0"/>
              <a:t>2/7/2019</a:t>
            </a:fld>
            <a:endParaRPr lang="en-US"/>
          </a:p>
        </p:txBody>
      </p:sp>
      <p:sp>
        <p:nvSpPr>
          <p:cNvPr id="5" name="Footer Placeholder 4">
            <a:extLst>
              <a:ext uri="{FF2B5EF4-FFF2-40B4-BE49-F238E27FC236}">
                <a16:creationId xmlns:a16="http://schemas.microsoft.com/office/drawing/2014/main" xmlns="" id="{7708C46E-FFDF-4A82-9B1D-E93E4545A9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1573CBC-655E-4861-B6B8-DC52673B2915}"/>
              </a:ext>
            </a:extLst>
          </p:cNvPr>
          <p:cNvSpPr>
            <a:spLocks noGrp="1"/>
          </p:cNvSpPr>
          <p:nvPr>
            <p:ph type="sldNum" sz="quarter" idx="12"/>
          </p:nvPr>
        </p:nvSpPr>
        <p:spPr/>
        <p:txBody>
          <a:bodyPr/>
          <a:lstStyle/>
          <a:p>
            <a:fld id="{F20BEDC5-23D5-4708-BDDB-EF9B82D4E700}" type="slidenum">
              <a:rPr lang="en-US" smtClean="0"/>
              <a:t>‹Nº›</a:t>
            </a:fld>
            <a:endParaRPr lang="en-US"/>
          </a:p>
        </p:txBody>
      </p:sp>
    </p:spTree>
    <p:extLst>
      <p:ext uri="{BB962C8B-B14F-4D97-AF65-F5344CB8AC3E}">
        <p14:creationId xmlns:p14="http://schemas.microsoft.com/office/powerpoint/2010/main" val="288539885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bg1">
              <a:lumMod val="9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Picture Placeholder 7"/>
          <p:cNvSpPr>
            <a:spLocks noGrp="1"/>
          </p:cNvSpPr>
          <p:nvPr>
            <p:ph type="pic" sz="quarter" idx="10"/>
          </p:nvPr>
        </p:nvSpPr>
        <p:spPr>
          <a:xfrm>
            <a:off x="2298538" y="0"/>
            <a:ext cx="6845462" cy="5143500"/>
          </a:xfrm>
        </p:spPr>
        <p:txBody>
          <a:bodyPr/>
          <a:lstStyle>
            <a:lvl1pPr>
              <a:defRPr sz="1200"/>
            </a:lvl1pPr>
          </a:lstStyle>
          <a:p>
            <a:endParaRPr lang="en-US"/>
          </a:p>
        </p:txBody>
      </p:sp>
      <p:sp>
        <p:nvSpPr>
          <p:cNvPr id="2" name="Title 1"/>
          <p:cNvSpPr>
            <a:spLocks noGrp="1"/>
          </p:cNvSpPr>
          <p:nvPr>
            <p:ph type="ctrTitle" hasCustomPrompt="1"/>
          </p:nvPr>
        </p:nvSpPr>
        <p:spPr>
          <a:xfrm>
            <a:off x="223838" y="1546621"/>
            <a:ext cx="1595954" cy="1102519"/>
          </a:xfrm>
        </p:spPr>
        <p:txBody>
          <a:bodyPr anchor="b"/>
          <a:lstStyle>
            <a:lvl1pPr algn="l">
              <a:defRPr/>
            </a:lvl1pPr>
          </a:lstStyle>
          <a:p>
            <a:r>
              <a:rPr lang="en-US"/>
              <a:t>Click to edit Master </a:t>
            </a:r>
            <a:r>
              <a:rPr lang="en-US" err="1"/>
              <a:t>titlae</a:t>
            </a:r>
            <a:r>
              <a:rPr lang="en-US"/>
              <a:t> style</a:t>
            </a:r>
          </a:p>
        </p:txBody>
      </p:sp>
      <p:sp>
        <p:nvSpPr>
          <p:cNvPr id="3" name="Subtitle 2"/>
          <p:cNvSpPr>
            <a:spLocks noGrp="1"/>
          </p:cNvSpPr>
          <p:nvPr>
            <p:ph type="subTitle" idx="1"/>
          </p:nvPr>
        </p:nvSpPr>
        <p:spPr>
          <a:xfrm>
            <a:off x="223838" y="2715807"/>
            <a:ext cx="1314315" cy="1314450"/>
          </a:xfrm>
        </p:spPr>
        <p:txBody>
          <a:bodyPr/>
          <a:lstStyle>
            <a:lvl1pPr marL="0" indent="0" algn="l">
              <a:buNone/>
              <a:defRPr>
                <a:solidFill>
                  <a:srgbClr val="40404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858696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1">
              <a:lumMod val="9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Picture Placeholder 7"/>
          <p:cNvSpPr>
            <a:spLocks noGrp="1"/>
          </p:cNvSpPr>
          <p:nvPr>
            <p:ph type="pic" sz="quarter" idx="10"/>
          </p:nvPr>
        </p:nvSpPr>
        <p:spPr>
          <a:xfrm>
            <a:off x="0" y="0"/>
            <a:ext cx="6845462" cy="5143500"/>
          </a:xfrm>
        </p:spPr>
        <p:txBody>
          <a:bodyPr/>
          <a:lstStyle>
            <a:lvl1pPr>
              <a:defRPr sz="1200"/>
            </a:lvl1pPr>
          </a:lstStyle>
          <a:p>
            <a:endParaRPr lang="en-US"/>
          </a:p>
        </p:txBody>
      </p:sp>
      <p:sp>
        <p:nvSpPr>
          <p:cNvPr id="2" name="Title 1"/>
          <p:cNvSpPr>
            <a:spLocks noGrp="1"/>
          </p:cNvSpPr>
          <p:nvPr>
            <p:ph type="ctrTitle"/>
          </p:nvPr>
        </p:nvSpPr>
        <p:spPr>
          <a:xfrm>
            <a:off x="7178956" y="1469231"/>
            <a:ext cx="1595954" cy="1102519"/>
          </a:xfrm>
        </p:spPr>
        <p:txBody>
          <a:bodyPr anchor="b"/>
          <a:lstStyle>
            <a:lvl1pPr algn="l">
              <a:defRPr/>
            </a:lvl1pPr>
          </a:lstStyle>
          <a:p>
            <a:r>
              <a:rPr lang="en-US"/>
              <a:t>Click to edit Master title style</a:t>
            </a:r>
          </a:p>
        </p:txBody>
      </p:sp>
      <p:sp>
        <p:nvSpPr>
          <p:cNvPr id="3" name="Subtitle 2"/>
          <p:cNvSpPr>
            <a:spLocks noGrp="1"/>
          </p:cNvSpPr>
          <p:nvPr>
            <p:ph type="subTitle" idx="1"/>
          </p:nvPr>
        </p:nvSpPr>
        <p:spPr>
          <a:xfrm>
            <a:off x="7178956" y="2715807"/>
            <a:ext cx="1314315" cy="1314450"/>
          </a:xfrm>
        </p:spPr>
        <p:txBody>
          <a:bodyPr/>
          <a:lstStyle>
            <a:lvl1pPr marL="0" indent="0" algn="l">
              <a:buNone/>
              <a:defRPr>
                <a:solidFill>
                  <a:srgbClr val="40404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80431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Rectangle 2"/>
          <p:cNvSpPr/>
          <p:nvPr userDrawn="1"/>
        </p:nvSpPr>
        <p:spPr>
          <a:xfrm>
            <a:off x="0" y="4767262"/>
            <a:ext cx="9144000" cy="376238"/>
          </a:xfrm>
          <a:prstGeom prst="rect">
            <a:avLst/>
          </a:prstGeom>
          <a:solidFill>
            <a:srgbClr val="0F385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4" name="Slide Number Placeholder 5"/>
          <p:cNvSpPr>
            <a:spLocks noGrp="1"/>
          </p:cNvSpPr>
          <p:nvPr>
            <p:ph type="sldNum" sz="quarter" idx="12"/>
          </p:nvPr>
        </p:nvSpPr>
        <p:spPr>
          <a:xfrm>
            <a:off x="6572738" y="4839944"/>
            <a:ext cx="2133600" cy="273844"/>
          </a:xfrm>
          <a:prstGeom prst="rect">
            <a:avLst/>
          </a:prstGeom>
        </p:spPr>
        <p:txBody>
          <a:bodyPr/>
          <a:lstStyle>
            <a:lvl1pPr algn="r">
              <a:defRPr sz="750">
                <a:solidFill>
                  <a:schemeClr val="bg1"/>
                </a:solidFill>
              </a:defRPr>
            </a:lvl1pPr>
          </a:lstStyle>
          <a:p>
            <a:fld id="{9E13FAB8-8B80-3C42-AB5F-A5D07337DD3F}" type="slidenum">
              <a:rPr lang="en-US" smtClean="0"/>
              <a:pPr/>
              <a:t>‹Nº›</a:t>
            </a:fld>
            <a:endParaRPr lang="en-US"/>
          </a:p>
        </p:txBody>
      </p:sp>
      <p:sp>
        <p:nvSpPr>
          <p:cNvPr id="5" name="Title 2"/>
          <p:cNvSpPr>
            <a:spLocks noGrp="1"/>
          </p:cNvSpPr>
          <p:nvPr>
            <p:ph type="title"/>
          </p:nvPr>
        </p:nvSpPr>
        <p:spPr>
          <a:xfrm>
            <a:off x="457200" y="308555"/>
            <a:ext cx="8229600" cy="857250"/>
          </a:xfrm>
          <a:prstGeom prst="rect">
            <a:avLst/>
          </a:prstGeom>
        </p:spPr>
        <p:txBody>
          <a:bodyPr vert="horz"/>
          <a:lstStyle>
            <a:lvl1pPr algn="ctr">
              <a:defRPr sz="1800" b="1" i="0">
                <a:solidFill>
                  <a:srgbClr val="0F385A"/>
                </a:solidFill>
              </a:defRPr>
            </a:lvl1pPr>
          </a:lstStyle>
          <a:p>
            <a:r>
              <a:rPr lang="en-US"/>
              <a:t>Click to edit Master title style</a:t>
            </a:r>
          </a:p>
        </p:txBody>
      </p:sp>
      <p:pic>
        <p:nvPicPr>
          <p:cNvPr id="6" name="Picture 5" descr="WBG_Horizontal-white_gradi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7040" y="4844375"/>
            <a:ext cx="1353312" cy="198759"/>
          </a:xfrm>
          <a:prstGeom prst="rect">
            <a:avLst/>
          </a:prstGeom>
        </p:spPr>
      </p:pic>
    </p:spTree>
    <p:extLst>
      <p:ext uri="{BB962C8B-B14F-4D97-AF65-F5344CB8AC3E}">
        <p14:creationId xmlns:p14="http://schemas.microsoft.com/office/powerpoint/2010/main" val="1908330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7" name="Rectangle 6"/>
          <p:cNvSpPr/>
          <p:nvPr userDrawn="1"/>
        </p:nvSpPr>
        <p:spPr>
          <a:xfrm>
            <a:off x="0" y="4767262"/>
            <a:ext cx="9144000" cy="376238"/>
          </a:xfrm>
          <a:prstGeom prst="rect">
            <a:avLst/>
          </a:prstGeom>
          <a:solidFill>
            <a:srgbClr val="0F385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prstClr val="white"/>
              </a:solidFill>
            </a:endParaRPr>
          </a:p>
        </p:txBody>
      </p:sp>
      <p:sp>
        <p:nvSpPr>
          <p:cNvPr id="6" name="Slide Number Placeholder 5"/>
          <p:cNvSpPr>
            <a:spLocks noGrp="1"/>
          </p:cNvSpPr>
          <p:nvPr>
            <p:ph type="sldNum" sz="quarter" idx="12"/>
          </p:nvPr>
        </p:nvSpPr>
        <p:spPr>
          <a:xfrm>
            <a:off x="6572738" y="4839944"/>
            <a:ext cx="2133600" cy="273844"/>
          </a:xfrm>
          <a:prstGeom prst="rect">
            <a:avLst/>
          </a:prstGeom>
        </p:spPr>
        <p:txBody>
          <a:bodyPr/>
          <a:lstStyle>
            <a:lvl1pPr algn="r">
              <a:defRPr sz="750">
                <a:solidFill>
                  <a:schemeClr val="bg1"/>
                </a:solidFill>
              </a:defRPr>
            </a:lvl1pPr>
          </a:lstStyle>
          <a:p>
            <a:fld id="{9E13FAB8-8B80-3C42-AB5F-A5D07337DD3F}" type="slidenum">
              <a:rPr lang="en-US" smtClean="0">
                <a:solidFill>
                  <a:prstClr val="white"/>
                </a:solidFill>
              </a:rPr>
              <a:pPr/>
              <a:t>‹Nº›</a:t>
            </a:fld>
            <a:endParaRPr lang="en-US">
              <a:solidFill>
                <a:prstClr val="white"/>
              </a:solidFill>
            </a:endParaRPr>
          </a:p>
        </p:txBody>
      </p:sp>
      <p:sp>
        <p:nvSpPr>
          <p:cNvPr id="3" name="Title 2"/>
          <p:cNvSpPr>
            <a:spLocks noGrp="1"/>
          </p:cNvSpPr>
          <p:nvPr>
            <p:ph type="title"/>
          </p:nvPr>
        </p:nvSpPr>
        <p:spPr>
          <a:xfrm>
            <a:off x="457200" y="308555"/>
            <a:ext cx="8229600" cy="857250"/>
          </a:xfrm>
          <a:prstGeom prst="rect">
            <a:avLst/>
          </a:prstGeom>
        </p:spPr>
        <p:txBody>
          <a:bodyPr vert="horz"/>
          <a:lstStyle>
            <a:lvl1pPr algn="l">
              <a:defRPr sz="2100" b="1">
                <a:solidFill>
                  <a:srgbClr val="0F385A"/>
                </a:solidFill>
                <a:latin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493241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Mast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48039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nchor="ctr"/>
          <a:lstStyle>
            <a:lvl1pPr algn="ctr">
              <a:defRPr/>
            </a:lvl1p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073806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9144000" cy="5143500"/>
          </a:xfrm>
        </p:spPr>
        <p:txBody>
          <a:bodyPr/>
          <a:lstStyle>
            <a:lvl1pPr>
              <a:defRPr sz="1200"/>
            </a:lvl1pPr>
          </a:lstStyle>
          <a:p>
            <a:endParaRPr lang="en-US"/>
          </a:p>
        </p:txBody>
      </p:sp>
      <p:sp>
        <p:nvSpPr>
          <p:cNvPr id="2" name="Title 1"/>
          <p:cNvSpPr>
            <a:spLocks noGrp="1"/>
          </p:cNvSpPr>
          <p:nvPr>
            <p:ph type="ctrTitle"/>
          </p:nvPr>
        </p:nvSpPr>
        <p:spPr>
          <a:xfrm>
            <a:off x="685800" y="1597819"/>
            <a:ext cx="7772400" cy="1102519"/>
          </a:xfrm>
        </p:spPr>
        <p:txBody>
          <a:bodyPr anchor="ctr"/>
          <a:lstStyle>
            <a:lvl1pPr algn="ctr">
              <a:defRPr/>
            </a:lvl1p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44752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9144000" cy="5143500"/>
          </a:xfrm>
        </p:spPr>
        <p:txBody>
          <a:bodyPr/>
          <a:lstStyle>
            <a:lvl1pPr>
              <a:defRPr sz="1200"/>
            </a:lvl1pPr>
          </a:lstStyle>
          <a:p>
            <a:endParaRPr lang="en-US"/>
          </a:p>
        </p:txBody>
      </p:sp>
    </p:spTree>
    <p:extLst>
      <p:ext uri="{BB962C8B-B14F-4D97-AF65-F5344CB8AC3E}">
        <p14:creationId xmlns:p14="http://schemas.microsoft.com/office/powerpoint/2010/main" val="621172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B1E95F-E19D-485F-AD96-B2F3CC2049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7834726-133B-459E-8667-D494BA87C58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55145FA-2A2D-4FC5-9EE6-847DE3F35027}"/>
              </a:ext>
            </a:extLst>
          </p:cNvPr>
          <p:cNvSpPr>
            <a:spLocks noGrp="1"/>
          </p:cNvSpPr>
          <p:nvPr>
            <p:ph type="dt" sz="half" idx="10"/>
          </p:nvPr>
        </p:nvSpPr>
        <p:spPr/>
        <p:txBody>
          <a:bodyPr/>
          <a:lstStyle/>
          <a:p>
            <a:fld id="{B7AA87D0-D23F-44D0-98EE-82DDDEC20FBD}" type="datetimeFigureOut">
              <a:rPr lang="en-US" smtClean="0"/>
              <a:t>2/7/2019</a:t>
            </a:fld>
            <a:endParaRPr lang="en-US"/>
          </a:p>
        </p:txBody>
      </p:sp>
      <p:sp>
        <p:nvSpPr>
          <p:cNvPr id="5" name="Footer Placeholder 4">
            <a:extLst>
              <a:ext uri="{FF2B5EF4-FFF2-40B4-BE49-F238E27FC236}">
                <a16:creationId xmlns:a16="http://schemas.microsoft.com/office/drawing/2014/main" xmlns="" id="{43947E24-3A49-479E-900A-BA8A126779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0330FED-23F2-4338-8F09-3F8FB31000C2}"/>
              </a:ext>
            </a:extLst>
          </p:cNvPr>
          <p:cNvSpPr>
            <a:spLocks noGrp="1"/>
          </p:cNvSpPr>
          <p:nvPr>
            <p:ph type="sldNum" sz="quarter" idx="12"/>
          </p:nvPr>
        </p:nvSpPr>
        <p:spPr/>
        <p:txBody>
          <a:bodyPr/>
          <a:lstStyle/>
          <a:p>
            <a:fld id="{F20BEDC5-23D5-4708-BDDB-EF9B82D4E700}" type="slidenum">
              <a:rPr lang="en-US" smtClean="0"/>
              <a:t>‹Nº›</a:t>
            </a:fld>
            <a:endParaRPr lang="en-US"/>
          </a:p>
        </p:txBody>
      </p:sp>
    </p:spTree>
    <p:extLst>
      <p:ext uri="{BB962C8B-B14F-4D97-AF65-F5344CB8AC3E}">
        <p14:creationId xmlns:p14="http://schemas.microsoft.com/office/powerpoint/2010/main" val="37366878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bg1">
              <a:lumMod val="9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Picture Placeholder 7"/>
          <p:cNvSpPr>
            <a:spLocks noGrp="1"/>
          </p:cNvSpPr>
          <p:nvPr>
            <p:ph type="pic" sz="quarter" idx="10"/>
          </p:nvPr>
        </p:nvSpPr>
        <p:spPr>
          <a:xfrm>
            <a:off x="2298538" y="0"/>
            <a:ext cx="6845462" cy="5143500"/>
          </a:xfrm>
        </p:spPr>
        <p:txBody>
          <a:bodyPr/>
          <a:lstStyle>
            <a:lvl1pPr>
              <a:defRPr sz="1200"/>
            </a:lvl1pPr>
          </a:lstStyle>
          <a:p>
            <a:endParaRPr lang="en-US"/>
          </a:p>
        </p:txBody>
      </p:sp>
      <p:sp>
        <p:nvSpPr>
          <p:cNvPr id="2" name="Title 1"/>
          <p:cNvSpPr>
            <a:spLocks noGrp="1"/>
          </p:cNvSpPr>
          <p:nvPr>
            <p:ph type="ctrTitle" hasCustomPrompt="1"/>
          </p:nvPr>
        </p:nvSpPr>
        <p:spPr>
          <a:xfrm>
            <a:off x="223838" y="1546621"/>
            <a:ext cx="1595954" cy="1102519"/>
          </a:xfrm>
        </p:spPr>
        <p:txBody>
          <a:bodyPr anchor="b"/>
          <a:lstStyle>
            <a:lvl1pPr algn="l">
              <a:defRPr/>
            </a:lvl1pPr>
          </a:lstStyle>
          <a:p>
            <a:r>
              <a:rPr lang="en-US"/>
              <a:t>Click to edit Master </a:t>
            </a:r>
            <a:r>
              <a:rPr lang="en-US" err="1"/>
              <a:t>titlae</a:t>
            </a:r>
            <a:r>
              <a:rPr lang="en-US"/>
              <a:t> style</a:t>
            </a:r>
          </a:p>
        </p:txBody>
      </p:sp>
      <p:sp>
        <p:nvSpPr>
          <p:cNvPr id="3" name="Subtitle 2"/>
          <p:cNvSpPr>
            <a:spLocks noGrp="1"/>
          </p:cNvSpPr>
          <p:nvPr>
            <p:ph type="subTitle" idx="1"/>
          </p:nvPr>
        </p:nvSpPr>
        <p:spPr>
          <a:xfrm>
            <a:off x="223838" y="2715807"/>
            <a:ext cx="1314315" cy="1314450"/>
          </a:xfrm>
        </p:spPr>
        <p:txBody>
          <a:bodyPr/>
          <a:lstStyle>
            <a:lvl1pPr marL="0" indent="0" algn="l">
              <a:buNone/>
              <a:defRPr>
                <a:solidFill>
                  <a:srgbClr val="40404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17002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1">
              <a:lumMod val="9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Picture Placeholder 7"/>
          <p:cNvSpPr>
            <a:spLocks noGrp="1"/>
          </p:cNvSpPr>
          <p:nvPr>
            <p:ph type="pic" sz="quarter" idx="10"/>
          </p:nvPr>
        </p:nvSpPr>
        <p:spPr>
          <a:xfrm>
            <a:off x="0" y="0"/>
            <a:ext cx="6845462" cy="5143500"/>
          </a:xfrm>
        </p:spPr>
        <p:txBody>
          <a:bodyPr/>
          <a:lstStyle>
            <a:lvl1pPr>
              <a:defRPr sz="1200"/>
            </a:lvl1pPr>
          </a:lstStyle>
          <a:p>
            <a:endParaRPr lang="en-US"/>
          </a:p>
        </p:txBody>
      </p:sp>
      <p:sp>
        <p:nvSpPr>
          <p:cNvPr id="2" name="Title 1"/>
          <p:cNvSpPr>
            <a:spLocks noGrp="1"/>
          </p:cNvSpPr>
          <p:nvPr>
            <p:ph type="ctrTitle"/>
          </p:nvPr>
        </p:nvSpPr>
        <p:spPr>
          <a:xfrm>
            <a:off x="7178956" y="1469231"/>
            <a:ext cx="1595954" cy="1102519"/>
          </a:xfrm>
        </p:spPr>
        <p:txBody>
          <a:bodyPr anchor="b"/>
          <a:lstStyle>
            <a:lvl1pPr algn="l">
              <a:defRPr/>
            </a:lvl1pPr>
          </a:lstStyle>
          <a:p>
            <a:r>
              <a:rPr lang="en-US"/>
              <a:t>Click to edit Master title style</a:t>
            </a:r>
          </a:p>
        </p:txBody>
      </p:sp>
      <p:sp>
        <p:nvSpPr>
          <p:cNvPr id="3" name="Subtitle 2"/>
          <p:cNvSpPr>
            <a:spLocks noGrp="1"/>
          </p:cNvSpPr>
          <p:nvPr>
            <p:ph type="subTitle" idx="1"/>
          </p:nvPr>
        </p:nvSpPr>
        <p:spPr>
          <a:xfrm>
            <a:off x="7178956" y="2715807"/>
            <a:ext cx="1314315" cy="1314450"/>
          </a:xfrm>
        </p:spPr>
        <p:txBody>
          <a:bodyPr/>
          <a:lstStyle>
            <a:lvl1pPr marL="0" indent="0" algn="l">
              <a:buNone/>
              <a:defRPr>
                <a:solidFill>
                  <a:srgbClr val="40404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5192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8573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43870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p:txBody>
          <a:bodyPr/>
          <a:lstStyle/>
          <a:p>
            <a:r>
              <a:rPr lang="en-US"/>
              <a:t>Click to edit Master title style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62839" y="4758849"/>
            <a:ext cx="1070953" cy="209718"/>
          </a:xfrm>
          <a:prstGeom prst="rect">
            <a:avLst/>
          </a:prstGeom>
        </p:spPr>
      </p:pic>
      <p:grpSp>
        <p:nvGrpSpPr>
          <p:cNvPr id="15" name="Group 14"/>
          <p:cNvGrpSpPr/>
          <p:nvPr userDrawn="1"/>
        </p:nvGrpSpPr>
        <p:grpSpPr>
          <a:xfrm>
            <a:off x="0" y="5104295"/>
            <a:ext cx="9143999" cy="45722"/>
            <a:chOff x="0" y="4944519"/>
            <a:chExt cx="2841353" cy="198980"/>
          </a:xfrm>
        </p:grpSpPr>
        <p:sp>
          <p:nvSpPr>
            <p:cNvPr id="16" name="Rectangle 15"/>
            <p:cNvSpPr/>
            <p:nvPr/>
          </p:nvSpPr>
          <p:spPr>
            <a:xfrm flipV="1">
              <a:off x="0" y="4944519"/>
              <a:ext cx="948267" cy="198967"/>
            </a:xfrm>
            <a:prstGeom prst="rect">
              <a:avLst/>
            </a:prstGeom>
            <a:solidFill>
              <a:srgbClr val="009C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948267" y="4944532"/>
              <a:ext cx="948267" cy="198967"/>
            </a:xfrm>
            <a:prstGeom prst="rect">
              <a:avLst/>
            </a:prstGeom>
            <a:solidFill>
              <a:srgbClr val="EB1C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1893086" y="4944532"/>
              <a:ext cx="948267" cy="198967"/>
            </a:xfrm>
            <a:prstGeom prst="rect">
              <a:avLst/>
            </a:prstGeom>
            <a:solidFill>
              <a:srgbClr val="303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584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15" name="Rectangle 14"/>
          <p:cNvSpPr/>
          <p:nvPr userDrawn="1"/>
        </p:nvSpPr>
        <p:spPr>
          <a:xfrm>
            <a:off x="1" y="0"/>
            <a:ext cx="9144000" cy="515001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62843" y="4758849"/>
            <a:ext cx="1070945" cy="209718"/>
          </a:xfrm>
          <a:prstGeom prst="rect">
            <a:avLst/>
          </a:prstGeom>
        </p:spPr>
      </p:pic>
      <p:grpSp>
        <p:nvGrpSpPr>
          <p:cNvPr id="16" name="Group 15"/>
          <p:cNvGrpSpPr/>
          <p:nvPr userDrawn="1"/>
        </p:nvGrpSpPr>
        <p:grpSpPr>
          <a:xfrm>
            <a:off x="1" y="5104295"/>
            <a:ext cx="9143999" cy="45719"/>
            <a:chOff x="0" y="4944519"/>
            <a:chExt cx="4736739" cy="198980"/>
          </a:xfrm>
        </p:grpSpPr>
        <p:sp>
          <p:nvSpPr>
            <p:cNvPr id="17" name="Rectangle 16"/>
            <p:cNvSpPr/>
            <p:nvPr/>
          </p:nvSpPr>
          <p:spPr>
            <a:xfrm flipV="1">
              <a:off x="0" y="4944519"/>
              <a:ext cx="948267" cy="198967"/>
            </a:xfrm>
            <a:prstGeom prst="rect">
              <a:avLst/>
            </a:prstGeom>
            <a:solidFill>
              <a:srgbClr val="009C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948267" y="4944532"/>
              <a:ext cx="948267" cy="198967"/>
            </a:xfrm>
            <a:prstGeom prst="rect">
              <a:avLst/>
            </a:prstGeom>
            <a:solidFill>
              <a:srgbClr val="EB1C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893086" y="4944532"/>
              <a:ext cx="948267" cy="1989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2840278" y="4944532"/>
              <a:ext cx="948267" cy="198967"/>
            </a:xfrm>
            <a:prstGeom prst="rect">
              <a:avLst/>
            </a:prstGeom>
            <a:solidFill>
              <a:srgbClr val="2020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788472" y="4944532"/>
              <a:ext cx="948267" cy="19896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0744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15" name="Rectangle 14"/>
          <p:cNvSpPr/>
          <p:nvPr userDrawn="1"/>
        </p:nvSpPr>
        <p:spPr>
          <a:xfrm>
            <a:off x="1" y="0"/>
            <a:ext cx="9144000" cy="515001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62843" y="4758849"/>
            <a:ext cx="1070945" cy="209718"/>
          </a:xfrm>
          <a:prstGeom prst="rect">
            <a:avLst/>
          </a:prstGeom>
        </p:spPr>
      </p:pic>
      <p:grpSp>
        <p:nvGrpSpPr>
          <p:cNvPr id="28" name="Group 27"/>
          <p:cNvGrpSpPr/>
          <p:nvPr userDrawn="1"/>
        </p:nvGrpSpPr>
        <p:grpSpPr>
          <a:xfrm>
            <a:off x="1" y="5104295"/>
            <a:ext cx="9143999" cy="45719"/>
            <a:chOff x="0" y="4944519"/>
            <a:chExt cx="4736739" cy="198980"/>
          </a:xfrm>
        </p:grpSpPr>
        <p:sp>
          <p:nvSpPr>
            <p:cNvPr id="29" name="Rectangle 28"/>
            <p:cNvSpPr/>
            <p:nvPr/>
          </p:nvSpPr>
          <p:spPr>
            <a:xfrm flipV="1">
              <a:off x="0" y="4944519"/>
              <a:ext cx="948267" cy="198967"/>
            </a:xfrm>
            <a:prstGeom prst="rect">
              <a:avLst/>
            </a:prstGeom>
            <a:solidFill>
              <a:srgbClr val="009C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948267" y="4944532"/>
              <a:ext cx="948267" cy="198967"/>
            </a:xfrm>
            <a:prstGeom prst="rect">
              <a:avLst/>
            </a:prstGeom>
            <a:solidFill>
              <a:srgbClr val="EB1C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1893086" y="4944532"/>
              <a:ext cx="948267" cy="1989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2840278" y="4944532"/>
              <a:ext cx="948267" cy="198967"/>
            </a:xfrm>
            <a:prstGeom prst="rect">
              <a:avLst/>
            </a:prstGeom>
            <a:solidFill>
              <a:srgbClr val="2020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3788472" y="4944532"/>
              <a:ext cx="948267" cy="19896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69162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15" name="Rectangle 14"/>
          <p:cNvSpPr/>
          <p:nvPr userDrawn="1"/>
        </p:nvSpPr>
        <p:spPr>
          <a:xfrm>
            <a:off x="1" y="0"/>
            <a:ext cx="9144000" cy="5150014"/>
          </a:xfrm>
          <a:prstGeom prst="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62843" y="4758849"/>
            <a:ext cx="1070945" cy="209718"/>
          </a:xfrm>
          <a:prstGeom prst="rect">
            <a:avLst/>
          </a:prstGeom>
        </p:spPr>
      </p:pic>
      <p:grpSp>
        <p:nvGrpSpPr>
          <p:cNvPr id="16" name="Group 15"/>
          <p:cNvGrpSpPr/>
          <p:nvPr userDrawn="1"/>
        </p:nvGrpSpPr>
        <p:grpSpPr>
          <a:xfrm>
            <a:off x="1" y="5104295"/>
            <a:ext cx="9143999" cy="45719"/>
            <a:chOff x="0" y="4944519"/>
            <a:chExt cx="4736739" cy="198980"/>
          </a:xfrm>
        </p:grpSpPr>
        <p:sp>
          <p:nvSpPr>
            <p:cNvPr id="17" name="Rectangle 16"/>
            <p:cNvSpPr/>
            <p:nvPr/>
          </p:nvSpPr>
          <p:spPr>
            <a:xfrm flipV="1">
              <a:off x="0" y="4944519"/>
              <a:ext cx="948267" cy="198967"/>
            </a:xfrm>
            <a:prstGeom prst="rect">
              <a:avLst/>
            </a:prstGeom>
            <a:solidFill>
              <a:srgbClr val="009C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948267" y="4944532"/>
              <a:ext cx="948267" cy="198967"/>
            </a:xfrm>
            <a:prstGeom prst="rect">
              <a:avLst/>
            </a:prstGeom>
            <a:solidFill>
              <a:srgbClr val="EB1C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893086" y="4944532"/>
              <a:ext cx="948267" cy="1989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2840278" y="4944532"/>
              <a:ext cx="948267" cy="198967"/>
            </a:xfrm>
            <a:prstGeom prst="rect">
              <a:avLst/>
            </a:prstGeom>
            <a:solidFill>
              <a:srgbClr val="2020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788472" y="4944532"/>
              <a:ext cx="948267" cy="19896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31862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226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9091" y="0"/>
            <a:ext cx="10972800" cy="5143500"/>
          </a:xfrm>
          <a:prstGeom prst="rect">
            <a:avLst/>
          </a:prstGeom>
        </p:spPr>
      </p:pic>
      <p:sp>
        <p:nvSpPr>
          <p:cNvPr id="9" name="Content Placeholder 8"/>
          <p:cNvSpPr>
            <a:spLocks noGrp="1"/>
          </p:cNvSpPr>
          <p:nvPr>
            <p:ph sz="quarter" idx="10" hasCustomPrompt="1"/>
          </p:nvPr>
        </p:nvSpPr>
        <p:spPr>
          <a:xfrm>
            <a:off x="381001" y="3060294"/>
            <a:ext cx="7239000" cy="768757"/>
          </a:xfrm>
          <a:prstGeom prst="rect">
            <a:avLst/>
          </a:prstGeom>
        </p:spPr>
        <p:txBody>
          <a:bodyPr>
            <a:noAutofit/>
          </a:bodyPr>
          <a:lstStyle>
            <a:lvl1pPr marL="0">
              <a:buNone/>
              <a:defRPr sz="2025" b="1" baseline="0">
                <a:solidFill>
                  <a:schemeClr val="bg1"/>
                </a:solidFill>
              </a:defRPr>
            </a:lvl1pPr>
            <a:lvl2pPr>
              <a:buNone/>
              <a:defRPr sz="2025" b="1"/>
            </a:lvl2pPr>
            <a:lvl3pPr>
              <a:buNone/>
              <a:defRPr sz="2025" b="1"/>
            </a:lvl3pPr>
            <a:lvl4pPr>
              <a:buNone/>
              <a:defRPr sz="2025" b="1"/>
            </a:lvl4pPr>
            <a:lvl5pPr>
              <a:buNone/>
              <a:defRPr sz="2025" b="1"/>
            </a:lvl5pPr>
          </a:lstStyle>
          <a:p>
            <a:pPr lvl="0"/>
            <a:r>
              <a:rPr lang="en-US" dirty="0"/>
              <a:t>Click to edit Master text styles Example headline like helping deliver solutions</a:t>
            </a:r>
          </a:p>
        </p:txBody>
      </p:sp>
      <p:sp>
        <p:nvSpPr>
          <p:cNvPr id="11" name="Content Placeholder 10"/>
          <p:cNvSpPr>
            <a:spLocks noGrp="1"/>
          </p:cNvSpPr>
          <p:nvPr>
            <p:ph sz="quarter" idx="11" hasCustomPrompt="1"/>
          </p:nvPr>
        </p:nvSpPr>
        <p:spPr>
          <a:xfrm>
            <a:off x="381000" y="3943350"/>
            <a:ext cx="7239000" cy="514350"/>
          </a:xfrm>
          <a:prstGeom prst="rect">
            <a:avLst/>
          </a:prstGeom>
        </p:spPr>
        <p:txBody>
          <a:bodyPr>
            <a:noAutofit/>
          </a:bodyPr>
          <a:lstStyle>
            <a:lvl1pPr>
              <a:buNone/>
              <a:defRPr sz="1275" baseline="0">
                <a:solidFill>
                  <a:schemeClr val="bg1"/>
                </a:solidFill>
              </a:defRPr>
            </a:lvl1pPr>
            <a:lvl2pPr>
              <a:buNone/>
              <a:defRPr sz="1275"/>
            </a:lvl2pPr>
            <a:lvl3pPr>
              <a:buNone/>
              <a:defRPr sz="1275"/>
            </a:lvl3pPr>
            <a:lvl4pPr>
              <a:buNone/>
              <a:defRPr sz="1275"/>
            </a:lvl4pPr>
            <a:lvl5pPr>
              <a:buNone/>
              <a:defRPr sz="1275"/>
            </a:lvl5pPr>
          </a:lstStyle>
          <a:p>
            <a:pPr lvl="0"/>
            <a:r>
              <a:rPr lang="en-US" dirty="0"/>
              <a:t>Click to edit Master text styles</a:t>
            </a:r>
            <a:r>
              <a:rPr lang="de-DE" dirty="0"/>
              <a:t> </a:t>
            </a:r>
            <a:r>
              <a:rPr lang="de-DE" dirty="0" err="1"/>
              <a:t>example</a:t>
            </a:r>
            <a:r>
              <a:rPr lang="de-DE" dirty="0"/>
              <a:t> </a:t>
            </a:r>
            <a:r>
              <a:rPr lang="de-DE" dirty="0" err="1"/>
              <a:t>tagline</a:t>
            </a:r>
            <a:r>
              <a:rPr lang="de-DE" dirty="0"/>
              <a:t> </a:t>
            </a:r>
            <a:r>
              <a:rPr lang="de-DE" dirty="0" err="1"/>
              <a:t>like</a:t>
            </a:r>
            <a:r>
              <a:rPr lang="de-DE" dirty="0"/>
              <a:t> LLI </a:t>
            </a:r>
            <a:r>
              <a:rPr lang="de-DE" dirty="0" err="1"/>
              <a:t>support</a:t>
            </a:r>
            <a:r>
              <a:rPr lang="de-DE" dirty="0"/>
              <a:t> to SAR</a:t>
            </a:r>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1000" y="4518422"/>
            <a:ext cx="2381250" cy="564356"/>
          </a:xfrm>
          <a:prstGeom prst="rect">
            <a:avLst/>
          </a:prstGeom>
        </p:spPr>
      </p:pic>
    </p:spTree>
    <p:extLst>
      <p:ext uri="{BB962C8B-B14F-4D97-AF65-F5344CB8AC3E}">
        <p14:creationId xmlns:p14="http://schemas.microsoft.com/office/powerpoint/2010/main" val="2470483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5230D1-8344-478A-8A04-DF15280FA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156A6AC5-9906-4855-BE61-32EAA1C48C1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890B3953-E832-4DC0-BF28-903CA544CDBD}"/>
              </a:ext>
            </a:extLst>
          </p:cNvPr>
          <p:cNvSpPr>
            <a:spLocks noGrp="1"/>
          </p:cNvSpPr>
          <p:nvPr>
            <p:ph type="dt" sz="half" idx="10"/>
          </p:nvPr>
        </p:nvSpPr>
        <p:spPr/>
        <p:txBody>
          <a:bodyPr/>
          <a:lstStyle/>
          <a:p>
            <a:fld id="{B7AA87D0-D23F-44D0-98EE-82DDDEC20FBD}" type="datetimeFigureOut">
              <a:rPr lang="en-US" smtClean="0"/>
              <a:t>2/7/2019</a:t>
            </a:fld>
            <a:endParaRPr lang="en-US"/>
          </a:p>
        </p:txBody>
      </p:sp>
      <p:sp>
        <p:nvSpPr>
          <p:cNvPr id="5" name="Footer Placeholder 4">
            <a:extLst>
              <a:ext uri="{FF2B5EF4-FFF2-40B4-BE49-F238E27FC236}">
                <a16:creationId xmlns:a16="http://schemas.microsoft.com/office/drawing/2014/main" xmlns="" id="{EF2256C6-DD1A-4ADF-B96D-0C2BE68C9B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1841F96-22B0-4065-873D-D0A91FFF376D}"/>
              </a:ext>
            </a:extLst>
          </p:cNvPr>
          <p:cNvSpPr>
            <a:spLocks noGrp="1"/>
          </p:cNvSpPr>
          <p:nvPr>
            <p:ph type="sldNum" sz="quarter" idx="12"/>
          </p:nvPr>
        </p:nvSpPr>
        <p:spPr/>
        <p:txBody>
          <a:bodyPr/>
          <a:lstStyle/>
          <a:p>
            <a:fld id="{F20BEDC5-23D5-4708-BDDB-EF9B82D4E700}" type="slidenum">
              <a:rPr lang="en-US" smtClean="0"/>
              <a:t>‹Nº›</a:t>
            </a:fld>
            <a:endParaRPr lang="en-US"/>
          </a:p>
        </p:txBody>
      </p:sp>
    </p:spTree>
    <p:extLst>
      <p:ext uri="{BB962C8B-B14F-4D97-AF65-F5344CB8AC3E}">
        <p14:creationId xmlns:p14="http://schemas.microsoft.com/office/powerpoint/2010/main" val="358673627"/>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20428"/>
            <a:ext cx="7516297" cy="3108722"/>
          </a:xfrm>
          <a:prstGeom prst="rect">
            <a:avLst/>
          </a:prstGeom>
        </p:spPr>
        <p:txBody>
          <a:bodyPr/>
          <a:lstStyle>
            <a:lvl1pPr marL="134541" indent="-134541">
              <a:defRPr sz="1800" b="1"/>
            </a:lvl1pPr>
            <a:lvl2pPr marL="334566" indent="-200025">
              <a:defRPr sz="1800">
                <a:solidFill>
                  <a:srgbClr val="006BA7"/>
                </a:solidFill>
              </a:defRPr>
            </a:lvl2pPr>
            <a:lvl3pPr marL="469106" indent="-134541">
              <a:defRPr sz="1650"/>
            </a:lvl3pPr>
            <a:lvl4pPr marL="670322" indent="-201216">
              <a:defRPr/>
            </a:lvl4pPr>
            <a:lvl5pPr marL="803672" indent="-133350">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1" name="Slide Number Placeholder 5"/>
          <p:cNvSpPr>
            <a:spLocks noGrp="1"/>
          </p:cNvSpPr>
          <p:nvPr>
            <p:ph type="sldNum" sz="quarter" idx="4"/>
          </p:nvPr>
        </p:nvSpPr>
        <p:spPr>
          <a:xfrm>
            <a:off x="8506897" y="4800600"/>
            <a:ext cx="332303" cy="273844"/>
          </a:xfrm>
          <a:prstGeom prst="rect">
            <a:avLst/>
          </a:prstGeom>
        </p:spPr>
        <p:txBody>
          <a:bodyPr anchor="t"/>
          <a:lstStyle>
            <a:lvl1pPr algn="r">
              <a:defRPr sz="675">
                <a:solidFill>
                  <a:schemeClr val="bg1">
                    <a:lumMod val="50000"/>
                  </a:schemeClr>
                </a:solidFill>
                <a:latin typeface="Arial"/>
                <a:cs typeface="Arial"/>
              </a:defRPr>
            </a:lvl1pPr>
          </a:lstStyle>
          <a:p>
            <a:fld id="{951B9D8E-2332-4AB1-ABA2-A87816986D0F}" type="slidenum">
              <a:rPr lang="en-US" smtClean="0"/>
              <a:t>‹Nº›</a:t>
            </a:fld>
            <a:endParaRPr lang="en-US"/>
          </a:p>
        </p:txBody>
      </p:sp>
      <p:sp>
        <p:nvSpPr>
          <p:cNvPr id="4" name="Title 3"/>
          <p:cNvSpPr>
            <a:spLocks noGrp="1"/>
          </p:cNvSpPr>
          <p:nvPr>
            <p:ph type="title"/>
          </p:nvPr>
        </p:nvSpPr>
        <p:spPr/>
        <p:txBody>
          <a:bodyPr/>
          <a:lstStyle/>
          <a:p>
            <a:r>
              <a:rPr lang="en-US"/>
              <a:t>Click to edit Master title style</a:t>
            </a:r>
          </a:p>
        </p:txBody>
      </p:sp>
      <p:sp>
        <p:nvSpPr>
          <p:cNvPr id="2" name="SP Placeholder Yellow Circle" hidden="1"/>
          <p:cNvSpPr/>
          <p:nvPr userDrawn="1"/>
        </p:nvSpPr>
        <p:spPr>
          <a:xfrm>
            <a:off x="10510" y="449315"/>
            <a:ext cx="441436" cy="331077"/>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350" b="1" dirty="0">
                <a:solidFill>
                  <a:schemeClr val="tx1"/>
                </a:solidFill>
              </a:rPr>
              <a:t>#</a:t>
            </a:r>
          </a:p>
        </p:txBody>
      </p:sp>
    </p:spTree>
    <p:extLst>
      <p:ext uri="{BB962C8B-B14F-4D97-AF65-F5344CB8AC3E}">
        <p14:creationId xmlns:p14="http://schemas.microsoft.com/office/powerpoint/2010/main" val="2346801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853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597D34-CAD6-4B85-8EC6-84F2261F27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AEC9A0E-AE50-4F23-85ED-AA89CFC89C0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86AA810-45C0-413D-A6B5-933C6C8BB711}"/>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825BC74-A379-4BF1-A229-6BC7A16C012A}"/>
              </a:ext>
            </a:extLst>
          </p:cNvPr>
          <p:cNvSpPr>
            <a:spLocks noGrp="1"/>
          </p:cNvSpPr>
          <p:nvPr>
            <p:ph type="dt" sz="half" idx="10"/>
          </p:nvPr>
        </p:nvSpPr>
        <p:spPr/>
        <p:txBody>
          <a:bodyPr/>
          <a:lstStyle/>
          <a:p>
            <a:fld id="{B7AA87D0-D23F-44D0-98EE-82DDDEC20FBD}" type="datetimeFigureOut">
              <a:rPr lang="en-US" smtClean="0"/>
              <a:t>2/7/2019</a:t>
            </a:fld>
            <a:endParaRPr lang="en-US"/>
          </a:p>
        </p:txBody>
      </p:sp>
      <p:sp>
        <p:nvSpPr>
          <p:cNvPr id="6" name="Footer Placeholder 5">
            <a:extLst>
              <a:ext uri="{FF2B5EF4-FFF2-40B4-BE49-F238E27FC236}">
                <a16:creationId xmlns:a16="http://schemas.microsoft.com/office/drawing/2014/main" xmlns="" id="{B1877468-F1FB-4E3C-BD92-7768A3A7F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CE5DF4C-464E-4E18-BADD-E0C64232A946}"/>
              </a:ext>
            </a:extLst>
          </p:cNvPr>
          <p:cNvSpPr>
            <a:spLocks noGrp="1"/>
          </p:cNvSpPr>
          <p:nvPr>
            <p:ph type="sldNum" sz="quarter" idx="12"/>
          </p:nvPr>
        </p:nvSpPr>
        <p:spPr/>
        <p:txBody>
          <a:bodyPr/>
          <a:lstStyle/>
          <a:p>
            <a:fld id="{F20BEDC5-23D5-4708-BDDB-EF9B82D4E700}" type="slidenum">
              <a:rPr lang="en-US" smtClean="0"/>
              <a:t>‹Nº›</a:t>
            </a:fld>
            <a:endParaRPr lang="en-US"/>
          </a:p>
        </p:txBody>
      </p:sp>
    </p:spTree>
    <p:extLst>
      <p:ext uri="{BB962C8B-B14F-4D97-AF65-F5344CB8AC3E}">
        <p14:creationId xmlns:p14="http://schemas.microsoft.com/office/powerpoint/2010/main" val="172254378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0DBC12-3BDB-4F3C-9E81-1D7C8EC771A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57AAC1A-84B7-45DB-8D28-A5E0500C8D3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CAB1114F-9F48-4142-B986-D3433B2B463D}"/>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801D40F-79CC-41D5-9122-97070501CAE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D2BEE273-D26B-4CAD-B2E2-AD7118DDAC65}"/>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82A2F95-2DFA-4141-9039-EBC9EA4ECC4A}"/>
              </a:ext>
            </a:extLst>
          </p:cNvPr>
          <p:cNvSpPr>
            <a:spLocks noGrp="1"/>
          </p:cNvSpPr>
          <p:nvPr>
            <p:ph type="dt" sz="half" idx="10"/>
          </p:nvPr>
        </p:nvSpPr>
        <p:spPr/>
        <p:txBody>
          <a:bodyPr/>
          <a:lstStyle/>
          <a:p>
            <a:fld id="{B7AA87D0-D23F-44D0-98EE-82DDDEC20FBD}" type="datetimeFigureOut">
              <a:rPr lang="en-US" smtClean="0"/>
              <a:t>2/7/2019</a:t>
            </a:fld>
            <a:endParaRPr lang="en-US"/>
          </a:p>
        </p:txBody>
      </p:sp>
      <p:sp>
        <p:nvSpPr>
          <p:cNvPr id="8" name="Footer Placeholder 7">
            <a:extLst>
              <a:ext uri="{FF2B5EF4-FFF2-40B4-BE49-F238E27FC236}">
                <a16:creationId xmlns:a16="http://schemas.microsoft.com/office/drawing/2014/main" xmlns="" id="{1ADBF7E9-6EB5-43F0-99E1-FF15A2D820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880E7A2-0412-4467-B37B-767C7AF4B395}"/>
              </a:ext>
            </a:extLst>
          </p:cNvPr>
          <p:cNvSpPr>
            <a:spLocks noGrp="1"/>
          </p:cNvSpPr>
          <p:nvPr>
            <p:ph type="sldNum" sz="quarter" idx="12"/>
          </p:nvPr>
        </p:nvSpPr>
        <p:spPr/>
        <p:txBody>
          <a:bodyPr/>
          <a:lstStyle/>
          <a:p>
            <a:fld id="{F20BEDC5-23D5-4708-BDDB-EF9B82D4E700}" type="slidenum">
              <a:rPr lang="en-US" smtClean="0"/>
              <a:t>‹Nº›</a:t>
            </a:fld>
            <a:endParaRPr lang="en-US"/>
          </a:p>
        </p:txBody>
      </p:sp>
    </p:spTree>
    <p:extLst>
      <p:ext uri="{BB962C8B-B14F-4D97-AF65-F5344CB8AC3E}">
        <p14:creationId xmlns:p14="http://schemas.microsoft.com/office/powerpoint/2010/main" val="249992479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35B9C9-0B05-4130-8A8A-4709BE11CE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7CCEC65-56DD-44E7-A99D-A20B51A5B198}"/>
              </a:ext>
            </a:extLst>
          </p:cNvPr>
          <p:cNvSpPr>
            <a:spLocks noGrp="1"/>
          </p:cNvSpPr>
          <p:nvPr>
            <p:ph type="dt" sz="half" idx="10"/>
          </p:nvPr>
        </p:nvSpPr>
        <p:spPr/>
        <p:txBody>
          <a:bodyPr/>
          <a:lstStyle/>
          <a:p>
            <a:fld id="{B7AA87D0-D23F-44D0-98EE-82DDDEC20FBD}" type="datetimeFigureOut">
              <a:rPr lang="en-US" smtClean="0"/>
              <a:t>2/7/2019</a:t>
            </a:fld>
            <a:endParaRPr lang="en-US"/>
          </a:p>
        </p:txBody>
      </p:sp>
      <p:sp>
        <p:nvSpPr>
          <p:cNvPr id="4" name="Footer Placeholder 3">
            <a:extLst>
              <a:ext uri="{FF2B5EF4-FFF2-40B4-BE49-F238E27FC236}">
                <a16:creationId xmlns:a16="http://schemas.microsoft.com/office/drawing/2014/main" xmlns="" id="{1BE8A781-452D-4766-9BF4-CD40AFEEDA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F289ACF-A7EA-4FB5-982E-F69B7A47EC04}"/>
              </a:ext>
            </a:extLst>
          </p:cNvPr>
          <p:cNvSpPr>
            <a:spLocks noGrp="1"/>
          </p:cNvSpPr>
          <p:nvPr>
            <p:ph type="sldNum" sz="quarter" idx="12"/>
          </p:nvPr>
        </p:nvSpPr>
        <p:spPr/>
        <p:txBody>
          <a:bodyPr/>
          <a:lstStyle/>
          <a:p>
            <a:fld id="{F20BEDC5-23D5-4708-BDDB-EF9B82D4E700}" type="slidenum">
              <a:rPr lang="en-US" smtClean="0"/>
              <a:t>‹Nº›</a:t>
            </a:fld>
            <a:endParaRPr lang="en-US"/>
          </a:p>
        </p:txBody>
      </p:sp>
    </p:spTree>
    <p:extLst>
      <p:ext uri="{BB962C8B-B14F-4D97-AF65-F5344CB8AC3E}">
        <p14:creationId xmlns:p14="http://schemas.microsoft.com/office/powerpoint/2010/main" val="2922990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F87B585-88A7-4DE4-A722-13E905C3D0D9}"/>
              </a:ext>
            </a:extLst>
          </p:cNvPr>
          <p:cNvSpPr>
            <a:spLocks noGrp="1"/>
          </p:cNvSpPr>
          <p:nvPr>
            <p:ph type="dt" sz="half" idx="10"/>
          </p:nvPr>
        </p:nvSpPr>
        <p:spPr/>
        <p:txBody>
          <a:bodyPr/>
          <a:lstStyle/>
          <a:p>
            <a:fld id="{B7AA87D0-D23F-44D0-98EE-82DDDEC20FBD}" type="datetimeFigureOut">
              <a:rPr lang="en-US" smtClean="0"/>
              <a:t>2/7/2019</a:t>
            </a:fld>
            <a:endParaRPr lang="en-US"/>
          </a:p>
        </p:txBody>
      </p:sp>
      <p:sp>
        <p:nvSpPr>
          <p:cNvPr id="3" name="Footer Placeholder 2">
            <a:extLst>
              <a:ext uri="{FF2B5EF4-FFF2-40B4-BE49-F238E27FC236}">
                <a16:creationId xmlns:a16="http://schemas.microsoft.com/office/drawing/2014/main" xmlns="" id="{45FB3456-CE3E-40CD-9C18-EB0D754163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08FB904-AE09-4D91-96B7-954781651325}"/>
              </a:ext>
            </a:extLst>
          </p:cNvPr>
          <p:cNvSpPr>
            <a:spLocks noGrp="1"/>
          </p:cNvSpPr>
          <p:nvPr>
            <p:ph type="sldNum" sz="quarter" idx="12"/>
          </p:nvPr>
        </p:nvSpPr>
        <p:spPr/>
        <p:txBody>
          <a:bodyPr/>
          <a:lstStyle/>
          <a:p>
            <a:fld id="{F20BEDC5-23D5-4708-BDDB-EF9B82D4E700}" type="slidenum">
              <a:rPr lang="en-US" smtClean="0"/>
              <a:t>‹Nº›</a:t>
            </a:fld>
            <a:endParaRPr lang="en-US"/>
          </a:p>
        </p:txBody>
      </p:sp>
    </p:spTree>
    <p:extLst>
      <p:ext uri="{BB962C8B-B14F-4D97-AF65-F5344CB8AC3E}">
        <p14:creationId xmlns:p14="http://schemas.microsoft.com/office/powerpoint/2010/main" val="1359380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1F63EC-85BB-4C86-AE64-3464DF91EC2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958416F9-0416-4F38-978A-E29B8916239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30DE684-4E80-4DD8-84DD-2272183ABBF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2BF9731E-5FA1-425A-B8A7-45741D665A9D}"/>
              </a:ext>
            </a:extLst>
          </p:cNvPr>
          <p:cNvSpPr>
            <a:spLocks noGrp="1"/>
          </p:cNvSpPr>
          <p:nvPr>
            <p:ph type="dt" sz="half" idx="10"/>
          </p:nvPr>
        </p:nvSpPr>
        <p:spPr/>
        <p:txBody>
          <a:bodyPr/>
          <a:lstStyle/>
          <a:p>
            <a:fld id="{B7AA87D0-D23F-44D0-98EE-82DDDEC20FBD}" type="datetimeFigureOut">
              <a:rPr lang="en-US" smtClean="0"/>
              <a:t>2/7/2019</a:t>
            </a:fld>
            <a:endParaRPr lang="en-US"/>
          </a:p>
        </p:txBody>
      </p:sp>
      <p:sp>
        <p:nvSpPr>
          <p:cNvPr id="6" name="Footer Placeholder 5">
            <a:extLst>
              <a:ext uri="{FF2B5EF4-FFF2-40B4-BE49-F238E27FC236}">
                <a16:creationId xmlns:a16="http://schemas.microsoft.com/office/drawing/2014/main" xmlns="" id="{BC28157E-97E4-4174-B2C7-EE44FCDD91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4132B33-CE77-4D3F-96B3-A278FEA7945B}"/>
              </a:ext>
            </a:extLst>
          </p:cNvPr>
          <p:cNvSpPr>
            <a:spLocks noGrp="1"/>
          </p:cNvSpPr>
          <p:nvPr>
            <p:ph type="sldNum" sz="quarter" idx="12"/>
          </p:nvPr>
        </p:nvSpPr>
        <p:spPr/>
        <p:txBody>
          <a:bodyPr/>
          <a:lstStyle/>
          <a:p>
            <a:fld id="{F20BEDC5-23D5-4708-BDDB-EF9B82D4E700}" type="slidenum">
              <a:rPr lang="en-US" smtClean="0"/>
              <a:t>‹Nº›</a:t>
            </a:fld>
            <a:endParaRPr lang="en-US"/>
          </a:p>
        </p:txBody>
      </p:sp>
    </p:spTree>
    <p:extLst>
      <p:ext uri="{BB962C8B-B14F-4D97-AF65-F5344CB8AC3E}">
        <p14:creationId xmlns:p14="http://schemas.microsoft.com/office/powerpoint/2010/main" val="74547062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A17130-BC32-4B4C-9C33-4DB31225664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AF7F78FC-5A0E-4846-9901-195775A6514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AB210225-0D86-4653-8E81-D3541BB49AB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F806D5A9-8BA8-43A0-9E3E-9AC827D0B58F}"/>
              </a:ext>
            </a:extLst>
          </p:cNvPr>
          <p:cNvSpPr>
            <a:spLocks noGrp="1"/>
          </p:cNvSpPr>
          <p:nvPr>
            <p:ph type="dt" sz="half" idx="10"/>
          </p:nvPr>
        </p:nvSpPr>
        <p:spPr/>
        <p:txBody>
          <a:bodyPr/>
          <a:lstStyle/>
          <a:p>
            <a:fld id="{B7AA87D0-D23F-44D0-98EE-82DDDEC20FBD}" type="datetimeFigureOut">
              <a:rPr lang="en-US" smtClean="0"/>
              <a:t>2/7/2019</a:t>
            </a:fld>
            <a:endParaRPr lang="en-US"/>
          </a:p>
        </p:txBody>
      </p:sp>
      <p:sp>
        <p:nvSpPr>
          <p:cNvPr id="6" name="Footer Placeholder 5">
            <a:extLst>
              <a:ext uri="{FF2B5EF4-FFF2-40B4-BE49-F238E27FC236}">
                <a16:creationId xmlns:a16="http://schemas.microsoft.com/office/drawing/2014/main" xmlns="" id="{7A5B0B11-24AF-40A9-96C8-42D87A4D09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FB8620E-92F6-4536-AABB-2C1D271B5F3F}"/>
              </a:ext>
            </a:extLst>
          </p:cNvPr>
          <p:cNvSpPr>
            <a:spLocks noGrp="1"/>
          </p:cNvSpPr>
          <p:nvPr>
            <p:ph type="sldNum" sz="quarter" idx="12"/>
          </p:nvPr>
        </p:nvSpPr>
        <p:spPr/>
        <p:txBody>
          <a:bodyPr/>
          <a:lstStyle/>
          <a:p>
            <a:fld id="{F20BEDC5-23D5-4708-BDDB-EF9B82D4E700}" type="slidenum">
              <a:rPr lang="en-US" smtClean="0"/>
              <a:t>‹Nº›</a:t>
            </a:fld>
            <a:endParaRPr lang="en-US"/>
          </a:p>
        </p:txBody>
      </p:sp>
    </p:spTree>
    <p:extLst>
      <p:ext uri="{BB962C8B-B14F-4D97-AF65-F5344CB8AC3E}">
        <p14:creationId xmlns:p14="http://schemas.microsoft.com/office/powerpoint/2010/main" val="321320297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image" Target="../media/image4.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A525FE0-CFEB-481B-88B9-8744CFC9A7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C71BEB2-E029-40D5-8096-877E4B86594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CCB27B-B02E-4B51-B029-4FD163CA121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7AA87D0-D23F-44D0-98EE-82DDDEC20FBD}" type="datetimeFigureOut">
              <a:rPr lang="en-US" smtClean="0"/>
              <a:t>2/7/2019</a:t>
            </a:fld>
            <a:endParaRPr lang="en-US"/>
          </a:p>
        </p:txBody>
      </p:sp>
      <p:sp>
        <p:nvSpPr>
          <p:cNvPr id="5" name="Footer Placeholder 4">
            <a:extLst>
              <a:ext uri="{FF2B5EF4-FFF2-40B4-BE49-F238E27FC236}">
                <a16:creationId xmlns:a16="http://schemas.microsoft.com/office/drawing/2014/main" xmlns="" id="{79880390-7107-4DAD-ABEB-B8F239840C28}"/>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D3EA364-7D7C-471E-8922-CBD0CFC29E0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20BEDC5-23D5-4708-BDDB-EF9B82D4E700}" type="slidenum">
              <a:rPr lang="en-US" smtClean="0"/>
              <a:t>‹Nº›</a:t>
            </a:fld>
            <a:endParaRPr lang="en-US"/>
          </a:p>
        </p:txBody>
      </p:sp>
      <p:sp>
        <p:nvSpPr>
          <p:cNvPr id="7" name="Rectangle 6">
            <a:extLst>
              <a:ext uri="{FF2B5EF4-FFF2-40B4-BE49-F238E27FC236}">
                <a16:creationId xmlns:a16="http://schemas.microsoft.com/office/drawing/2014/main" xmlns="" id="{FC6CD098-DDFC-435D-B0C2-20D472789F8C}"/>
              </a:ext>
            </a:extLst>
          </p:cNvPr>
          <p:cNvSpPr/>
          <p:nvPr userDrawn="1"/>
        </p:nvSpPr>
        <p:spPr>
          <a:xfrm>
            <a:off x="0" y="0"/>
            <a:ext cx="9144000" cy="5143500"/>
          </a:xfrm>
          <a:prstGeom prst="rect">
            <a:avLst/>
          </a:prstGeom>
          <a:solidFill>
            <a:schemeClr val="bg1">
              <a:lumMod val="9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 name="Picture 7">
            <a:extLst>
              <a:ext uri="{FF2B5EF4-FFF2-40B4-BE49-F238E27FC236}">
                <a16:creationId xmlns:a16="http://schemas.microsoft.com/office/drawing/2014/main" xmlns="" id="{052160F1-5960-4CBD-A438-AF300A1FF345}"/>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862839" y="4758849"/>
            <a:ext cx="1070953" cy="209718"/>
          </a:xfrm>
          <a:prstGeom prst="rect">
            <a:avLst/>
          </a:prstGeom>
        </p:spPr>
      </p:pic>
      <p:grpSp>
        <p:nvGrpSpPr>
          <p:cNvPr id="9" name="Group 8">
            <a:extLst>
              <a:ext uri="{FF2B5EF4-FFF2-40B4-BE49-F238E27FC236}">
                <a16:creationId xmlns:a16="http://schemas.microsoft.com/office/drawing/2014/main" xmlns="" id="{C2BF4497-51D1-4269-8B79-AF20DCCFE952}"/>
              </a:ext>
            </a:extLst>
          </p:cNvPr>
          <p:cNvGrpSpPr/>
          <p:nvPr userDrawn="1"/>
        </p:nvGrpSpPr>
        <p:grpSpPr>
          <a:xfrm>
            <a:off x="1" y="5104295"/>
            <a:ext cx="9143999" cy="45719"/>
            <a:chOff x="0" y="4944519"/>
            <a:chExt cx="4736739" cy="198980"/>
          </a:xfrm>
        </p:grpSpPr>
        <p:sp>
          <p:nvSpPr>
            <p:cNvPr id="10" name="Rectangle 9">
              <a:extLst>
                <a:ext uri="{FF2B5EF4-FFF2-40B4-BE49-F238E27FC236}">
                  <a16:creationId xmlns:a16="http://schemas.microsoft.com/office/drawing/2014/main" xmlns="" id="{6AE215FF-343F-4F22-8729-CFABDC4FC888}"/>
                </a:ext>
              </a:extLst>
            </p:cNvPr>
            <p:cNvSpPr/>
            <p:nvPr/>
          </p:nvSpPr>
          <p:spPr>
            <a:xfrm flipV="1">
              <a:off x="0" y="4944519"/>
              <a:ext cx="948267" cy="198967"/>
            </a:xfrm>
            <a:prstGeom prst="rect">
              <a:avLst/>
            </a:prstGeom>
            <a:solidFill>
              <a:srgbClr val="009C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40CA933F-7FD9-4EFE-ABF8-2AC6D79FFC14}"/>
                </a:ext>
              </a:extLst>
            </p:cNvPr>
            <p:cNvSpPr/>
            <p:nvPr/>
          </p:nvSpPr>
          <p:spPr>
            <a:xfrm>
              <a:off x="948267" y="4944532"/>
              <a:ext cx="948267" cy="198967"/>
            </a:xfrm>
            <a:prstGeom prst="rect">
              <a:avLst/>
            </a:prstGeom>
            <a:solidFill>
              <a:srgbClr val="EB1C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FA21765F-1F5E-4056-968F-921D57A7102D}"/>
                </a:ext>
              </a:extLst>
            </p:cNvPr>
            <p:cNvSpPr/>
            <p:nvPr/>
          </p:nvSpPr>
          <p:spPr>
            <a:xfrm>
              <a:off x="1893086" y="4944532"/>
              <a:ext cx="948267" cy="1989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A59F7AD-4340-4115-80CD-0646C7EBC965}"/>
                </a:ext>
              </a:extLst>
            </p:cNvPr>
            <p:cNvSpPr/>
            <p:nvPr/>
          </p:nvSpPr>
          <p:spPr>
            <a:xfrm>
              <a:off x="2840278" y="4944532"/>
              <a:ext cx="948267" cy="198967"/>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150386BE-5C7D-4119-86C0-E64162AB7C8D}"/>
                </a:ext>
              </a:extLst>
            </p:cNvPr>
            <p:cNvSpPr/>
            <p:nvPr/>
          </p:nvSpPr>
          <p:spPr>
            <a:xfrm>
              <a:off x="3788472" y="4944532"/>
              <a:ext cx="948267" cy="19896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7300613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61" r:id="rId12"/>
    <p:sldLayoutId id="2147483664" r:id="rId13"/>
    <p:sldLayoutId id="2147483682" r:id="rId14"/>
    <p:sldLayoutId id="2147483683" r:id="rId15"/>
    <p:sldLayoutId id="2147483685" r:id="rId16"/>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 name="Rectangle 26"/>
          <p:cNvSpPr/>
          <p:nvPr userDrawn="1"/>
        </p:nvSpPr>
        <p:spPr>
          <a:xfrm>
            <a:off x="0" y="0"/>
            <a:ext cx="9144000" cy="5143500"/>
          </a:xfrm>
          <a:prstGeom prst="rect">
            <a:avLst/>
          </a:prstGeom>
          <a:solidFill>
            <a:schemeClr val="bg1">
              <a:lumMod val="95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7862839" y="4758849"/>
            <a:ext cx="1070953" cy="209718"/>
          </a:xfrm>
          <a:prstGeom prst="rect">
            <a:avLst/>
          </a:prstGeom>
        </p:spPr>
      </p:pic>
      <p:sp>
        <p:nvSpPr>
          <p:cNvPr id="2" name="Title Placeholder 1"/>
          <p:cNvSpPr>
            <a:spLocks noGrp="1"/>
          </p:cNvSpPr>
          <p:nvPr>
            <p:ph type="title"/>
          </p:nvPr>
        </p:nvSpPr>
        <p:spPr>
          <a:xfrm>
            <a:off x="232531" y="205979"/>
            <a:ext cx="8073955" cy="647893"/>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232531" y="1200151"/>
            <a:ext cx="8229600" cy="339447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3" name="Group 12"/>
          <p:cNvGrpSpPr/>
          <p:nvPr userDrawn="1"/>
        </p:nvGrpSpPr>
        <p:grpSpPr>
          <a:xfrm>
            <a:off x="1" y="5104295"/>
            <a:ext cx="9143999" cy="45719"/>
            <a:chOff x="0" y="4944519"/>
            <a:chExt cx="4736739" cy="198980"/>
          </a:xfrm>
        </p:grpSpPr>
        <p:sp>
          <p:nvSpPr>
            <p:cNvPr id="14" name="Rectangle 13"/>
            <p:cNvSpPr/>
            <p:nvPr/>
          </p:nvSpPr>
          <p:spPr>
            <a:xfrm flipV="1">
              <a:off x="0" y="4944519"/>
              <a:ext cx="948267" cy="198967"/>
            </a:xfrm>
            <a:prstGeom prst="rect">
              <a:avLst/>
            </a:prstGeom>
            <a:solidFill>
              <a:srgbClr val="009C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948267" y="4944532"/>
              <a:ext cx="948267" cy="198967"/>
            </a:xfrm>
            <a:prstGeom prst="rect">
              <a:avLst/>
            </a:prstGeom>
            <a:solidFill>
              <a:srgbClr val="EB1C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893086" y="4944532"/>
              <a:ext cx="948267" cy="19896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840278" y="4944532"/>
              <a:ext cx="948267" cy="198967"/>
            </a:xfrm>
            <a:prstGeom prst="rect">
              <a:avLst/>
            </a:prstGeom>
            <a:solidFill>
              <a:schemeClr val="tx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3788472" y="4944532"/>
              <a:ext cx="948267" cy="19896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2975396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hdr="0" ftr="0" dt="0"/>
  <p:txStyles>
    <p:titleStyle>
      <a:lvl1pPr algn="l" defTabSz="457200" rtl="0" eaLnBrk="1" latinLnBrk="0" hangingPunct="1">
        <a:lnSpc>
          <a:spcPct val="90000"/>
        </a:lnSpc>
        <a:spcBef>
          <a:spcPct val="0"/>
        </a:spcBef>
        <a:buNone/>
        <a:defRPr sz="2800" b="0" i="0" kern="1200" cap="all">
          <a:solidFill>
            <a:schemeClr val="tx1">
              <a:lumMod val="75000"/>
            </a:schemeClr>
          </a:solidFill>
          <a:latin typeface="Arial Narrow"/>
          <a:ea typeface="+mj-ea"/>
          <a:cs typeface="Arial Narrow"/>
        </a:defRPr>
      </a:lvl1pPr>
    </p:titleStyle>
    <p:bodyStyle>
      <a:lvl1pPr marL="0" indent="0" algn="l" defTabSz="457200" rtl="0" eaLnBrk="1" latinLnBrk="0" hangingPunct="1">
        <a:spcBef>
          <a:spcPct val="20000"/>
        </a:spcBef>
        <a:buFont typeface="Arial"/>
        <a:buNone/>
        <a:defRPr sz="1200" kern="1200">
          <a:solidFill>
            <a:schemeClr val="tx1">
              <a:lumMod val="65000"/>
              <a:lumOff val="35000"/>
            </a:schemeClr>
          </a:solidFill>
          <a:latin typeface="+mn-lt"/>
          <a:ea typeface="+mn-ea"/>
          <a:cs typeface="+mn-cs"/>
        </a:defRPr>
      </a:lvl1pPr>
      <a:lvl2pPr marL="112713" indent="-112713" algn="l" defTabSz="457200" rtl="0" eaLnBrk="1" latinLnBrk="0" hangingPunct="1">
        <a:spcBef>
          <a:spcPct val="20000"/>
        </a:spcBef>
        <a:buFont typeface="Arial"/>
        <a:buChar char="•"/>
        <a:defRPr sz="1100" kern="1200">
          <a:solidFill>
            <a:schemeClr val="tx1">
              <a:lumMod val="65000"/>
              <a:lumOff val="35000"/>
            </a:schemeClr>
          </a:solidFill>
          <a:latin typeface="+mn-lt"/>
          <a:ea typeface="+mn-ea"/>
          <a:cs typeface="+mn-cs"/>
        </a:defRPr>
      </a:lvl2pPr>
      <a:lvl3pPr marL="227013" indent="-114300" algn="l" defTabSz="457200" rtl="0" eaLnBrk="1" latinLnBrk="0" hangingPunct="1">
        <a:spcBef>
          <a:spcPct val="20000"/>
        </a:spcBef>
        <a:buFont typeface="Arial"/>
        <a:buChar char="•"/>
        <a:defRPr sz="1050" kern="1200">
          <a:solidFill>
            <a:schemeClr val="tx1">
              <a:lumMod val="65000"/>
              <a:lumOff val="35000"/>
            </a:schemeClr>
          </a:solidFill>
          <a:latin typeface="+mn-lt"/>
          <a:ea typeface="+mn-ea"/>
          <a:cs typeface="+mn-cs"/>
        </a:defRPr>
      </a:lvl3pPr>
      <a:lvl4pPr marL="285750" indent="-173038" algn="l" defTabSz="457200" rtl="0" eaLnBrk="1" latinLnBrk="0" hangingPunct="1">
        <a:spcBef>
          <a:spcPct val="20000"/>
        </a:spcBef>
        <a:buFont typeface="Arial"/>
        <a:buChar char="–"/>
        <a:defRPr sz="1000" kern="1200">
          <a:solidFill>
            <a:schemeClr val="tx1">
              <a:lumMod val="65000"/>
              <a:lumOff val="35000"/>
            </a:schemeClr>
          </a:solidFill>
          <a:latin typeface="+mn-lt"/>
          <a:ea typeface="+mn-ea"/>
          <a:cs typeface="+mn-cs"/>
        </a:defRPr>
      </a:lvl4pPr>
      <a:lvl5pPr marL="688975" indent="-231775" algn="l" defTabSz="457200" rtl="0" eaLnBrk="1" latinLnBrk="0" hangingPunct="1">
        <a:spcBef>
          <a:spcPct val="20000"/>
        </a:spcBef>
        <a:buFont typeface="Arial"/>
        <a:buChar char="»"/>
        <a:defRPr sz="1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p:nvSpPr>
        <p:spPr>
          <a:xfrm>
            <a:off x="0" y="1"/>
            <a:ext cx="9144000" cy="673100"/>
          </a:xfrm>
          <a:prstGeom prst="rect">
            <a:avLst/>
          </a:prstGeom>
          <a:solidFill>
            <a:srgbClr val="0052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
        <p:nvSpPr>
          <p:cNvPr id="8" name="Slide Number Placeholder 5"/>
          <p:cNvSpPr>
            <a:spLocks noGrp="1"/>
          </p:cNvSpPr>
          <p:nvPr>
            <p:ph type="sldNum" sz="quarter" idx="4"/>
          </p:nvPr>
        </p:nvSpPr>
        <p:spPr>
          <a:xfrm>
            <a:off x="8506897" y="4800600"/>
            <a:ext cx="332303" cy="273844"/>
          </a:xfrm>
          <a:prstGeom prst="rect">
            <a:avLst/>
          </a:prstGeom>
        </p:spPr>
        <p:txBody>
          <a:bodyPr anchor="t"/>
          <a:lstStyle>
            <a:lvl1pPr algn="r">
              <a:defRPr sz="675">
                <a:solidFill>
                  <a:schemeClr val="bg1">
                    <a:lumMod val="50000"/>
                  </a:schemeClr>
                </a:solidFill>
                <a:latin typeface="Arial"/>
                <a:cs typeface="Arial"/>
              </a:defRPr>
            </a:lvl1pPr>
          </a:lstStyle>
          <a:p>
            <a:fld id="{951B9D8E-2332-4AB1-ABA2-A87816986D0F}" type="slidenum">
              <a:rPr lang="en-US" smtClean="0"/>
              <a:t>‹Nº›</a:t>
            </a:fld>
            <a:endParaRPr lang="en-US"/>
          </a:p>
        </p:txBody>
      </p:sp>
      <p:sp>
        <p:nvSpPr>
          <p:cNvPr id="9" name="Rectangle 8"/>
          <p:cNvSpPr/>
          <p:nvPr/>
        </p:nvSpPr>
        <p:spPr>
          <a:xfrm>
            <a:off x="0" y="4857751"/>
            <a:ext cx="6705600" cy="108167"/>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
        <p:nvSpPr>
          <p:cNvPr id="2" name="Title Placeholder 1"/>
          <p:cNvSpPr>
            <a:spLocks noGrp="1"/>
          </p:cNvSpPr>
          <p:nvPr>
            <p:ph type="title"/>
          </p:nvPr>
        </p:nvSpPr>
        <p:spPr>
          <a:xfrm>
            <a:off x="457200" y="226314"/>
            <a:ext cx="8229600" cy="742950"/>
          </a:xfrm>
          <a:prstGeom prst="rect">
            <a:avLst/>
          </a:prstGeom>
        </p:spPr>
        <p:txBody>
          <a:bodyPr vert="horz" lIns="91440" tIns="45720" rIns="91440" bIns="45720" rtlCol="0" anchor="ctr">
            <a:normAutofit/>
          </a:bodyPr>
          <a:lstStyle/>
          <a:p>
            <a:pPr marL="0" lvl="0"/>
            <a:r>
              <a:rPr lang="en-US"/>
              <a:t>Click to edit Master title style</a:t>
            </a:r>
          </a:p>
        </p:txBody>
      </p:sp>
      <p:sp>
        <p:nvSpPr>
          <p:cNvPr id="4" name="Text Placeholder 3"/>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Note" hidden="1"/>
          <p:cNvSpPr/>
          <p:nvPr userDrawn="1"/>
        </p:nvSpPr>
        <p:spPr>
          <a:xfrm>
            <a:off x="6858000" y="398955"/>
            <a:ext cx="1657350" cy="802386"/>
          </a:xfrm>
          <a:prstGeom prst="foldedCorner">
            <a:avLst>
              <a:gd name="adj" fmla="val 20443"/>
            </a:avLst>
          </a:prstGeom>
          <a:solidFill>
            <a:schemeClr val="accent5"/>
          </a:solidFill>
          <a:ln w="9525">
            <a:solidFill>
              <a:srgbClr val="E2E2E2"/>
            </a:solidFill>
          </a:ln>
          <a:effectLst>
            <a:outerShdw blurRad="50800" dist="38100" dir="2700000" algn="tl"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67499" rIns="68580" bIns="67499" rtlCol="0" anchor="t" anchorCtr="0"/>
          <a:lstStyle/>
          <a:p>
            <a:pPr marL="128588" indent="-128588">
              <a:buFont typeface="Wingdings" panose="05000000000000000000" pitchFamily="2" charset="2"/>
              <a:buChar char="§"/>
            </a:pPr>
            <a:r>
              <a:rPr lang="en-US" sz="825" dirty="0">
                <a:solidFill>
                  <a:schemeClr val="tx1"/>
                </a:solidFill>
              </a:rPr>
              <a:t>Notes</a:t>
            </a:r>
          </a:p>
        </p:txBody>
      </p:sp>
      <p:sp>
        <p:nvSpPr>
          <p:cNvPr id="10" name="Draft" hidden="1"/>
          <p:cNvSpPr txBox="1">
            <a:spLocks noChangeArrowheads="1"/>
          </p:cNvSpPr>
          <p:nvPr userDrawn="1"/>
        </p:nvSpPr>
        <p:spPr bwMode="gray">
          <a:xfrm>
            <a:off x="8342094" y="270072"/>
            <a:ext cx="371897" cy="129266"/>
          </a:xfrm>
          <a:prstGeom prst="rect">
            <a:avLst/>
          </a:prstGeom>
          <a:noFill/>
          <a:ln w="6350" algn="ctr">
            <a:noFill/>
            <a:miter lim="800000"/>
            <a:headEnd/>
            <a:tailEnd/>
          </a:ln>
          <a:effectLst/>
        </p:spPr>
        <p:txBody>
          <a:bodyPr wrap="none" lIns="0" tIns="0" rIns="0" bIns="0" anchor="t" anchorCtr="0">
            <a:spAutoFit/>
          </a:bodyPr>
          <a:lstStyle/>
          <a:p>
            <a:pPr algn="l" defTabSz="571500" eaLnBrk="0" hangingPunct="0">
              <a:lnSpc>
                <a:spcPct val="80000"/>
              </a:lnSpc>
              <a:spcBef>
                <a:spcPct val="20000"/>
              </a:spcBef>
            </a:pPr>
            <a:r>
              <a:rPr lang="en-GB" sz="1050" b="1" dirty="0">
                <a:solidFill>
                  <a:schemeClr val="bg1"/>
                </a:solidFill>
                <a:latin typeface="+mj-lt"/>
              </a:rPr>
              <a:t>DRAFT</a:t>
            </a:r>
          </a:p>
        </p:txBody>
      </p:sp>
      <p:sp>
        <p:nvSpPr>
          <p:cNvPr id="11" name="Footnote/Source" hidden="1"/>
          <p:cNvSpPr txBox="1">
            <a:spLocks noChangeArrowheads="1"/>
          </p:cNvSpPr>
          <p:nvPr userDrawn="1"/>
        </p:nvSpPr>
        <p:spPr bwMode="auto">
          <a:xfrm>
            <a:off x="457200" y="4599811"/>
            <a:ext cx="8252460" cy="210314"/>
          </a:xfrm>
          <a:prstGeom prst="rect">
            <a:avLst/>
          </a:prstGeom>
          <a:noFill/>
          <a:ln w="6350">
            <a:noFill/>
            <a:miter lim="800000"/>
            <a:headEnd type="none" w="sm" len="sm"/>
            <a:tailEnd type="none" w="sm" len="sm"/>
          </a:ln>
          <a:effectLst/>
        </p:spPr>
        <p:txBody>
          <a:bodyPr wrap="square" lIns="0" tIns="0" rIns="0" bIns="0" anchor="b">
            <a:spAutoFit/>
          </a:bodyPr>
          <a:lstStyle/>
          <a:p>
            <a:pPr marL="471488" indent="-471488" algn="l" defTabSz="571500" eaLnBrk="0" hangingPunct="0">
              <a:spcBef>
                <a:spcPts val="150"/>
              </a:spcBef>
              <a:tabLst>
                <a:tab pos="335756" algn="l"/>
              </a:tabLst>
            </a:pPr>
            <a:r>
              <a:rPr lang="en-GB" sz="600" b="0" dirty="0">
                <a:solidFill>
                  <a:schemeClr val="tx2"/>
                </a:solidFill>
                <a:latin typeface="Arial"/>
                <a:cs typeface="Arial" pitchFamily="34" charset="0"/>
              </a:rPr>
              <a:t>Note:</a:t>
            </a:r>
            <a:r>
              <a:rPr lang="en-GB" sz="600" b="0" baseline="0" dirty="0">
                <a:solidFill>
                  <a:schemeClr val="tx2"/>
                </a:solidFill>
                <a:latin typeface="Arial"/>
                <a:cs typeface="Arial" pitchFamily="34" charset="0"/>
              </a:rPr>
              <a:t> </a:t>
            </a:r>
            <a:r>
              <a:rPr lang="en-GB" sz="600" b="0" dirty="0">
                <a:solidFill>
                  <a:schemeClr val="tx2"/>
                </a:solidFill>
                <a:latin typeface="Arial"/>
                <a:cs typeface="Arial" pitchFamily="34" charset="0"/>
              </a:rPr>
              <a:t>(a)	[…]</a:t>
            </a:r>
          </a:p>
          <a:p>
            <a:pPr marL="471488" indent="-471488" algn="l" defTabSz="571500" eaLnBrk="0" hangingPunct="0">
              <a:spcBef>
                <a:spcPts val="150"/>
              </a:spcBef>
              <a:tabLst>
                <a:tab pos="335756" algn="l"/>
              </a:tabLst>
            </a:pPr>
            <a:r>
              <a:rPr lang="en-GB" sz="600" b="0" dirty="0">
                <a:solidFill>
                  <a:schemeClr val="tx2"/>
                </a:solidFill>
                <a:latin typeface="Arial"/>
                <a:cs typeface="Arial" pitchFamily="34" charset="0"/>
              </a:rPr>
              <a:t>Source:	[…]</a:t>
            </a:r>
          </a:p>
        </p:txBody>
      </p:sp>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900718" y="4740023"/>
            <a:ext cx="1411060" cy="334421"/>
          </a:xfrm>
          <a:prstGeom prst="rect">
            <a:avLst/>
          </a:prstGeom>
        </p:spPr>
      </p:pic>
    </p:spTree>
    <p:extLst>
      <p:ext uri="{BB962C8B-B14F-4D97-AF65-F5344CB8AC3E}">
        <p14:creationId xmlns:p14="http://schemas.microsoft.com/office/powerpoint/2010/main" val="86826856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Lst>
  <p:txStyles>
    <p:titleStyle>
      <a:lvl1pPr algn="l" defTabSz="342900" rtl="0" eaLnBrk="1" latinLnBrk="0" hangingPunct="1">
        <a:spcBef>
          <a:spcPct val="0"/>
        </a:spcBef>
        <a:buNone/>
        <a:defRPr lang="en-US" sz="2100" b="1" kern="1200" cap="none" spc="75" smtClean="0">
          <a:solidFill>
            <a:schemeClr val="bg1"/>
          </a:solidFill>
          <a:latin typeface="Arial"/>
          <a:ea typeface="+mj-ea"/>
          <a:cs typeface="Arial"/>
        </a:defRPr>
      </a:lvl1pPr>
    </p:titleStyle>
    <p:bodyStyle>
      <a:lvl1pPr marL="134541" marR="0" indent="-134541" algn="l" defTabSz="342900" rtl="0" eaLnBrk="1" fontAlgn="auto" latinLnBrk="0" hangingPunct="1">
        <a:lnSpc>
          <a:spcPct val="100000"/>
        </a:lnSpc>
        <a:spcBef>
          <a:spcPct val="20000"/>
        </a:spcBef>
        <a:spcAft>
          <a:spcPts val="0"/>
        </a:spcAft>
        <a:buClrTx/>
        <a:buSzTx/>
        <a:buFont typeface="Wingdings" panose="05000000000000000000" pitchFamily="2" charset="2"/>
        <a:buChar char="§"/>
        <a:tabLst/>
        <a:defRPr sz="900" kern="1200">
          <a:solidFill>
            <a:schemeClr val="tx1"/>
          </a:solidFill>
          <a:latin typeface="Arial"/>
          <a:ea typeface="+mn-ea"/>
          <a:cs typeface="Arial"/>
        </a:defRPr>
      </a:lvl1pPr>
      <a:lvl2pPr marL="334566" marR="0" indent="-200025" algn="l" defTabSz="342900" rtl="0" eaLnBrk="1" fontAlgn="auto" latinLnBrk="0" hangingPunct="1">
        <a:lnSpc>
          <a:spcPct val="100000"/>
        </a:lnSpc>
        <a:spcBef>
          <a:spcPct val="20000"/>
        </a:spcBef>
        <a:spcAft>
          <a:spcPts val="0"/>
        </a:spcAft>
        <a:buClrTx/>
        <a:buSzTx/>
        <a:buFont typeface="Arial"/>
        <a:buChar char="–"/>
        <a:tabLst/>
        <a:defRPr sz="900" kern="1200">
          <a:solidFill>
            <a:srgbClr val="006BA7"/>
          </a:solidFill>
          <a:latin typeface="Arial"/>
          <a:ea typeface="+mn-ea"/>
          <a:cs typeface="Arial"/>
        </a:defRPr>
      </a:lvl2pPr>
      <a:lvl3pPr marL="469106" marR="0" indent="-134541" algn="l" defTabSz="342900" rtl="0" eaLnBrk="1" fontAlgn="auto" latinLnBrk="0" hangingPunct="1">
        <a:lnSpc>
          <a:spcPct val="100000"/>
        </a:lnSpc>
        <a:spcBef>
          <a:spcPct val="20000"/>
        </a:spcBef>
        <a:spcAft>
          <a:spcPts val="0"/>
        </a:spcAft>
        <a:buClrTx/>
        <a:buSzTx/>
        <a:buFont typeface="Arial"/>
        <a:buChar char="•"/>
        <a:tabLst/>
        <a:defRPr sz="900" kern="1200">
          <a:solidFill>
            <a:schemeClr val="tx1"/>
          </a:solidFill>
          <a:latin typeface="Arial"/>
          <a:ea typeface="+mn-ea"/>
          <a:cs typeface="Arial"/>
        </a:defRPr>
      </a:lvl3pPr>
      <a:lvl4pPr marL="670322" marR="0" indent="-201216" algn="l" defTabSz="342900" rtl="0" eaLnBrk="1" fontAlgn="auto" latinLnBrk="0" hangingPunct="1">
        <a:lnSpc>
          <a:spcPct val="100000"/>
        </a:lnSpc>
        <a:spcBef>
          <a:spcPct val="20000"/>
        </a:spcBef>
        <a:spcAft>
          <a:spcPts val="0"/>
        </a:spcAft>
        <a:buClrTx/>
        <a:buSzTx/>
        <a:buFont typeface="Arial"/>
        <a:buChar char="–"/>
        <a:tabLst/>
        <a:defRPr sz="900" kern="1200">
          <a:solidFill>
            <a:schemeClr val="tx1"/>
          </a:solidFill>
          <a:latin typeface="Arial"/>
          <a:ea typeface="+mn-ea"/>
          <a:cs typeface="Arial"/>
        </a:defRPr>
      </a:lvl4pPr>
      <a:lvl5pPr marL="803672" marR="0" indent="-133350" algn="l" defTabSz="342900" rtl="0" eaLnBrk="1" fontAlgn="auto" latinLnBrk="0" hangingPunct="1">
        <a:lnSpc>
          <a:spcPct val="100000"/>
        </a:lnSpc>
        <a:spcBef>
          <a:spcPct val="20000"/>
        </a:spcBef>
        <a:spcAft>
          <a:spcPts val="0"/>
        </a:spcAft>
        <a:buClrTx/>
        <a:buSzTx/>
        <a:buFont typeface="Arial"/>
        <a:buChar char="»"/>
        <a:tabLst/>
        <a:defRPr sz="9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21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8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9.tif"/><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tif"/></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9.tif"/></Relationships>
</file>

<file path=ppt/slides/_rels/slide3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2.png"/><Relationship Id="rId4" Type="http://schemas.openxmlformats.org/officeDocument/2006/relationships/image" Target="../media/image9.ti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ti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ACBE1851-2230-47A9-B000-CE9046EA61B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10141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xmlns="" id="{23B93832-6514-44F4-849B-5EE2C8A2337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90009" y="2946704"/>
            <a:ext cx="294894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xmlns="" id="{25DE7245-E16D-49A6-A069-4B93A4CC5AF7}"/>
              </a:ext>
            </a:extLst>
          </p:cNvPr>
          <p:cNvPicPr>
            <a:picLocks noChangeAspect="1"/>
          </p:cNvPicPr>
          <p:nvPr/>
        </p:nvPicPr>
        <p:blipFill>
          <a:blip r:embed="rId2"/>
          <a:stretch>
            <a:fillRect/>
          </a:stretch>
        </p:blipFill>
        <p:spPr>
          <a:xfrm>
            <a:off x="3792278" y="0"/>
            <a:ext cx="5519251" cy="5150588"/>
          </a:xfrm>
          <a:prstGeom prst="rect">
            <a:avLst/>
          </a:prstGeom>
        </p:spPr>
      </p:pic>
      <p:sp>
        <p:nvSpPr>
          <p:cNvPr id="3" name="Title 2">
            <a:extLst>
              <a:ext uri="{FF2B5EF4-FFF2-40B4-BE49-F238E27FC236}">
                <a16:creationId xmlns:a16="http://schemas.microsoft.com/office/drawing/2014/main" xmlns="" id="{65974B29-10B0-43B5-81B3-A9FEAE90532B}"/>
              </a:ext>
            </a:extLst>
          </p:cNvPr>
          <p:cNvSpPr>
            <a:spLocks noGrp="1"/>
          </p:cNvSpPr>
          <p:nvPr>
            <p:ph type="ctrTitle"/>
          </p:nvPr>
        </p:nvSpPr>
        <p:spPr>
          <a:xfrm>
            <a:off x="590009" y="693342"/>
            <a:ext cx="2579381" cy="2158363"/>
          </a:xfrm>
        </p:spPr>
        <p:txBody>
          <a:bodyPr anchor="b">
            <a:noAutofit/>
          </a:bodyPr>
          <a:lstStyle/>
          <a:p>
            <a:pPr algn="l"/>
            <a:r>
              <a:rPr lang="es-ES" sz="2400" b="1" dirty="0">
                <a:solidFill>
                  <a:srgbClr val="FFFFFF"/>
                </a:solidFill>
                <a:latin typeface="Andes Bold" panose="02000000000000000000" pitchFamily="50" charset="0"/>
              </a:rPr>
              <a:t>Guatemala en la encrucijada:</a:t>
            </a:r>
            <a:br>
              <a:rPr lang="es-ES" sz="2400" b="1" dirty="0">
                <a:solidFill>
                  <a:srgbClr val="FFFFFF"/>
                </a:solidFill>
                <a:latin typeface="Andes Bold" panose="02000000000000000000" pitchFamily="50" charset="0"/>
              </a:rPr>
            </a:br>
            <a:r>
              <a:rPr lang="es-ES" sz="2400" b="1" dirty="0">
                <a:solidFill>
                  <a:srgbClr val="FFFFFF"/>
                </a:solidFill>
                <a:latin typeface="Andes Bold" panose="02000000000000000000" pitchFamily="50" charset="0"/>
              </a:rPr>
              <a:t>Invertir en nutrición</a:t>
            </a:r>
            <a:br>
              <a:rPr lang="es-ES" sz="2400" b="1" dirty="0">
                <a:solidFill>
                  <a:srgbClr val="FFFFFF"/>
                </a:solidFill>
                <a:latin typeface="Andes Bold" panose="02000000000000000000" pitchFamily="50" charset="0"/>
              </a:rPr>
            </a:br>
            <a:r>
              <a:rPr lang="es-ES" sz="2400" b="1" dirty="0">
                <a:solidFill>
                  <a:srgbClr val="FFFFFF"/>
                </a:solidFill>
                <a:latin typeface="Andes Bold" panose="02000000000000000000" pitchFamily="50" charset="0"/>
              </a:rPr>
              <a:t>Ahora es el momento de actuar</a:t>
            </a:r>
            <a:endParaRPr lang="en-US" sz="2400" b="1" dirty="0">
              <a:solidFill>
                <a:srgbClr val="FFFFFF"/>
              </a:solidFill>
              <a:latin typeface="Andes Bold" panose="02000000000000000000" pitchFamily="50" charset="0"/>
            </a:endParaRPr>
          </a:p>
        </p:txBody>
      </p:sp>
      <p:sp>
        <p:nvSpPr>
          <p:cNvPr id="4" name="Subtitle 3">
            <a:extLst>
              <a:ext uri="{FF2B5EF4-FFF2-40B4-BE49-F238E27FC236}">
                <a16:creationId xmlns:a16="http://schemas.microsoft.com/office/drawing/2014/main" xmlns="" id="{C8F7FA00-8989-448D-815D-7CCB8501E26C}"/>
              </a:ext>
            </a:extLst>
          </p:cNvPr>
          <p:cNvSpPr>
            <a:spLocks noGrp="1"/>
          </p:cNvSpPr>
          <p:nvPr>
            <p:ph type="subTitle" idx="1"/>
          </p:nvPr>
        </p:nvSpPr>
        <p:spPr>
          <a:xfrm>
            <a:off x="181479" y="4340692"/>
            <a:ext cx="3153009" cy="1654299"/>
          </a:xfrm>
        </p:spPr>
        <p:txBody>
          <a:bodyPr anchor="t">
            <a:normAutofit/>
          </a:bodyPr>
          <a:lstStyle/>
          <a:p>
            <a:pPr algn="r"/>
            <a:r>
              <a:rPr lang="en-US" sz="1400" dirty="0">
                <a:solidFill>
                  <a:srgbClr val="FFFFFF"/>
                </a:solidFill>
                <a:latin typeface="Andes Bold" panose="02000000000000000000" pitchFamily="50" charset="0"/>
              </a:rPr>
              <a:t>WBG Agosto 6, 2018</a:t>
            </a:r>
          </a:p>
          <a:p>
            <a:pPr algn="r"/>
            <a:r>
              <a:rPr lang="en-US" sz="1400" dirty="0">
                <a:solidFill>
                  <a:srgbClr val="FFFFFF"/>
                </a:solidFill>
                <a:latin typeface="Andes Bold" panose="02000000000000000000" pitchFamily="50" charset="0"/>
              </a:rPr>
              <a:t>Guatemala Ciudad</a:t>
            </a:r>
          </a:p>
        </p:txBody>
      </p:sp>
      <p:sp>
        <p:nvSpPr>
          <p:cNvPr id="2" name="Slide Number Placeholder 1">
            <a:extLst>
              <a:ext uri="{FF2B5EF4-FFF2-40B4-BE49-F238E27FC236}">
                <a16:creationId xmlns:a16="http://schemas.microsoft.com/office/drawing/2014/main" xmlns="" id="{29F5B7BE-6BC3-44F5-BCCB-43ED314AE145}"/>
              </a:ext>
            </a:extLst>
          </p:cNvPr>
          <p:cNvSpPr>
            <a:spLocks noGrp="1"/>
          </p:cNvSpPr>
          <p:nvPr>
            <p:ph type="sldNum" sz="quarter" idx="12"/>
          </p:nvPr>
        </p:nvSpPr>
        <p:spPr>
          <a:xfrm>
            <a:off x="7868652" y="4767262"/>
            <a:ext cx="646697" cy="273844"/>
          </a:xfrm>
        </p:spPr>
        <p:txBody>
          <a:bodyPr>
            <a:normAutofit/>
          </a:bodyPr>
          <a:lstStyle/>
          <a:p>
            <a:pPr>
              <a:spcAft>
                <a:spcPts val="600"/>
              </a:spcAft>
            </a:pPr>
            <a:fld id="{F20BEDC5-23D5-4708-BDDB-EF9B82D4E700}" type="slidenum">
              <a:rPr lang="en-US"/>
              <a:pPr>
                <a:spcAft>
                  <a:spcPts val="600"/>
                </a:spcAft>
              </a:pPr>
              <a:t>1</a:t>
            </a:fld>
            <a:endParaRPr lang="en-US" dirty="0"/>
          </a:p>
        </p:txBody>
      </p:sp>
    </p:spTree>
    <p:extLst>
      <p:ext uri="{BB962C8B-B14F-4D97-AF65-F5344CB8AC3E}">
        <p14:creationId xmlns:p14="http://schemas.microsoft.com/office/powerpoint/2010/main" val="32735424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bright="70000" contrast="-70000"/>
          </a:blip>
          <a:srcRect/>
          <a:stretch>
            <a:fillRect t="-1000" b="-1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8B9FDB40-D5EB-49D3-B504-B4D624200375}" type="slidenum">
              <a:rPr lang="en-US" smtClean="0"/>
              <a:pPr>
                <a:defRPr/>
              </a:pPr>
              <a:t>10</a:t>
            </a:fld>
            <a:endParaRPr lang="en-US"/>
          </a:p>
        </p:txBody>
      </p:sp>
      <p:pic>
        <p:nvPicPr>
          <p:cNvPr id="83970" name="Picture 2"/>
          <p:cNvPicPr>
            <a:picLocks noChangeAspect="1" noChangeArrowheads="1"/>
          </p:cNvPicPr>
          <p:nvPr/>
        </p:nvPicPr>
        <p:blipFill>
          <a:blip r:embed="rId4" cstate="print"/>
          <a:srcRect/>
          <a:stretch>
            <a:fillRect/>
          </a:stretch>
        </p:blipFill>
        <p:spPr bwMode="auto">
          <a:xfrm>
            <a:off x="2509326" y="1478749"/>
            <a:ext cx="5410200" cy="3153648"/>
          </a:xfrm>
          <a:prstGeom prst="rect">
            <a:avLst/>
          </a:prstGeom>
          <a:noFill/>
          <a:ln w="9525">
            <a:noFill/>
            <a:miter lim="800000"/>
            <a:headEnd/>
            <a:tailEnd/>
          </a:ln>
        </p:spPr>
      </p:pic>
      <p:sp>
        <p:nvSpPr>
          <p:cNvPr id="2" name="TextBox 1"/>
          <p:cNvSpPr txBox="1"/>
          <p:nvPr/>
        </p:nvSpPr>
        <p:spPr>
          <a:xfrm>
            <a:off x="1536605" y="4850068"/>
            <a:ext cx="2135599" cy="190503"/>
          </a:xfrm>
          <a:prstGeom prst="rect">
            <a:avLst/>
          </a:prstGeom>
          <a:noFill/>
        </p:spPr>
        <p:txBody>
          <a:bodyPr wrap="square" lIns="68580" tIns="34291" rIns="68580" bIns="34291" rtlCol="0">
            <a:spAutoFit/>
          </a:bodyPr>
          <a:lstStyle/>
          <a:p>
            <a:r>
              <a:rPr lang="en-US" sz="788" dirty="0">
                <a:solidFill>
                  <a:schemeClr val="bg1"/>
                </a:solidFill>
              </a:rPr>
              <a:t>Fuente: Heckman &amp; </a:t>
            </a:r>
            <a:r>
              <a:rPr lang="en-US" sz="788" dirty="0" err="1">
                <a:solidFill>
                  <a:schemeClr val="bg1"/>
                </a:solidFill>
              </a:rPr>
              <a:t>Masterov</a:t>
            </a:r>
            <a:r>
              <a:rPr lang="en-US" sz="788" dirty="0">
                <a:solidFill>
                  <a:schemeClr val="bg1"/>
                </a:solidFill>
              </a:rPr>
              <a:t> (2004)</a:t>
            </a:r>
          </a:p>
        </p:txBody>
      </p:sp>
      <p:sp>
        <p:nvSpPr>
          <p:cNvPr id="7" name="Rectangular Callout 6"/>
          <p:cNvSpPr/>
          <p:nvPr/>
        </p:nvSpPr>
        <p:spPr>
          <a:xfrm>
            <a:off x="241006" y="1478749"/>
            <a:ext cx="1834954" cy="1635067"/>
          </a:xfrm>
          <a:prstGeom prst="wedgeRectCallout">
            <a:avLst>
              <a:gd name="adj1" fmla="val 100286"/>
              <a:gd name="adj2" fmla="val 57999"/>
            </a:avLst>
          </a:prstGeom>
          <a:solidFill>
            <a:schemeClr val="tx2">
              <a:lumMod val="20000"/>
              <a:lumOff val="80000"/>
            </a:schemeClr>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a:r>
              <a:rPr lang="es-ES" sz="2000" b="1" dirty="0">
                <a:latin typeface="Andes Bold" panose="02000000000000000000" pitchFamily="50" charset="0"/>
              </a:rPr>
              <a:t>Intervenciones en los primeros 1.000 días de vida tienen el mayor impacto</a:t>
            </a:r>
            <a:endParaRPr lang="es-ES" sz="2000" b="1" dirty="0">
              <a:solidFill>
                <a:srgbClr val="000099"/>
              </a:solidFill>
              <a:latin typeface="Andes Bold" panose="02000000000000000000" pitchFamily="50"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89" y="4792200"/>
            <a:ext cx="1397757" cy="273444"/>
          </a:xfrm>
          <a:prstGeom prst="rect">
            <a:avLst/>
          </a:prstGeom>
        </p:spPr>
      </p:pic>
      <p:sp>
        <p:nvSpPr>
          <p:cNvPr id="10" name="Title 5">
            <a:extLst>
              <a:ext uri="{FF2B5EF4-FFF2-40B4-BE49-F238E27FC236}">
                <a16:creationId xmlns:a16="http://schemas.microsoft.com/office/drawing/2014/main" xmlns="" id="{B76E8967-7CBD-4011-AE0E-542C6F7CE5BA}"/>
              </a:ext>
            </a:extLst>
          </p:cNvPr>
          <p:cNvSpPr>
            <a:spLocks noGrp="1"/>
          </p:cNvSpPr>
          <p:nvPr>
            <p:ph type="title"/>
          </p:nvPr>
        </p:nvSpPr>
        <p:spPr>
          <a:xfrm>
            <a:off x="0" y="0"/>
            <a:ext cx="9144000" cy="922020"/>
          </a:xfrm>
          <a:prstGeom prst="rect">
            <a:avLst/>
          </a:prstGeom>
          <a:solidFill>
            <a:srgbClr val="0B3A4A"/>
          </a:solidFill>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defRPr/>
            </a:pPr>
            <a:r>
              <a:rPr lang="es-PE" sz="3600" b="1" dirty="0">
                <a:solidFill>
                  <a:schemeClr val="bg1"/>
                </a:solidFill>
                <a:latin typeface="Andes Bold" panose="02000000000000000000" pitchFamily="50" charset="0"/>
                <a:ea typeface="+mj-ea"/>
                <a:cs typeface="+mj-cs"/>
              </a:rPr>
              <a:t>Ventana de oportunidad: los </a:t>
            </a:r>
            <a:r>
              <a:rPr lang="es-PE" sz="3600" dirty="0">
                <a:solidFill>
                  <a:schemeClr val="bg1"/>
                </a:solidFill>
                <a:latin typeface="Andes Bold" panose="02000000000000000000" pitchFamily="50" charset="0"/>
                <a:ea typeface="+mj-ea"/>
                <a:cs typeface="+mj-cs"/>
              </a:rPr>
              <a:t>primeros </a:t>
            </a:r>
            <a:r>
              <a:rPr lang="es-PE" sz="3600" b="1" dirty="0">
                <a:solidFill>
                  <a:schemeClr val="bg1"/>
                </a:solidFill>
                <a:latin typeface="Andes Bold" panose="02000000000000000000" pitchFamily="50" charset="0"/>
                <a:ea typeface="+mj-ea"/>
                <a:cs typeface="+mj-cs"/>
              </a:rPr>
              <a:t>1,000 días de vida</a:t>
            </a:r>
            <a:r>
              <a:rPr lang="es-PE" sz="3600" dirty="0">
                <a:solidFill>
                  <a:schemeClr val="bg1"/>
                </a:solidFill>
                <a:latin typeface="Andes Bold" panose="02000000000000000000" pitchFamily="50" charset="0"/>
                <a:ea typeface="+mj-ea"/>
                <a:cs typeface="+mj-cs"/>
              </a:rPr>
              <a:t> </a:t>
            </a:r>
            <a:endParaRPr lang="es-PE" sz="3600" b="1" dirty="0">
              <a:solidFill>
                <a:schemeClr val="bg1"/>
              </a:solidFill>
              <a:latin typeface="Andes Bold" panose="02000000000000000000" pitchFamily="50" charset="0"/>
              <a:ea typeface="+mj-ea"/>
              <a:cs typeface="+mj-cs"/>
            </a:endParaRPr>
          </a:p>
        </p:txBody>
      </p:sp>
      <p:sp>
        <p:nvSpPr>
          <p:cNvPr id="8" name="TextBox 7">
            <a:extLst>
              <a:ext uri="{FF2B5EF4-FFF2-40B4-BE49-F238E27FC236}">
                <a16:creationId xmlns:a16="http://schemas.microsoft.com/office/drawing/2014/main" xmlns="" id="{23C4EA2B-CFC6-4829-989F-A14A4056B113}"/>
              </a:ext>
            </a:extLst>
          </p:cNvPr>
          <p:cNvSpPr txBox="1"/>
          <p:nvPr/>
        </p:nvSpPr>
        <p:spPr>
          <a:xfrm>
            <a:off x="6524206" y="4754963"/>
            <a:ext cx="1911302" cy="369332"/>
          </a:xfrm>
          <a:prstGeom prst="rect">
            <a:avLst/>
          </a:prstGeom>
          <a:noFill/>
        </p:spPr>
        <p:txBody>
          <a:bodyPr wrap="square" rtlCol="0">
            <a:spAutoFit/>
          </a:bodyPr>
          <a:lstStyle/>
          <a:p>
            <a:r>
              <a:rPr lang="es-GT" dirty="0">
                <a:solidFill>
                  <a:schemeClr val="bg1"/>
                </a:solidFill>
              </a:rPr>
              <a:t>#</a:t>
            </a:r>
            <a:r>
              <a:rPr lang="es-GT" dirty="0" err="1">
                <a:solidFill>
                  <a:schemeClr val="bg1"/>
                </a:solidFill>
              </a:rPr>
              <a:t>NiñezConFuturo</a:t>
            </a:r>
            <a:endParaRPr lang="es-GT" dirty="0">
              <a:solidFill>
                <a:schemeClr val="bg1"/>
              </a:solidFill>
            </a:endParaRPr>
          </a:p>
        </p:txBody>
      </p:sp>
    </p:spTree>
    <p:extLst>
      <p:ext uri="{BB962C8B-B14F-4D97-AF65-F5344CB8AC3E}">
        <p14:creationId xmlns:p14="http://schemas.microsoft.com/office/powerpoint/2010/main" val="118861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bright="70000" contrast="-70000"/>
          </a:blip>
          <a:srcRect/>
          <a:stretch>
            <a:fillRect t="-1000" b="-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13FAB8-8B80-3C42-AB5F-A5D07337DD3F}" type="slidenum">
              <a:rPr lang="en-US" smtClean="0"/>
              <a:pPr/>
              <a:t>11</a:t>
            </a:fld>
            <a:endParaRPr lang="en-US"/>
          </a:p>
        </p:txBody>
      </p:sp>
      <p:sp>
        <p:nvSpPr>
          <p:cNvPr id="9" name="Content Placeholder 3"/>
          <p:cNvSpPr txBox="1">
            <a:spLocks/>
          </p:cNvSpPr>
          <p:nvPr/>
        </p:nvSpPr>
        <p:spPr>
          <a:xfrm>
            <a:off x="185029" y="1162493"/>
            <a:ext cx="8773941" cy="1166495"/>
          </a:xfrm>
          <a:prstGeom prst="rect">
            <a:avLst/>
          </a:prstGeom>
        </p:spPr>
        <p:txBody>
          <a:bodyPr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s-ES" sz="2200" b="1" dirty="0">
                <a:latin typeface="Andes Bold" panose="02000000000000000000" pitchFamily="50" charset="0"/>
              </a:rPr>
              <a:t>Los beneficios económicos de expandir las intervenciones nutricionales a la población objetivo durante los próximos 5 años fueron estimados entre US$1,6 mil millones y US$3,4 mil millones</a:t>
            </a:r>
          </a:p>
          <a:p>
            <a:pPr marL="0" indent="0">
              <a:lnSpc>
                <a:spcPct val="110000"/>
              </a:lnSpc>
              <a:buNone/>
            </a:pPr>
            <a:endParaRPr lang="es-ES" sz="2200" b="1" dirty="0">
              <a:latin typeface="Andes Bold" panose="02000000000000000000" pitchFamily="50" charset="0"/>
            </a:endParaRPr>
          </a:p>
          <a:p>
            <a:pPr>
              <a:lnSpc>
                <a:spcPct val="110000"/>
              </a:lnSpc>
            </a:pPr>
            <a:r>
              <a:rPr lang="es-ES" sz="2200" b="1" dirty="0">
                <a:latin typeface="Andes Bold" panose="02000000000000000000" pitchFamily="50" charset="0"/>
              </a:rPr>
              <a:t>$1 invertidos en intervenciones nutricionales específicas podrían traer entre $21 y $41 en retornos económicos.</a:t>
            </a:r>
            <a:endParaRPr lang="en-US" sz="2200" b="1" dirty="0">
              <a:latin typeface="Andes Bold" panose="02000000000000000000" pitchFamily="50" charset="0"/>
            </a:endParaRPr>
          </a:p>
          <a:p>
            <a:pPr marL="342900" lvl="1" indent="0">
              <a:lnSpc>
                <a:spcPct val="110000"/>
              </a:lnSpc>
              <a:buNone/>
            </a:pPr>
            <a:endParaRPr lang="en-US" sz="2200" b="1" dirty="0">
              <a:latin typeface="Andes Bold" panose="02000000000000000000" pitchFamily="50" charset="0"/>
            </a:endParaRPr>
          </a:p>
        </p:txBody>
      </p:sp>
      <p:sp>
        <p:nvSpPr>
          <p:cNvPr id="6" name="Title 5">
            <a:extLst>
              <a:ext uri="{FF2B5EF4-FFF2-40B4-BE49-F238E27FC236}">
                <a16:creationId xmlns:a16="http://schemas.microsoft.com/office/drawing/2014/main" xmlns="" id="{DABEA17A-CBEF-4AD8-8567-A2ECFEF81288}"/>
              </a:ext>
            </a:extLst>
          </p:cNvPr>
          <p:cNvSpPr txBox="1">
            <a:spLocks/>
          </p:cNvSpPr>
          <p:nvPr/>
        </p:nvSpPr>
        <p:spPr>
          <a:xfrm>
            <a:off x="0" y="16674"/>
            <a:ext cx="9144000" cy="922020"/>
          </a:xfrm>
          <a:prstGeom prst="rect">
            <a:avLst/>
          </a:prstGeom>
          <a:solidFill>
            <a:srgbClr val="0B3A4A"/>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10000"/>
          </a:bodyPr>
          <a:lstStyle>
            <a:lvl1pPr algn="ctr" defTabSz="685800" rtl="0" eaLnBrk="1" latinLnBrk="0" hangingPunct="1">
              <a:lnSpc>
                <a:spcPct val="90000"/>
              </a:lnSpc>
              <a:spcBef>
                <a:spcPct val="0"/>
              </a:spcBef>
              <a:buNone/>
              <a:defRPr sz="1800" b="1" i="0" kern="1200">
                <a:solidFill>
                  <a:srgbClr val="0F385A"/>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s-PE" sz="3600" dirty="0">
                <a:solidFill>
                  <a:schemeClr val="bg1"/>
                </a:solidFill>
                <a:latin typeface="Andes Bold" panose="02000000000000000000" pitchFamily="50" charset="0"/>
                <a:ea typeface="+mj-ea"/>
                <a:cs typeface="+mj-cs"/>
              </a:rPr>
              <a:t>Prevenir la desnutrición crónica rinde</a:t>
            </a:r>
          </a:p>
        </p:txBody>
      </p:sp>
      <p:sp>
        <p:nvSpPr>
          <p:cNvPr id="7" name="TextBox 6">
            <a:extLst>
              <a:ext uri="{FF2B5EF4-FFF2-40B4-BE49-F238E27FC236}">
                <a16:creationId xmlns:a16="http://schemas.microsoft.com/office/drawing/2014/main" xmlns="" id="{1E2BFBBE-EA94-4086-A128-F5C9ED027E41}"/>
              </a:ext>
            </a:extLst>
          </p:cNvPr>
          <p:cNvSpPr txBox="1"/>
          <p:nvPr/>
        </p:nvSpPr>
        <p:spPr>
          <a:xfrm>
            <a:off x="6517333" y="4771572"/>
            <a:ext cx="1911302" cy="369332"/>
          </a:xfrm>
          <a:prstGeom prst="rect">
            <a:avLst/>
          </a:prstGeom>
          <a:noFill/>
        </p:spPr>
        <p:txBody>
          <a:bodyPr wrap="square" rtlCol="0">
            <a:spAutoFit/>
          </a:bodyPr>
          <a:lstStyle/>
          <a:p>
            <a:r>
              <a:rPr lang="es-GT" dirty="0">
                <a:solidFill>
                  <a:schemeClr val="bg1"/>
                </a:solidFill>
              </a:rPr>
              <a:t>#</a:t>
            </a:r>
            <a:r>
              <a:rPr lang="es-GT" dirty="0" err="1">
                <a:solidFill>
                  <a:schemeClr val="bg1"/>
                </a:solidFill>
              </a:rPr>
              <a:t>NiñezConFuturo</a:t>
            </a:r>
            <a:endParaRPr lang="es-GT" dirty="0">
              <a:solidFill>
                <a:schemeClr val="bg1"/>
              </a:solidFill>
            </a:endParaRPr>
          </a:p>
        </p:txBody>
      </p:sp>
    </p:spTree>
    <p:extLst>
      <p:ext uri="{BB962C8B-B14F-4D97-AF65-F5344CB8AC3E}">
        <p14:creationId xmlns:p14="http://schemas.microsoft.com/office/powerpoint/2010/main" val="22591722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bright="70000" contrast="-70000"/>
          </a:blip>
          <a:srcRect/>
          <a:stretch>
            <a:fillRect t="-1000" b="-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13FAB8-8B80-3C42-AB5F-A5D07337DD3F}" type="slidenum">
              <a:rPr lang="en-US" smtClean="0"/>
              <a:pPr/>
              <a:t>12</a:t>
            </a:fld>
            <a:endParaRPr lang="en-US"/>
          </a:p>
        </p:txBody>
      </p:sp>
      <p:sp>
        <p:nvSpPr>
          <p:cNvPr id="9" name="Content Placeholder 3"/>
          <p:cNvSpPr txBox="1">
            <a:spLocks/>
          </p:cNvSpPr>
          <p:nvPr/>
        </p:nvSpPr>
        <p:spPr>
          <a:xfrm>
            <a:off x="205501" y="1571927"/>
            <a:ext cx="8773941" cy="2692998"/>
          </a:xfrm>
          <a:prstGeom prst="rect">
            <a:avLst/>
          </a:prstGeom>
        </p:spPr>
        <p:txBody>
          <a:bodyPr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s-ES" sz="2200" b="1" dirty="0">
                <a:latin typeface="Andes Bold" panose="02000000000000000000" pitchFamily="50" charset="0"/>
              </a:rPr>
              <a:t>Senegal:	10% en 15 años.</a:t>
            </a:r>
          </a:p>
          <a:p>
            <a:pPr>
              <a:lnSpc>
                <a:spcPct val="110000"/>
              </a:lnSpc>
            </a:pPr>
            <a:r>
              <a:rPr lang="es-ES" sz="2200" b="1" dirty="0">
                <a:latin typeface="Andes Bold" panose="02000000000000000000" pitchFamily="50" charset="0"/>
              </a:rPr>
              <a:t>Brasil: 		30% en 30 años.</a:t>
            </a:r>
          </a:p>
          <a:p>
            <a:pPr>
              <a:lnSpc>
                <a:spcPct val="110000"/>
              </a:lnSpc>
            </a:pPr>
            <a:r>
              <a:rPr lang="es-ES" sz="2200" b="1" dirty="0">
                <a:latin typeface="Andes Bold" panose="02000000000000000000" pitchFamily="50" charset="0"/>
              </a:rPr>
              <a:t>Tailandia:     de 50 a 20% en una década</a:t>
            </a:r>
          </a:p>
          <a:p>
            <a:pPr>
              <a:lnSpc>
                <a:spcPct val="110000"/>
              </a:lnSpc>
            </a:pPr>
            <a:r>
              <a:rPr lang="es-ES" sz="2200" b="1" dirty="0">
                <a:latin typeface="Andes Bold" panose="02000000000000000000" pitchFamily="50" charset="0"/>
              </a:rPr>
              <a:t>Perú:		50% en 8 años</a:t>
            </a:r>
            <a:endParaRPr lang="en-US" sz="2200" b="1" dirty="0">
              <a:latin typeface="Andes Bold" panose="02000000000000000000" pitchFamily="50" charset="0"/>
            </a:endParaRPr>
          </a:p>
          <a:p>
            <a:pPr marL="0" indent="0">
              <a:lnSpc>
                <a:spcPct val="110000"/>
              </a:lnSpc>
              <a:buNone/>
            </a:pPr>
            <a:endParaRPr lang="es-ES" sz="2200" b="1" dirty="0">
              <a:latin typeface="Andes Bold" panose="02000000000000000000" pitchFamily="50" charset="0"/>
            </a:endParaRPr>
          </a:p>
          <a:p>
            <a:pPr marL="0" indent="0">
              <a:lnSpc>
                <a:spcPct val="110000"/>
              </a:lnSpc>
              <a:buNone/>
            </a:pPr>
            <a:r>
              <a:rPr lang="es-ES" sz="2200" b="1" dirty="0">
                <a:latin typeface="Andes Bold" panose="02000000000000000000" pitchFamily="50" charset="0"/>
              </a:rPr>
              <a:t>Indonesia:    Meta -cobertura de los 514 distritos 2017-2021.</a:t>
            </a:r>
          </a:p>
        </p:txBody>
      </p:sp>
      <p:sp>
        <p:nvSpPr>
          <p:cNvPr id="6" name="Title 5">
            <a:extLst>
              <a:ext uri="{FF2B5EF4-FFF2-40B4-BE49-F238E27FC236}">
                <a16:creationId xmlns:a16="http://schemas.microsoft.com/office/drawing/2014/main" xmlns="" id="{DABEA17A-CBEF-4AD8-8567-A2ECFEF81288}"/>
              </a:ext>
            </a:extLst>
          </p:cNvPr>
          <p:cNvSpPr txBox="1">
            <a:spLocks/>
          </p:cNvSpPr>
          <p:nvPr/>
        </p:nvSpPr>
        <p:spPr>
          <a:xfrm>
            <a:off x="0" y="16674"/>
            <a:ext cx="9144000" cy="922020"/>
          </a:xfrm>
          <a:prstGeom prst="rect">
            <a:avLst/>
          </a:prstGeom>
          <a:solidFill>
            <a:srgbClr val="0B3A4A"/>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fontScale="90000" lnSpcReduction="10000"/>
          </a:bodyPr>
          <a:lstStyle>
            <a:lvl1pPr algn="ctr" defTabSz="685800" rtl="0" eaLnBrk="1" latinLnBrk="0" hangingPunct="1">
              <a:lnSpc>
                <a:spcPct val="90000"/>
              </a:lnSpc>
              <a:spcBef>
                <a:spcPct val="0"/>
              </a:spcBef>
              <a:buNone/>
              <a:defRPr sz="1800" b="1" i="0" kern="1200">
                <a:solidFill>
                  <a:srgbClr val="0F385A"/>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s-PE" sz="3600" dirty="0">
                <a:solidFill>
                  <a:schemeClr val="bg1"/>
                </a:solidFill>
                <a:latin typeface="Andes Bold" panose="02000000000000000000" pitchFamily="50" charset="0"/>
                <a:ea typeface="+mj-ea"/>
                <a:cs typeface="+mj-cs"/>
              </a:rPr>
              <a:t>¡Es posible!</a:t>
            </a:r>
          </a:p>
          <a:p>
            <a:pPr>
              <a:defRPr/>
            </a:pPr>
            <a:r>
              <a:rPr lang="es-PE" sz="3600" dirty="0">
                <a:solidFill>
                  <a:schemeClr val="bg1"/>
                </a:solidFill>
                <a:latin typeface="Andes Bold" panose="02000000000000000000" pitchFamily="50" charset="0"/>
                <a:ea typeface="+mj-ea"/>
                <a:cs typeface="+mj-cs"/>
              </a:rPr>
              <a:t>Reducción de la DCI</a:t>
            </a:r>
          </a:p>
        </p:txBody>
      </p:sp>
      <p:sp>
        <p:nvSpPr>
          <p:cNvPr id="7" name="TextBox 6">
            <a:extLst>
              <a:ext uri="{FF2B5EF4-FFF2-40B4-BE49-F238E27FC236}">
                <a16:creationId xmlns:a16="http://schemas.microsoft.com/office/drawing/2014/main" xmlns="" id="{1E2BFBBE-EA94-4086-A128-F5C9ED027E41}"/>
              </a:ext>
            </a:extLst>
          </p:cNvPr>
          <p:cNvSpPr txBox="1"/>
          <p:nvPr/>
        </p:nvSpPr>
        <p:spPr>
          <a:xfrm>
            <a:off x="6507017" y="4774168"/>
            <a:ext cx="1911302" cy="369332"/>
          </a:xfrm>
          <a:prstGeom prst="rect">
            <a:avLst/>
          </a:prstGeom>
          <a:noFill/>
        </p:spPr>
        <p:txBody>
          <a:bodyPr wrap="square" rtlCol="0">
            <a:spAutoFit/>
          </a:bodyPr>
          <a:lstStyle/>
          <a:p>
            <a:r>
              <a:rPr lang="es-GT" dirty="0">
                <a:solidFill>
                  <a:schemeClr val="bg1"/>
                </a:solidFill>
              </a:rPr>
              <a:t>#</a:t>
            </a:r>
            <a:r>
              <a:rPr lang="es-GT" dirty="0" err="1">
                <a:solidFill>
                  <a:schemeClr val="bg1"/>
                </a:solidFill>
              </a:rPr>
              <a:t>NiñezConFuturo</a:t>
            </a:r>
            <a:endParaRPr lang="es-GT" dirty="0">
              <a:solidFill>
                <a:schemeClr val="bg1"/>
              </a:solidFill>
            </a:endParaRPr>
          </a:p>
        </p:txBody>
      </p:sp>
    </p:spTree>
    <p:extLst>
      <p:ext uri="{BB962C8B-B14F-4D97-AF65-F5344CB8AC3E}">
        <p14:creationId xmlns:p14="http://schemas.microsoft.com/office/powerpoint/2010/main" val="31821500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7" name="Right Triangle 6"/>
          <p:cNvSpPr/>
          <p:nvPr/>
        </p:nvSpPr>
        <p:spPr>
          <a:xfrm>
            <a:off x="0" y="-2363905"/>
            <a:ext cx="10467975" cy="7572375"/>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a:p>
        </p:txBody>
      </p:sp>
      <p:sp>
        <p:nvSpPr>
          <p:cNvPr id="3" name="Subtitle 2"/>
          <p:cNvSpPr>
            <a:spLocks noGrp="1"/>
          </p:cNvSpPr>
          <p:nvPr>
            <p:ph type="subTitle" idx="1"/>
          </p:nvPr>
        </p:nvSpPr>
        <p:spPr>
          <a:xfrm>
            <a:off x="167208" y="3362724"/>
            <a:ext cx="4524130" cy="741784"/>
          </a:xfrm>
        </p:spPr>
        <p:txBody>
          <a:bodyPr vert="horz" lIns="91440" tIns="45720" rIns="91440" bIns="45720" rtlCol="0" anchor="t">
            <a:normAutofit fontScale="77500" lnSpcReduction="20000"/>
          </a:bodyPr>
          <a:lstStyle/>
          <a:p>
            <a:pPr algn="l"/>
            <a:r>
              <a:rPr lang="es-PE" sz="2100">
                <a:solidFill>
                  <a:schemeClr val="accent1">
                    <a:lumMod val="50000"/>
                  </a:schemeClr>
                </a:solidFill>
                <a:latin typeface="Andes Bold" panose="02000000000000000000" pitchFamily="50" charset="0"/>
              </a:rPr>
              <a:t>La exitosa política del Perú contra </a:t>
            </a:r>
          </a:p>
          <a:p>
            <a:pPr algn="l"/>
            <a:r>
              <a:rPr lang="es-PE" sz="2100">
                <a:solidFill>
                  <a:schemeClr val="accent1">
                    <a:lumMod val="50000"/>
                  </a:schemeClr>
                </a:solidFill>
                <a:latin typeface="Andes Bold" panose="02000000000000000000" pitchFamily="50" charset="0"/>
              </a:rPr>
              <a:t>la Desnutrición Crónica Infantil (DCI)</a:t>
            </a:r>
          </a:p>
        </p:txBody>
      </p:sp>
      <p:pic>
        <p:nvPicPr>
          <p:cNvPr id="5" name="Picture 4"/>
          <p:cNvPicPr>
            <a:picLocks noChangeAspect="1"/>
          </p:cNvPicPr>
          <p:nvPr/>
        </p:nvPicPr>
        <p:blipFill>
          <a:blip r:embed="rId3"/>
          <a:stretch>
            <a:fillRect/>
          </a:stretch>
        </p:blipFill>
        <p:spPr>
          <a:xfrm rot="532181">
            <a:off x="4794606" y="466713"/>
            <a:ext cx="3443674" cy="42179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Slide Number Placeholder 3"/>
          <p:cNvSpPr>
            <a:spLocks noGrp="1"/>
          </p:cNvSpPr>
          <p:nvPr>
            <p:ph type="sldNum" sz="quarter" idx="12"/>
          </p:nvPr>
        </p:nvSpPr>
        <p:spPr/>
        <p:txBody>
          <a:bodyPr/>
          <a:lstStyle/>
          <a:p>
            <a:fld id="{72D3A0AC-46DB-4B2E-8397-CAC65D1D7789}" type="slidenum">
              <a:rPr lang="en-US" smtClean="0"/>
              <a:t>13</a:t>
            </a:fld>
            <a:endParaRPr lang="en-US"/>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20" y="4578722"/>
            <a:ext cx="2995134" cy="503009"/>
          </a:xfrm>
          <a:prstGeom prst="rect">
            <a:avLst/>
          </a:prstGeom>
        </p:spPr>
      </p:pic>
      <p:sp>
        <p:nvSpPr>
          <p:cNvPr id="8" name="Title 7">
            <a:extLst>
              <a:ext uri="{FF2B5EF4-FFF2-40B4-BE49-F238E27FC236}">
                <a16:creationId xmlns:a16="http://schemas.microsoft.com/office/drawing/2014/main" xmlns="" id="{A303B53C-2C50-479A-808E-AE405A030D95}"/>
              </a:ext>
            </a:extLst>
          </p:cNvPr>
          <p:cNvSpPr>
            <a:spLocks noGrp="1"/>
          </p:cNvSpPr>
          <p:nvPr>
            <p:ph type="ctrTitle"/>
          </p:nvPr>
        </p:nvSpPr>
        <p:spPr>
          <a:xfrm>
            <a:off x="167208" y="878398"/>
            <a:ext cx="4782879" cy="1051765"/>
          </a:xfrm>
        </p:spPr>
        <p:txBody>
          <a:bodyPr/>
          <a:lstStyle/>
          <a:p>
            <a:r>
              <a:rPr lang="en-US" b="1" dirty="0">
                <a:solidFill>
                  <a:schemeClr val="accent1">
                    <a:lumMod val="50000"/>
                  </a:schemeClr>
                </a:solidFill>
                <a:latin typeface="Andes Bold" panose="02000000000000000000" pitchFamily="50" charset="0"/>
              </a:rPr>
              <a:t>PERU LO HIZO!</a:t>
            </a:r>
          </a:p>
        </p:txBody>
      </p:sp>
      <p:sp>
        <p:nvSpPr>
          <p:cNvPr id="9" name="TextBox 8">
            <a:extLst>
              <a:ext uri="{FF2B5EF4-FFF2-40B4-BE49-F238E27FC236}">
                <a16:creationId xmlns:a16="http://schemas.microsoft.com/office/drawing/2014/main" xmlns="" id="{51EB8C39-CAA2-4E13-88DE-AA6BD48E0500}"/>
              </a:ext>
            </a:extLst>
          </p:cNvPr>
          <p:cNvSpPr txBox="1"/>
          <p:nvPr/>
        </p:nvSpPr>
        <p:spPr>
          <a:xfrm>
            <a:off x="4391614" y="4836508"/>
            <a:ext cx="1911302" cy="369332"/>
          </a:xfrm>
          <a:prstGeom prst="rect">
            <a:avLst/>
          </a:prstGeom>
          <a:noFill/>
        </p:spPr>
        <p:txBody>
          <a:bodyPr wrap="square" rtlCol="0">
            <a:spAutoFit/>
          </a:bodyPr>
          <a:lstStyle/>
          <a:p>
            <a:r>
              <a:rPr lang="es-GT" dirty="0"/>
              <a:t>#</a:t>
            </a:r>
            <a:r>
              <a:rPr lang="es-GT" dirty="0" err="1"/>
              <a:t>NiñezConFuturo</a:t>
            </a:r>
            <a:endParaRPr lang="es-GT" dirty="0"/>
          </a:p>
        </p:txBody>
      </p:sp>
    </p:spTree>
    <p:extLst>
      <p:ext uri="{BB962C8B-B14F-4D97-AF65-F5344CB8AC3E}">
        <p14:creationId xmlns:p14="http://schemas.microsoft.com/office/powerpoint/2010/main" val="21837694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duotone>
              <a:schemeClr val="accent2">
                <a:shade val="45000"/>
                <a:satMod val="135000"/>
              </a:schemeClr>
              <a:prstClr val="white"/>
            </a:duotone>
          </a:blip>
          <a:srcRect/>
          <a:stretch>
            <a:fillRect l="-39000" r="-39000"/>
          </a:stretch>
        </a:blipFill>
        <a:effectLst/>
      </p:bgPr>
    </p:bg>
    <p:spTree>
      <p:nvGrpSpPr>
        <p:cNvPr id="1" name=""/>
        <p:cNvGrpSpPr/>
        <p:nvPr/>
      </p:nvGrpSpPr>
      <p:grpSpPr>
        <a:xfrm>
          <a:off x="0" y="0"/>
          <a:ext cx="0" cy="0"/>
          <a:chOff x="0" y="0"/>
          <a:chExt cx="0" cy="0"/>
        </a:xfrm>
      </p:grpSpPr>
      <p:sp>
        <p:nvSpPr>
          <p:cNvPr id="4" name="Rectangle 3"/>
          <p:cNvSpPr/>
          <p:nvPr/>
        </p:nvSpPr>
        <p:spPr>
          <a:xfrm>
            <a:off x="161924" y="1158060"/>
            <a:ext cx="8349615" cy="3477875"/>
          </a:xfrm>
          <a:prstGeom prst="rect">
            <a:avLst/>
          </a:prstGeom>
        </p:spPr>
        <p:txBody>
          <a:bodyPr wrap="square" anchor="t">
            <a:spAutoFit/>
          </a:bodyPr>
          <a:lstStyle/>
          <a:p>
            <a:r>
              <a:rPr lang="es-ES" sz="2200" b="1" dirty="0">
                <a:ea typeface="+mj-ea"/>
              </a:rPr>
              <a:t>En 2005 el Perú tenía una de las tasas regionales desnutrición crónica mas alta de Sudamérica:</a:t>
            </a:r>
            <a:endParaRPr lang="en-US" dirty="0">
              <a:ea typeface="+mj-ea"/>
            </a:endParaRPr>
          </a:p>
          <a:p>
            <a:r>
              <a:rPr lang="es-ES" sz="2200" b="1" dirty="0">
                <a:ea typeface="+mj-ea"/>
              </a:rPr>
              <a:t>			28 por ciento de niños &lt; 5 </a:t>
            </a:r>
            <a:r>
              <a:rPr lang="es-ES" sz="2200" b="1" dirty="0">
                <a:ea typeface="+mj-ea"/>
                <a:cs typeface="Calibri"/>
              </a:rPr>
              <a:t>de edad. </a:t>
            </a:r>
          </a:p>
          <a:p>
            <a:pPr lvl="0"/>
            <a:endParaRPr lang="en-GB" sz="2200" b="1" dirty="0"/>
          </a:p>
          <a:p>
            <a:r>
              <a:rPr lang="en-US" sz="2200" b="1" dirty="0">
                <a:ea typeface="+mj-ea"/>
              </a:rPr>
              <a:t>Este era un “</a:t>
            </a:r>
            <a:r>
              <a:rPr lang="en-US" sz="2200" b="1" dirty="0" err="1">
                <a:ea typeface="+mj-ea"/>
              </a:rPr>
              <a:t>problema</a:t>
            </a:r>
            <a:r>
              <a:rPr lang="en-US" sz="2200" b="1" dirty="0">
                <a:ea typeface="+mj-ea"/>
              </a:rPr>
              <a:t> invisible”</a:t>
            </a:r>
            <a:r>
              <a:rPr lang="es-ES" sz="2200" b="1" dirty="0">
                <a:ea typeface="+mj-ea"/>
              </a:rPr>
              <a:t>:</a:t>
            </a:r>
          </a:p>
          <a:p>
            <a:endParaRPr lang="es-ES" sz="2200" b="1" dirty="0">
              <a:ea typeface="+mj-ea"/>
            </a:endParaRPr>
          </a:p>
          <a:p>
            <a:r>
              <a:rPr lang="es-ES" sz="2200" b="1" dirty="0">
                <a:ea typeface="+mj-ea"/>
              </a:rPr>
              <a:t>Los padres de familias pobres en zonas rurales del Perú no eran conscientes de que sus hijos padecían DCI, y creían que la estatura era puramente hereditaria y no influenciada por la dieta.</a:t>
            </a:r>
            <a:endParaRPr lang="en-GB" sz="2200" b="1" dirty="0">
              <a:ea typeface="+mj-ea"/>
            </a:endParaRPr>
          </a:p>
          <a:p>
            <a:endParaRPr lang="en-GB" sz="2200" b="1" dirty="0">
              <a:ea typeface="+mj-ea"/>
            </a:endParaRPr>
          </a:p>
        </p:txBody>
      </p:sp>
      <p:sp>
        <p:nvSpPr>
          <p:cNvPr id="3" name="AutoShape 2" descr="https://photos-6.dropbox.com/t/2/AAA-d_7DraMS3-NS51Q-_qooWaVQupOzCmfD6lybcCDVjA/12/88660721/jpeg/32x32/1/_/1/2/Peru%20Front%20Cover.JPG/EIv3p7IFGH4gBygH/eUEHoIYuUWt2Cs7Mo1l00KY2vPYsFIcDt3Ep36-uVCs%2CXaQIp_Zlf2D013YwoGgkAtOiWVKBQrrMLoSkcLHmb7I?size=800x600&amp;size_mode=3"/>
          <p:cNvSpPr>
            <a:spLocks noChangeAspect="1" noChangeArrowheads="1"/>
          </p:cNvSpPr>
          <p:nvPr/>
        </p:nvSpPr>
        <p:spPr bwMode="auto">
          <a:xfrm>
            <a:off x="47625" y="-102394"/>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9" name="Title 1"/>
          <p:cNvSpPr txBox="1">
            <a:spLocks/>
          </p:cNvSpPr>
          <p:nvPr/>
        </p:nvSpPr>
        <p:spPr>
          <a:xfrm>
            <a:off x="0" y="1821"/>
            <a:ext cx="9144000" cy="662353"/>
          </a:xfrm>
          <a:prstGeom prst="rect">
            <a:avLst/>
          </a:prstGeom>
          <a:solidFill>
            <a:srgbClr val="0B3A4A"/>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400" b="1" dirty="0">
                <a:solidFill>
                  <a:schemeClr val="bg2"/>
                </a:solidFill>
                <a:latin typeface="Andes Bold" panose="02000000000000000000" pitchFamily="50" charset="0"/>
              </a:rPr>
              <a:t>PERU LO HIZO!</a:t>
            </a:r>
            <a:endParaRPr lang="es-PE" sz="2250" dirty="0">
              <a:solidFill>
                <a:schemeClr val="bg2"/>
              </a:solidFill>
              <a:latin typeface="Andes Bold" panose="02000000000000000000" pitchFamily="50" charset="0"/>
            </a:endParaRPr>
          </a:p>
        </p:txBody>
      </p:sp>
      <p:sp>
        <p:nvSpPr>
          <p:cNvPr id="2" name="Slide Number Placeholder 1"/>
          <p:cNvSpPr>
            <a:spLocks noGrp="1"/>
          </p:cNvSpPr>
          <p:nvPr>
            <p:ph type="sldNum" sz="quarter" idx="12"/>
          </p:nvPr>
        </p:nvSpPr>
        <p:spPr>
          <a:xfrm>
            <a:off x="8572500" y="4791268"/>
            <a:ext cx="487456" cy="273844"/>
          </a:xfrm>
        </p:spPr>
        <p:txBody>
          <a:bodyPr/>
          <a:lstStyle/>
          <a:p>
            <a:fld id="{72D3A0AC-46DB-4B2E-8397-CAC65D1D7789}" type="slidenum">
              <a:rPr lang="en-US" smtClean="0"/>
              <a:t>14</a:t>
            </a:fld>
            <a:endParaRPr lang="en-US"/>
          </a:p>
        </p:txBody>
      </p:sp>
      <p:sp>
        <p:nvSpPr>
          <p:cNvPr id="10" name="Rectangle 9"/>
          <p:cNvSpPr/>
          <p:nvPr/>
        </p:nvSpPr>
        <p:spPr>
          <a:xfrm>
            <a:off x="1356471" y="5008330"/>
            <a:ext cx="7787529" cy="1433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xmlns="" id="{629A061A-B9A5-4F28-B1D4-5BF200AC6190}"/>
              </a:ext>
            </a:extLst>
          </p:cNvPr>
          <p:cNvSpPr txBox="1"/>
          <p:nvPr/>
        </p:nvSpPr>
        <p:spPr>
          <a:xfrm>
            <a:off x="6661198" y="4621990"/>
            <a:ext cx="1911302" cy="338554"/>
          </a:xfrm>
          <a:prstGeom prst="rect">
            <a:avLst/>
          </a:prstGeom>
          <a:noFill/>
        </p:spPr>
        <p:txBody>
          <a:bodyPr wrap="square" rtlCol="0">
            <a:spAutoFit/>
          </a:bodyPr>
          <a:lstStyle/>
          <a:p>
            <a:pPr algn="r"/>
            <a:r>
              <a:rPr lang="es-GT" sz="1600" dirty="0">
                <a:solidFill>
                  <a:schemeClr val="tx2"/>
                </a:solidFill>
              </a:rPr>
              <a:t>#</a:t>
            </a:r>
            <a:r>
              <a:rPr lang="es-GT" sz="1600" dirty="0" err="1">
                <a:solidFill>
                  <a:schemeClr val="tx2"/>
                </a:solidFill>
              </a:rPr>
              <a:t>NiñezConFuturo</a:t>
            </a:r>
            <a:endParaRPr lang="es-GT" sz="1600" dirty="0">
              <a:solidFill>
                <a:schemeClr val="tx2"/>
              </a:solidFill>
            </a:endParaRPr>
          </a:p>
        </p:txBody>
      </p:sp>
    </p:spTree>
    <p:extLst>
      <p:ext uri="{BB962C8B-B14F-4D97-AF65-F5344CB8AC3E}">
        <p14:creationId xmlns:p14="http://schemas.microsoft.com/office/powerpoint/2010/main" val="25090827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bright="70000" contrast="-70000"/>
          </a:blip>
          <a:srcRect/>
          <a:stretch>
            <a:fillRect l="-47000" r="-47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958D6DC7-B58C-46E1-BC09-EEE278E8848A}"/>
              </a:ext>
            </a:extLst>
          </p:cNvPr>
          <p:cNvSpPr>
            <a:spLocks noGrp="1"/>
          </p:cNvSpPr>
          <p:nvPr>
            <p:ph type="sldNum" sz="quarter" idx="12"/>
          </p:nvPr>
        </p:nvSpPr>
        <p:spPr>
          <a:xfrm>
            <a:off x="8765864" y="4808515"/>
            <a:ext cx="378565" cy="273844"/>
          </a:xfrm>
        </p:spPr>
        <p:txBody>
          <a:bodyPr/>
          <a:lstStyle/>
          <a:p>
            <a:fld id="{F20BEDC5-23D5-4708-BDDB-EF9B82D4E700}" type="slidenum">
              <a:rPr lang="en-US" smtClean="0"/>
              <a:t>15</a:t>
            </a:fld>
            <a:endParaRPr lang="en-US" dirty="0"/>
          </a:p>
        </p:txBody>
      </p:sp>
      <p:pic>
        <p:nvPicPr>
          <p:cNvPr id="6" name="Content Placeholder 5">
            <a:extLst>
              <a:ext uri="{FF2B5EF4-FFF2-40B4-BE49-F238E27FC236}">
                <a16:creationId xmlns:a16="http://schemas.microsoft.com/office/drawing/2014/main" xmlns="" id="{7954F3AB-0606-4DE6-9239-35275F6A3BDC}"/>
              </a:ext>
            </a:extLst>
          </p:cNvPr>
          <p:cNvPicPr>
            <a:picLocks noGrp="1" noChangeAspect="1"/>
          </p:cNvPicPr>
          <p:nvPr>
            <p:ph idx="1"/>
          </p:nvPr>
        </p:nvPicPr>
        <p:blipFill>
          <a:blip r:embed="rId3"/>
          <a:stretch>
            <a:fillRect/>
          </a:stretch>
        </p:blipFill>
        <p:spPr>
          <a:xfrm>
            <a:off x="785024" y="994862"/>
            <a:ext cx="7410457" cy="3482965"/>
          </a:xfrm>
          <a:prstGeom prst="rect">
            <a:avLst/>
          </a:prstGeom>
          <a:blipFill>
            <a:blip r:embed="rId4"/>
            <a:stretch>
              <a:fillRect/>
            </a:stretch>
          </a:blipFill>
        </p:spPr>
      </p:pic>
      <p:sp>
        <p:nvSpPr>
          <p:cNvPr id="7" name="TextBox 6">
            <a:extLst>
              <a:ext uri="{FF2B5EF4-FFF2-40B4-BE49-F238E27FC236}">
                <a16:creationId xmlns:a16="http://schemas.microsoft.com/office/drawing/2014/main" xmlns="" id="{A781C108-44A3-4B2D-ABFD-991630ECEBA0}"/>
              </a:ext>
            </a:extLst>
          </p:cNvPr>
          <p:cNvSpPr txBox="1"/>
          <p:nvPr/>
        </p:nvSpPr>
        <p:spPr>
          <a:xfrm>
            <a:off x="6854562" y="4734908"/>
            <a:ext cx="1911302" cy="338554"/>
          </a:xfrm>
          <a:prstGeom prst="rect">
            <a:avLst/>
          </a:prstGeom>
          <a:noFill/>
        </p:spPr>
        <p:txBody>
          <a:bodyPr wrap="square" rtlCol="0">
            <a:spAutoFit/>
          </a:bodyPr>
          <a:lstStyle/>
          <a:p>
            <a:pPr algn="r"/>
            <a:r>
              <a:rPr lang="es-GT" sz="1600" dirty="0">
                <a:solidFill>
                  <a:schemeClr val="tx2"/>
                </a:solidFill>
              </a:rPr>
              <a:t>#</a:t>
            </a:r>
            <a:r>
              <a:rPr lang="es-GT" sz="1600" dirty="0" err="1">
                <a:solidFill>
                  <a:schemeClr val="tx2"/>
                </a:solidFill>
              </a:rPr>
              <a:t>NiñezConFuturo</a:t>
            </a:r>
            <a:endParaRPr lang="es-GT" sz="1600" dirty="0">
              <a:solidFill>
                <a:schemeClr val="tx2"/>
              </a:solidFill>
            </a:endParaRPr>
          </a:p>
        </p:txBody>
      </p:sp>
      <p:sp>
        <p:nvSpPr>
          <p:cNvPr id="2" name="TextBox 1">
            <a:extLst>
              <a:ext uri="{FF2B5EF4-FFF2-40B4-BE49-F238E27FC236}">
                <a16:creationId xmlns:a16="http://schemas.microsoft.com/office/drawing/2014/main" xmlns="" id="{E5F8DE5D-046F-446B-B226-9051B37B837A}"/>
              </a:ext>
            </a:extLst>
          </p:cNvPr>
          <p:cNvSpPr txBox="1"/>
          <p:nvPr/>
        </p:nvSpPr>
        <p:spPr>
          <a:xfrm>
            <a:off x="839338" y="1731780"/>
            <a:ext cx="400110" cy="2193101"/>
          </a:xfrm>
          <a:prstGeom prst="rect">
            <a:avLst/>
          </a:prstGeom>
          <a:solidFill>
            <a:schemeClr val="bg1"/>
          </a:solidFill>
        </p:spPr>
        <p:txBody>
          <a:bodyPr vert="vert270" wrap="none" rtlCol="0">
            <a:spAutoFit/>
          </a:bodyPr>
          <a:lstStyle/>
          <a:p>
            <a:r>
              <a:rPr lang="en-US" sz="1400" b="1" dirty="0" err="1"/>
              <a:t>Tasa</a:t>
            </a:r>
            <a:r>
              <a:rPr lang="en-US" sz="1400" b="1" dirty="0"/>
              <a:t> de </a:t>
            </a:r>
            <a:r>
              <a:rPr lang="en-US" sz="1400" b="1" dirty="0" err="1"/>
              <a:t>desnutrición</a:t>
            </a:r>
            <a:r>
              <a:rPr lang="en-US" sz="1400" b="1" dirty="0"/>
              <a:t> </a:t>
            </a:r>
            <a:r>
              <a:rPr lang="en-US" sz="1400" b="1" dirty="0" err="1"/>
              <a:t>crónica</a:t>
            </a:r>
            <a:endParaRPr lang="en-US" sz="1400" b="1" dirty="0"/>
          </a:p>
        </p:txBody>
      </p:sp>
      <p:sp>
        <p:nvSpPr>
          <p:cNvPr id="9" name="Title 1">
            <a:extLst>
              <a:ext uri="{FF2B5EF4-FFF2-40B4-BE49-F238E27FC236}">
                <a16:creationId xmlns:a16="http://schemas.microsoft.com/office/drawing/2014/main" xmlns="" id="{A3CAD338-E85B-4BD6-A733-047B49828D7B}"/>
              </a:ext>
            </a:extLst>
          </p:cNvPr>
          <p:cNvSpPr txBox="1">
            <a:spLocks/>
          </p:cNvSpPr>
          <p:nvPr/>
        </p:nvSpPr>
        <p:spPr>
          <a:xfrm>
            <a:off x="0" y="1821"/>
            <a:ext cx="9144000" cy="662353"/>
          </a:xfrm>
          <a:prstGeom prst="rect">
            <a:avLst/>
          </a:prstGeom>
          <a:solidFill>
            <a:srgbClr val="0B3A4A"/>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400" b="1" dirty="0">
                <a:solidFill>
                  <a:schemeClr val="bg2"/>
                </a:solidFill>
                <a:latin typeface="Andes Bold" panose="02000000000000000000" pitchFamily="50" charset="0"/>
              </a:rPr>
              <a:t>PERU LO HIZO!</a:t>
            </a:r>
            <a:endParaRPr lang="es-PE" sz="2250" dirty="0">
              <a:solidFill>
                <a:schemeClr val="bg2"/>
              </a:solidFill>
              <a:latin typeface="Andes Bold" panose="02000000000000000000" pitchFamily="50" charset="0"/>
            </a:endParaRPr>
          </a:p>
        </p:txBody>
      </p:sp>
    </p:spTree>
    <p:extLst>
      <p:ext uri="{BB962C8B-B14F-4D97-AF65-F5344CB8AC3E}">
        <p14:creationId xmlns:p14="http://schemas.microsoft.com/office/powerpoint/2010/main" val="9375375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90000"/>
            <a:lumOff val="1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060"/>
            <a:ext cx="9174958" cy="4952133"/>
          </a:xfrm>
          <a:prstGeom prst="rect">
            <a:avLst/>
          </a:prstGeom>
          <a:noFill/>
          <a:ln>
            <a:solidFill>
              <a:schemeClr val="tx1"/>
            </a:solidFill>
          </a:ln>
        </p:spPr>
      </p:pic>
      <p:sp>
        <p:nvSpPr>
          <p:cNvPr id="6" name="Title 1">
            <a:extLst>
              <a:ext uri="{FF2B5EF4-FFF2-40B4-BE49-F238E27FC236}">
                <a16:creationId xmlns:a16="http://schemas.microsoft.com/office/drawing/2014/main" xmlns="" id="{2D23A00A-A46D-4E40-8B8D-D433E5FA1B83}"/>
              </a:ext>
            </a:extLst>
          </p:cNvPr>
          <p:cNvSpPr txBox="1">
            <a:spLocks noGrp="1"/>
          </p:cNvSpPr>
          <p:nvPr>
            <p:ph type="title"/>
          </p:nvPr>
        </p:nvSpPr>
        <p:spPr>
          <a:xfrm>
            <a:off x="15479" y="4352082"/>
            <a:ext cx="9144000" cy="769816"/>
          </a:xfrm>
          <a:prstGeom prst="rect">
            <a:avLst/>
          </a:prstGeom>
          <a:solidFill>
            <a:srgbClr val="0B3A4A"/>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PE" sz="2000" cap="none" dirty="0">
                <a:solidFill>
                  <a:schemeClr val="bg1"/>
                </a:solidFill>
                <a:latin typeface="Andes Bold" panose="02000000000000000000" pitchFamily="50" charset="0"/>
              </a:rPr>
              <a:t> </a:t>
            </a:r>
            <a:r>
              <a:rPr lang="es-ES" sz="2000" cap="none" dirty="0">
                <a:solidFill>
                  <a:schemeClr val="bg1"/>
                </a:solidFill>
                <a:latin typeface="Andes Bold" panose="02000000000000000000" pitchFamily="50" charset="0"/>
              </a:rPr>
              <a:t>4 Gobiernos consecutivos le dieron continuidad a las políticas y programas para combatir la desnutrición</a:t>
            </a:r>
            <a:endParaRPr lang="es-PE" sz="2000" cap="none" dirty="0">
              <a:solidFill>
                <a:schemeClr val="bg1"/>
              </a:solidFill>
              <a:latin typeface="Andes Bold" panose="02000000000000000000" pitchFamily="50" charset="0"/>
            </a:endParaRPr>
          </a:p>
        </p:txBody>
      </p:sp>
      <p:sp>
        <p:nvSpPr>
          <p:cNvPr id="7" name="Title 1">
            <a:extLst>
              <a:ext uri="{FF2B5EF4-FFF2-40B4-BE49-F238E27FC236}">
                <a16:creationId xmlns:a16="http://schemas.microsoft.com/office/drawing/2014/main" xmlns="" id="{4DBC6794-5871-48D6-96CF-5D7B1CE2FFE3}"/>
              </a:ext>
            </a:extLst>
          </p:cNvPr>
          <p:cNvSpPr txBox="1">
            <a:spLocks/>
          </p:cNvSpPr>
          <p:nvPr/>
        </p:nvSpPr>
        <p:spPr>
          <a:xfrm>
            <a:off x="15479" y="1"/>
            <a:ext cx="9144000" cy="715926"/>
          </a:xfrm>
          <a:prstGeom prst="rect">
            <a:avLst/>
          </a:prstGeom>
          <a:solidFill>
            <a:srgbClr val="0B3A4A"/>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68580" tIns="34290" rIns="68580" bIns="34290" rtlCol="0" anchor="ctr">
            <a:noAutofit/>
          </a:bodyPr>
          <a:lstStyle>
            <a:lvl1pPr algn="l" defTabSz="914400" rtl="0" eaLnBrk="1" latinLnBrk="0" hangingPunct="1">
              <a:lnSpc>
                <a:spcPct val="90000"/>
              </a:lnSpc>
              <a:spcBef>
                <a:spcPct val="0"/>
              </a:spcBef>
              <a:buNone/>
              <a:defRPr sz="4400" b="0" i="0" kern="1200" cap="all">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s-PE" sz="2000" cap="none" dirty="0">
                <a:solidFill>
                  <a:schemeClr val="bg1"/>
                </a:solidFill>
                <a:latin typeface="Andes Bold" panose="02000000000000000000" pitchFamily="50" charset="0"/>
              </a:rPr>
              <a:t>El </a:t>
            </a:r>
            <a:r>
              <a:rPr lang="es-ES" sz="2000" cap="none" dirty="0">
                <a:solidFill>
                  <a:schemeClr val="bg1"/>
                </a:solidFill>
                <a:latin typeface="Andes Bold" panose="02000000000000000000" pitchFamily="50" charset="0"/>
              </a:rPr>
              <a:t>Perú hizo de la desnutrición un asunto de todos, desde los padres hasta el Presidente</a:t>
            </a:r>
            <a:endParaRPr lang="es-PE" sz="2000" cap="none" dirty="0">
              <a:solidFill>
                <a:schemeClr val="bg1"/>
              </a:solidFill>
              <a:latin typeface="Andes Bold" panose="02000000000000000000" pitchFamily="50" charset="0"/>
            </a:endParaRPr>
          </a:p>
        </p:txBody>
      </p:sp>
    </p:spTree>
    <p:extLst>
      <p:ext uri="{BB962C8B-B14F-4D97-AF65-F5344CB8AC3E}">
        <p14:creationId xmlns:p14="http://schemas.microsoft.com/office/powerpoint/2010/main" val="8412863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bright="70000" contrast="-70000"/>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723900"/>
          </a:xfrm>
          <a:prstGeom prst="rect">
            <a:avLst/>
          </a:prstGeom>
          <a:solidFill>
            <a:srgbClr val="0B3A4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900"/>
              </a:spcAft>
            </a:pPr>
            <a:r>
              <a:rPr lang="es-PE" sz="2400" b="1">
                <a:latin typeface="Andes Bold" panose="02000000000000000000" pitchFamily="50" charset="0"/>
              </a:rPr>
              <a:t>Como lo hicieron? Alineamiento de políticas</a:t>
            </a:r>
          </a:p>
        </p:txBody>
      </p:sp>
      <p:sp>
        <p:nvSpPr>
          <p:cNvPr id="8" name="Rectangle 7"/>
          <p:cNvSpPr/>
          <p:nvPr/>
        </p:nvSpPr>
        <p:spPr>
          <a:xfrm>
            <a:off x="181304" y="897298"/>
            <a:ext cx="8781392" cy="4307974"/>
          </a:xfrm>
          <a:prstGeom prst="rect">
            <a:avLst/>
          </a:prstGeom>
          <a:effectLst>
            <a:reflection stA="45000" endPos="65000" dist="50800" dir="5400000" sy="-100000" algn="bl" rotWithShape="0"/>
          </a:effectLst>
        </p:spPr>
        <p:txBody>
          <a:bodyPr wrap="square" anchor="t">
            <a:spAutoFit/>
          </a:bodyPr>
          <a:lstStyle/>
          <a:p>
            <a:pPr marL="342900" indent="-342900" algn="just" fontAlgn="ctr">
              <a:lnSpc>
                <a:spcPct val="107000"/>
              </a:lnSpc>
              <a:buFont typeface="Wingdings" panose="05000000000000000000" pitchFamily="2" charset="2"/>
              <a:buChar char="Ø"/>
            </a:pPr>
            <a:r>
              <a:rPr lang="es-PE" sz="1950" b="1" dirty="0">
                <a:latin typeface="Andes Bold" panose="02000000000000000000" pitchFamily="50" charset="0"/>
              </a:rPr>
              <a:t>SOCIEDAD CIVIL ACTIVA: </a:t>
            </a:r>
            <a:r>
              <a:rPr lang="es-PE" sz="1950" b="1" dirty="0">
                <a:latin typeface="Andes Bold" panose="02000000000000000000" pitchFamily="50" charset="0"/>
                <a:ea typeface="+mj-ea"/>
              </a:rPr>
              <a:t>La sociedad civil convenció a los candidatos presidenciales en las campañas electorales de 2006-2016 de tomar medidas significativas para reducir el impacto de la DCI en las comunidades y el país.</a:t>
            </a:r>
          </a:p>
          <a:p>
            <a:pPr marL="342900" indent="-342900" algn="just" fontAlgn="ctr">
              <a:lnSpc>
                <a:spcPct val="107000"/>
              </a:lnSpc>
              <a:buFont typeface="Wingdings" panose="05000000000000000000" pitchFamily="2" charset="2"/>
              <a:buChar char="Ø"/>
            </a:pPr>
            <a:endParaRPr lang="es-PE" sz="1950" b="1" dirty="0">
              <a:latin typeface="Andes Bold" panose="02000000000000000000" pitchFamily="50" charset="0"/>
              <a:ea typeface="+mj-ea"/>
            </a:endParaRPr>
          </a:p>
          <a:p>
            <a:pPr marL="342900" indent="-342900" algn="just" fontAlgn="ctr">
              <a:lnSpc>
                <a:spcPct val="107000"/>
              </a:lnSpc>
              <a:buFont typeface="Wingdings" panose="05000000000000000000" pitchFamily="2" charset="2"/>
              <a:buChar char="Ø"/>
            </a:pPr>
            <a:r>
              <a:rPr lang="es-PE" sz="1950" b="1" dirty="0">
                <a:latin typeface="Andes Bold" panose="02000000000000000000" pitchFamily="50" charset="0"/>
                <a:ea typeface="+mj-ea"/>
              </a:rPr>
              <a:t>GOBIERNO LIDERANDO: El gobierno estableció en 2006 el objetivo de reducir el retraso del crecimiento en niños menores de cinco años en cinco puntos porcentuales en cinco años: </a:t>
            </a:r>
            <a:r>
              <a:rPr lang="es-PE" sz="2200" b="1" dirty="0">
                <a:latin typeface="Andes Bold" panose="02000000000000000000" pitchFamily="50" charset="0"/>
                <a:ea typeface="+mj-ea"/>
              </a:rPr>
              <a:t>EL OBJETIVO 5 POR 5 POR 5.</a:t>
            </a:r>
          </a:p>
          <a:p>
            <a:pPr marL="342900" indent="-342900" algn="just" fontAlgn="ctr">
              <a:lnSpc>
                <a:spcPct val="107000"/>
              </a:lnSpc>
              <a:buFont typeface="Wingdings" panose="05000000000000000000" pitchFamily="2" charset="2"/>
              <a:buChar char="Ø"/>
            </a:pPr>
            <a:endParaRPr lang="es-PE" sz="1950" b="1" dirty="0">
              <a:latin typeface="Andes Bold" panose="02000000000000000000" pitchFamily="50" charset="0"/>
              <a:ea typeface="+mj-ea"/>
            </a:endParaRPr>
          </a:p>
          <a:p>
            <a:pPr marL="342900" indent="-342900" algn="just" fontAlgn="ctr">
              <a:lnSpc>
                <a:spcPct val="107000"/>
              </a:lnSpc>
              <a:buFont typeface="Wingdings" panose="05000000000000000000" pitchFamily="2" charset="2"/>
              <a:buChar char="Ø"/>
            </a:pPr>
            <a:r>
              <a:rPr lang="es-PE" sz="1950" b="1" dirty="0">
                <a:latin typeface="Andes Bold" panose="02000000000000000000" pitchFamily="50" charset="0"/>
                <a:ea typeface="+mj-ea"/>
              </a:rPr>
              <a:t>CONTINUIDAD: Política de estado. Cuatro gobiernos sucesivos aseguraron continuidad y compromiso en las políticas para reducir el retraso del crecimiento.</a:t>
            </a:r>
          </a:p>
          <a:p>
            <a:pPr marL="342900" indent="-342900" algn="just" fontAlgn="ctr">
              <a:lnSpc>
                <a:spcPct val="107000"/>
              </a:lnSpc>
              <a:buFont typeface="Wingdings" panose="05000000000000000000" pitchFamily="2" charset="2"/>
              <a:buChar char="Ø"/>
            </a:pPr>
            <a:endParaRPr lang="es-PE" sz="1950" b="1" dirty="0">
              <a:latin typeface="Andes Bold" panose="02000000000000000000" pitchFamily="50" charset="0"/>
              <a:ea typeface="+mj-ea"/>
            </a:endParaRPr>
          </a:p>
        </p:txBody>
      </p:sp>
      <p:sp>
        <p:nvSpPr>
          <p:cNvPr id="2" name="Slide Number Placeholder 1"/>
          <p:cNvSpPr>
            <a:spLocks noGrp="1"/>
          </p:cNvSpPr>
          <p:nvPr>
            <p:ph type="sldNum" sz="quarter" idx="12"/>
          </p:nvPr>
        </p:nvSpPr>
        <p:spPr>
          <a:xfrm>
            <a:off x="8690239" y="4775742"/>
            <a:ext cx="347627" cy="273844"/>
          </a:xfrm>
        </p:spPr>
        <p:txBody>
          <a:bodyPr/>
          <a:lstStyle/>
          <a:p>
            <a:fld id="{72D3A0AC-46DB-4B2E-8397-CAC65D1D7789}" type="slidenum">
              <a:rPr lang="en-US" smtClean="0"/>
              <a:t>17</a:t>
            </a:fld>
            <a:endParaRPr lang="en-US" dirty="0"/>
          </a:p>
        </p:txBody>
      </p:sp>
      <p:sp>
        <p:nvSpPr>
          <p:cNvPr id="9" name="Rectangle 8"/>
          <p:cNvSpPr/>
          <p:nvPr/>
        </p:nvSpPr>
        <p:spPr>
          <a:xfrm>
            <a:off x="1356471" y="5008330"/>
            <a:ext cx="7787529" cy="1433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xmlns="" id="{BEAF47B0-9DCA-4420-8F12-84145CA21EA5}"/>
              </a:ext>
            </a:extLst>
          </p:cNvPr>
          <p:cNvSpPr txBox="1"/>
          <p:nvPr/>
        </p:nvSpPr>
        <p:spPr>
          <a:xfrm>
            <a:off x="6854562" y="4734908"/>
            <a:ext cx="1911302" cy="338554"/>
          </a:xfrm>
          <a:prstGeom prst="rect">
            <a:avLst/>
          </a:prstGeom>
          <a:noFill/>
        </p:spPr>
        <p:txBody>
          <a:bodyPr wrap="square" rtlCol="0">
            <a:spAutoFit/>
          </a:bodyPr>
          <a:lstStyle/>
          <a:p>
            <a:pPr algn="r"/>
            <a:r>
              <a:rPr lang="es-GT" sz="1600" dirty="0">
                <a:solidFill>
                  <a:schemeClr val="tx2"/>
                </a:solidFill>
              </a:rPr>
              <a:t>#</a:t>
            </a:r>
            <a:r>
              <a:rPr lang="es-GT" sz="1600" dirty="0" err="1">
                <a:solidFill>
                  <a:schemeClr val="tx2"/>
                </a:solidFill>
              </a:rPr>
              <a:t>NiñezConFuturo</a:t>
            </a:r>
            <a:endParaRPr lang="es-GT" sz="1600" dirty="0">
              <a:solidFill>
                <a:schemeClr val="tx2"/>
              </a:solidFill>
            </a:endParaRPr>
          </a:p>
        </p:txBody>
      </p:sp>
    </p:spTree>
    <p:extLst>
      <p:ext uri="{BB962C8B-B14F-4D97-AF65-F5344CB8AC3E}">
        <p14:creationId xmlns:p14="http://schemas.microsoft.com/office/powerpoint/2010/main" val="14215374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bright="70000" contrast="-70000"/>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8681"/>
            <a:ext cx="9144000" cy="723900"/>
          </a:xfrm>
          <a:prstGeom prst="rect">
            <a:avLst/>
          </a:prstGeom>
          <a:solidFill>
            <a:srgbClr val="0B3A4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900"/>
              </a:spcAft>
            </a:pPr>
            <a:r>
              <a:rPr lang="es-PE" sz="2700" b="1">
                <a:solidFill>
                  <a:schemeClr val="bg1"/>
                </a:solidFill>
                <a:latin typeface="Andes Bold" panose="02000000000000000000" pitchFamily="50" charset="0"/>
              </a:rPr>
              <a:t>Implementación de política basadas en evidencia</a:t>
            </a:r>
          </a:p>
        </p:txBody>
      </p:sp>
      <p:sp>
        <p:nvSpPr>
          <p:cNvPr id="9" name="Rectangle 8"/>
          <p:cNvSpPr/>
          <p:nvPr/>
        </p:nvSpPr>
        <p:spPr>
          <a:xfrm>
            <a:off x="221904" y="910717"/>
            <a:ext cx="8700193" cy="3701013"/>
          </a:xfrm>
          <a:prstGeom prst="rect">
            <a:avLst/>
          </a:prstGeom>
        </p:spPr>
        <p:txBody>
          <a:bodyPr wrap="square" anchor="t">
            <a:spAutoFit/>
          </a:bodyPr>
          <a:lstStyle/>
          <a:p>
            <a:pPr marL="342900" indent="-342900" algn="just" fontAlgn="ctr">
              <a:spcAft>
                <a:spcPts val="600"/>
              </a:spcAft>
              <a:buFont typeface="Wingdings" panose="05000000000000000000" pitchFamily="2" charset="2"/>
              <a:buChar char="Ø"/>
            </a:pPr>
            <a:r>
              <a:rPr lang="es-PE" sz="1950" b="1" dirty="0">
                <a:latin typeface="Andes Bold" panose="02000000000000000000" pitchFamily="50" charset="0"/>
                <a:ea typeface="+mj-ea"/>
              </a:rPr>
              <a:t>EVIDENCIA:  El Perú utilizó "intervenciones basadas en la evidencia" que se sabía que ya habían servido para mejorar la nutrición y la salud de los niños: Adopción modelo de Unicef y el Lancet.</a:t>
            </a:r>
          </a:p>
          <a:p>
            <a:pPr marL="342900" indent="-342900" algn="just" fontAlgn="ctr">
              <a:spcAft>
                <a:spcPts val="600"/>
              </a:spcAft>
              <a:buFont typeface="Wingdings" panose="05000000000000000000" pitchFamily="2" charset="2"/>
              <a:buChar char="Ø"/>
            </a:pPr>
            <a:endParaRPr lang="es-PE" sz="1950" b="1" dirty="0">
              <a:latin typeface="Andes Bold" panose="02000000000000000000" pitchFamily="50" charset="0"/>
              <a:ea typeface="+mj-ea"/>
            </a:endParaRPr>
          </a:p>
          <a:p>
            <a:pPr marL="342900" indent="-342900" algn="just" fontAlgn="ctr">
              <a:spcAft>
                <a:spcPts val="600"/>
              </a:spcAft>
              <a:buFont typeface="Wingdings" panose="05000000000000000000" pitchFamily="2" charset="2"/>
              <a:buChar char="Ø"/>
            </a:pPr>
            <a:r>
              <a:rPr lang="es-PE" sz="1950" b="1" dirty="0">
                <a:latin typeface="Andes Bold" panose="02000000000000000000" pitchFamily="50" charset="0"/>
                <a:ea typeface="+mj-ea"/>
              </a:rPr>
              <a:t>INCENTIVOS: Uso de incentivos </a:t>
            </a:r>
            <a:r>
              <a:rPr lang="es-PE" sz="1950" b="1" dirty="0">
                <a:latin typeface="Andes Bold" panose="02000000000000000000" pitchFamily="50" charset="0"/>
              </a:rPr>
              <a:t>en diferentes niveles</a:t>
            </a:r>
            <a:r>
              <a:rPr lang="es-PE" sz="1950" b="1" dirty="0">
                <a:latin typeface="Andes Bold" panose="02000000000000000000" pitchFamily="50" charset="0"/>
                <a:ea typeface="+mj-ea"/>
              </a:rPr>
              <a:t>: desde transferencias monetarias condicionadas hasta presupuestos vinculados a metas nacionales y locales.</a:t>
            </a:r>
          </a:p>
          <a:p>
            <a:pPr marL="342900" indent="-342900" algn="just" fontAlgn="ctr">
              <a:spcAft>
                <a:spcPts val="600"/>
              </a:spcAft>
              <a:buFont typeface="Wingdings" panose="05000000000000000000" pitchFamily="2" charset="2"/>
              <a:buChar char="Ø"/>
            </a:pPr>
            <a:endParaRPr lang="es-PE" sz="1950" b="1" dirty="0">
              <a:latin typeface="Andes Bold" panose="02000000000000000000" pitchFamily="50" charset="0"/>
              <a:ea typeface="+mj-ea"/>
            </a:endParaRPr>
          </a:p>
          <a:p>
            <a:pPr marL="342900" indent="-342900" algn="just" fontAlgn="ctr">
              <a:spcAft>
                <a:spcPts val="600"/>
              </a:spcAft>
              <a:buFont typeface="Wingdings" panose="05000000000000000000" pitchFamily="2" charset="2"/>
              <a:buChar char="Ø"/>
            </a:pPr>
            <a:r>
              <a:rPr lang="es-PE" sz="1950" b="1" dirty="0">
                <a:latin typeface="Andes Bold" panose="02000000000000000000" pitchFamily="50" charset="0"/>
                <a:ea typeface="+mj-ea"/>
              </a:rPr>
              <a:t>RESULTADOS: Estrategia nacional de nutrición centrada en la inversión en las comunidades más pobres y en los niños en los primeros dos años de vida. Uso de “Presupuesto por Resultados” para programación eficiente de los recursos.</a:t>
            </a:r>
          </a:p>
        </p:txBody>
      </p:sp>
      <p:sp>
        <p:nvSpPr>
          <p:cNvPr id="2" name="Slide Number Placeholder 1"/>
          <p:cNvSpPr>
            <a:spLocks noGrp="1"/>
          </p:cNvSpPr>
          <p:nvPr>
            <p:ph type="sldNum" sz="quarter" idx="12"/>
          </p:nvPr>
        </p:nvSpPr>
        <p:spPr>
          <a:xfrm>
            <a:off x="8538127" y="4775742"/>
            <a:ext cx="457200" cy="273844"/>
          </a:xfrm>
        </p:spPr>
        <p:txBody>
          <a:bodyPr/>
          <a:lstStyle/>
          <a:p>
            <a:fld id="{72D3A0AC-46DB-4B2E-8397-CAC65D1D7789}" type="slidenum">
              <a:rPr lang="en-US" smtClean="0"/>
              <a:t>18</a:t>
            </a:fld>
            <a:endParaRPr lang="en-US" dirty="0"/>
          </a:p>
        </p:txBody>
      </p:sp>
      <p:sp>
        <p:nvSpPr>
          <p:cNvPr id="7" name="Rectangle 6"/>
          <p:cNvSpPr/>
          <p:nvPr/>
        </p:nvSpPr>
        <p:spPr>
          <a:xfrm>
            <a:off x="1356471" y="5008330"/>
            <a:ext cx="7787529" cy="1433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a:extLst>
              <a:ext uri="{FF2B5EF4-FFF2-40B4-BE49-F238E27FC236}">
                <a16:creationId xmlns:a16="http://schemas.microsoft.com/office/drawing/2014/main" xmlns="" id="{EA92BBF9-3FC4-47F0-8197-8A064C162946}"/>
              </a:ext>
            </a:extLst>
          </p:cNvPr>
          <p:cNvSpPr txBox="1"/>
          <p:nvPr/>
        </p:nvSpPr>
        <p:spPr>
          <a:xfrm>
            <a:off x="6854562" y="4734908"/>
            <a:ext cx="1911302" cy="338554"/>
          </a:xfrm>
          <a:prstGeom prst="rect">
            <a:avLst/>
          </a:prstGeom>
          <a:noFill/>
        </p:spPr>
        <p:txBody>
          <a:bodyPr wrap="square" rtlCol="0">
            <a:spAutoFit/>
          </a:bodyPr>
          <a:lstStyle/>
          <a:p>
            <a:pPr algn="r"/>
            <a:r>
              <a:rPr lang="es-GT" sz="1600" dirty="0">
                <a:solidFill>
                  <a:schemeClr val="tx2"/>
                </a:solidFill>
              </a:rPr>
              <a:t>#</a:t>
            </a:r>
            <a:r>
              <a:rPr lang="es-GT" sz="1600" dirty="0" err="1">
                <a:solidFill>
                  <a:schemeClr val="tx2"/>
                </a:solidFill>
              </a:rPr>
              <a:t>NiñezConFuturo</a:t>
            </a:r>
            <a:endParaRPr lang="es-GT" sz="1600" dirty="0">
              <a:solidFill>
                <a:schemeClr val="tx2"/>
              </a:solidFill>
            </a:endParaRPr>
          </a:p>
        </p:txBody>
      </p:sp>
    </p:spTree>
    <p:extLst>
      <p:ext uri="{BB962C8B-B14F-4D97-AF65-F5344CB8AC3E}">
        <p14:creationId xmlns:p14="http://schemas.microsoft.com/office/powerpoint/2010/main" val="32686338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bright="70000" contrast="-70000"/>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52130"/>
          </a:xfrm>
          <a:prstGeom prst="rect">
            <a:avLst/>
          </a:prstGeom>
          <a:solidFill>
            <a:srgbClr val="0B3A4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2800" dirty="0">
                <a:latin typeface="Andes Bold" panose="02000000000000000000" pitchFamily="50" charset="0"/>
              </a:rPr>
              <a:t>El secreto del éxito en los 4 países</a:t>
            </a:r>
          </a:p>
        </p:txBody>
      </p:sp>
      <p:sp>
        <p:nvSpPr>
          <p:cNvPr id="8" name="Content Placeholder 7">
            <a:extLst>
              <a:ext uri="{FF2B5EF4-FFF2-40B4-BE49-F238E27FC236}">
                <a16:creationId xmlns:a16="http://schemas.microsoft.com/office/drawing/2014/main" xmlns="" id="{B25CA26A-DD26-45CD-8C06-7CF00697EA77}"/>
              </a:ext>
            </a:extLst>
          </p:cNvPr>
          <p:cNvSpPr>
            <a:spLocks noGrp="1"/>
          </p:cNvSpPr>
          <p:nvPr>
            <p:ph idx="1"/>
          </p:nvPr>
        </p:nvSpPr>
        <p:spPr>
          <a:xfrm>
            <a:off x="160710" y="750266"/>
            <a:ext cx="8693730" cy="3984642"/>
          </a:xfrm>
          <a:solidFill>
            <a:srgbClr val="FFFFFF"/>
          </a:solidFill>
        </p:spPr>
        <p:txBody>
          <a:bodyPr vert="horz" lIns="91440" tIns="45720" rIns="91440" bIns="45720" rtlCol="0" anchor="t">
            <a:noAutofit/>
          </a:bodyPr>
          <a:lstStyle/>
          <a:p>
            <a:pPr>
              <a:lnSpc>
                <a:spcPct val="200000"/>
              </a:lnSpc>
              <a:buFont typeface="Wingdings" panose="05000000000000000000" pitchFamily="2" charset="2"/>
              <a:buChar char="q"/>
            </a:pPr>
            <a:r>
              <a:rPr lang="es-ES" sz="1650" dirty="0">
                <a:latin typeface="Andes Bold" panose="02000000000000000000" pitchFamily="50" charset="0"/>
              </a:rPr>
              <a:t>Apoyo político sostenido y compromiso al más alto nivel</a:t>
            </a:r>
          </a:p>
          <a:p>
            <a:pPr>
              <a:lnSpc>
                <a:spcPct val="200000"/>
              </a:lnSpc>
              <a:buFont typeface="Wingdings" panose="05000000000000000000" pitchFamily="2" charset="2"/>
              <a:buChar char="q"/>
            </a:pPr>
            <a:r>
              <a:rPr lang="es-ES" sz="1650" dirty="0">
                <a:latin typeface="Andes Bold" panose="02000000000000000000" pitchFamily="50" charset="0"/>
              </a:rPr>
              <a:t>Enfoque multisectorial con intervenciones basadas en la evidencia</a:t>
            </a:r>
          </a:p>
          <a:p>
            <a:pPr>
              <a:lnSpc>
                <a:spcPct val="200000"/>
              </a:lnSpc>
              <a:buFont typeface="Wingdings" panose="05000000000000000000" pitchFamily="2" charset="2"/>
              <a:buChar char="q"/>
            </a:pPr>
            <a:r>
              <a:rPr lang="es-ES" sz="1650" dirty="0">
                <a:latin typeface="Andes Bold" panose="02000000000000000000" pitchFamily="50" charset="0"/>
              </a:rPr>
              <a:t>Participación activa del Ministerio de Finanzas (presupuesto alineado a las intervenciones)</a:t>
            </a:r>
          </a:p>
          <a:p>
            <a:pPr>
              <a:lnSpc>
                <a:spcPct val="200000"/>
              </a:lnSpc>
              <a:buFont typeface="Wingdings" panose="05000000000000000000" pitchFamily="2" charset="2"/>
              <a:buChar char="q"/>
            </a:pPr>
            <a:r>
              <a:rPr lang="es-ES" sz="1650" dirty="0">
                <a:latin typeface="Andes Bold" panose="02000000000000000000" pitchFamily="50" charset="0"/>
              </a:rPr>
              <a:t>Enfoque (presupuesto) basado en resultados</a:t>
            </a:r>
          </a:p>
          <a:p>
            <a:pPr>
              <a:lnSpc>
                <a:spcPct val="200000"/>
              </a:lnSpc>
              <a:buFont typeface="Wingdings" panose="05000000000000000000" pitchFamily="2" charset="2"/>
              <a:buChar char="q"/>
            </a:pPr>
            <a:r>
              <a:rPr lang="es-ES" sz="1650" dirty="0">
                <a:latin typeface="Andes Bold" panose="02000000000000000000" pitchFamily="50" charset="0"/>
              </a:rPr>
              <a:t>Participación del gobierno local</a:t>
            </a:r>
          </a:p>
          <a:p>
            <a:pPr>
              <a:lnSpc>
                <a:spcPct val="200000"/>
              </a:lnSpc>
              <a:buFont typeface="Wingdings" panose="05000000000000000000" pitchFamily="2" charset="2"/>
              <a:buChar char="q"/>
            </a:pPr>
            <a:r>
              <a:rPr lang="es-ES" sz="1650" dirty="0">
                <a:latin typeface="Andes Bold" panose="02000000000000000000" pitchFamily="50" charset="0"/>
              </a:rPr>
              <a:t>Estrategias de comunicación</a:t>
            </a:r>
          </a:p>
        </p:txBody>
      </p:sp>
      <p:sp>
        <p:nvSpPr>
          <p:cNvPr id="2" name="Slide Number Placeholder 1"/>
          <p:cNvSpPr>
            <a:spLocks noGrp="1"/>
          </p:cNvSpPr>
          <p:nvPr>
            <p:ph type="sldNum" sz="quarter" idx="12"/>
          </p:nvPr>
        </p:nvSpPr>
        <p:spPr>
          <a:xfrm>
            <a:off x="8583674" y="4767263"/>
            <a:ext cx="368252" cy="273844"/>
          </a:xfrm>
        </p:spPr>
        <p:txBody>
          <a:bodyPr/>
          <a:lstStyle/>
          <a:p>
            <a:fld id="{72D3A0AC-46DB-4B2E-8397-CAC65D1D7789}" type="slidenum">
              <a:rPr lang="en-US" smtClean="0"/>
              <a:t>19</a:t>
            </a:fld>
            <a:endParaRPr lang="en-US" dirty="0"/>
          </a:p>
        </p:txBody>
      </p:sp>
      <p:sp>
        <p:nvSpPr>
          <p:cNvPr id="7" name="Rectangle 6"/>
          <p:cNvSpPr/>
          <p:nvPr/>
        </p:nvSpPr>
        <p:spPr>
          <a:xfrm>
            <a:off x="1356471" y="5008330"/>
            <a:ext cx="7787529" cy="1433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xmlns="" id="{CE4AD9B5-312A-42C7-9963-F0EFF0D6334E}"/>
              </a:ext>
            </a:extLst>
          </p:cNvPr>
          <p:cNvSpPr txBox="1"/>
          <p:nvPr/>
        </p:nvSpPr>
        <p:spPr>
          <a:xfrm>
            <a:off x="6854562" y="4734908"/>
            <a:ext cx="1911302" cy="338554"/>
          </a:xfrm>
          <a:prstGeom prst="rect">
            <a:avLst/>
          </a:prstGeom>
          <a:noFill/>
        </p:spPr>
        <p:txBody>
          <a:bodyPr wrap="square" rtlCol="0">
            <a:spAutoFit/>
          </a:bodyPr>
          <a:lstStyle/>
          <a:p>
            <a:pPr algn="r"/>
            <a:r>
              <a:rPr lang="es-GT" sz="1600" dirty="0">
                <a:solidFill>
                  <a:schemeClr val="tx2"/>
                </a:solidFill>
              </a:rPr>
              <a:t>#</a:t>
            </a:r>
            <a:r>
              <a:rPr lang="es-GT" sz="1600" dirty="0" err="1">
                <a:solidFill>
                  <a:schemeClr val="tx2"/>
                </a:solidFill>
              </a:rPr>
              <a:t>NiñezConFuturo</a:t>
            </a:r>
            <a:endParaRPr lang="es-GT" sz="1600" dirty="0">
              <a:solidFill>
                <a:schemeClr val="tx2"/>
              </a:solidFill>
            </a:endParaRPr>
          </a:p>
        </p:txBody>
      </p:sp>
    </p:spTree>
    <p:extLst>
      <p:ext uri="{BB962C8B-B14F-4D97-AF65-F5344CB8AC3E}">
        <p14:creationId xmlns:p14="http://schemas.microsoft.com/office/powerpoint/2010/main" val="34333128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bright="70000" contrast="-70000"/>
          </a:blip>
          <a:srcRect/>
          <a:stretch>
            <a:fillRect t="-32000" b="-32000"/>
          </a:stretch>
        </a:blipFill>
        <a:effectLst/>
      </p:bgPr>
    </p:bg>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9E13FAB8-8B80-3C42-AB5F-A5D07337DD3F}" type="slidenum">
              <a:rPr lang="en-US" smtClean="0">
                <a:solidFill>
                  <a:prstClr val="white"/>
                </a:solidFill>
              </a:rPr>
              <a:pPr/>
              <a:t>2</a:t>
            </a:fld>
            <a:endParaRPr lang="en-US" dirty="0">
              <a:solidFill>
                <a:prstClr val="white"/>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4" y="4822797"/>
            <a:ext cx="1397757" cy="273444"/>
          </a:xfrm>
          <a:prstGeom prst="rect">
            <a:avLst/>
          </a:prstGeom>
        </p:spPr>
      </p:pic>
      <p:pic>
        <p:nvPicPr>
          <p:cNvPr id="3" name="Picture 2">
            <a:extLst>
              <a:ext uri="{FF2B5EF4-FFF2-40B4-BE49-F238E27FC236}">
                <a16:creationId xmlns:a16="http://schemas.microsoft.com/office/drawing/2014/main" xmlns="" id="{1C1837D2-70E9-408F-AB9F-E806D96A3066}"/>
              </a:ext>
            </a:extLst>
          </p:cNvPr>
          <p:cNvPicPr>
            <a:picLocks noChangeAspect="1"/>
          </p:cNvPicPr>
          <p:nvPr/>
        </p:nvPicPr>
        <p:blipFill>
          <a:blip r:embed="rId5"/>
          <a:stretch>
            <a:fillRect/>
          </a:stretch>
        </p:blipFill>
        <p:spPr>
          <a:xfrm>
            <a:off x="3189507" y="954968"/>
            <a:ext cx="5954493" cy="3809409"/>
          </a:xfrm>
          <a:prstGeom prst="rect">
            <a:avLst/>
          </a:prstGeom>
          <a:solidFill>
            <a:schemeClr val="bg1"/>
          </a:solidFill>
        </p:spPr>
      </p:pic>
      <p:sp>
        <p:nvSpPr>
          <p:cNvPr id="8" name="Rectangle 7">
            <a:extLst>
              <a:ext uri="{FF2B5EF4-FFF2-40B4-BE49-F238E27FC236}">
                <a16:creationId xmlns:a16="http://schemas.microsoft.com/office/drawing/2014/main" xmlns="" id="{B41997E2-B2A3-41C0-BCBC-F5395A3FD6B6}"/>
              </a:ext>
            </a:extLst>
          </p:cNvPr>
          <p:cNvSpPr/>
          <p:nvPr/>
        </p:nvSpPr>
        <p:spPr>
          <a:xfrm>
            <a:off x="0" y="1"/>
            <a:ext cx="9144000" cy="917184"/>
          </a:xfrm>
          <a:prstGeom prst="rect">
            <a:avLst/>
          </a:prstGeom>
          <a:solidFill>
            <a:srgbClr val="0B3A4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2300" b="1" dirty="0">
                <a:solidFill>
                  <a:schemeClr val="bg1"/>
                </a:solidFill>
                <a:latin typeface="Andes Bold" panose="02000000000000000000" pitchFamily="50" charset="0"/>
                <a:ea typeface="+mj-ea"/>
                <a:cs typeface="+mj-cs"/>
              </a:rPr>
              <a:t>Tasa Global de desnutrición: 155 millones de niños con desnutrición crónica en el mundo, 6 millones en América Latina. </a:t>
            </a:r>
            <a:endParaRPr lang="es-PE" sz="2300" b="1" dirty="0">
              <a:solidFill>
                <a:srgbClr val="FF0000"/>
              </a:solidFill>
              <a:latin typeface="Andes Bold" panose="02000000000000000000" pitchFamily="50" charset="0"/>
              <a:ea typeface="+mj-ea"/>
              <a:cs typeface="+mj-cs"/>
            </a:endParaRPr>
          </a:p>
        </p:txBody>
      </p:sp>
      <p:sp>
        <p:nvSpPr>
          <p:cNvPr id="2" name="TextBox 1">
            <a:extLst>
              <a:ext uri="{FF2B5EF4-FFF2-40B4-BE49-F238E27FC236}">
                <a16:creationId xmlns:a16="http://schemas.microsoft.com/office/drawing/2014/main" xmlns="" id="{C6197EBC-32D4-4B06-B158-ACD031EA7296}"/>
              </a:ext>
            </a:extLst>
          </p:cNvPr>
          <p:cNvSpPr txBox="1"/>
          <p:nvPr/>
        </p:nvSpPr>
        <p:spPr>
          <a:xfrm>
            <a:off x="6445147" y="4771572"/>
            <a:ext cx="1911302" cy="369332"/>
          </a:xfrm>
          <a:prstGeom prst="rect">
            <a:avLst/>
          </a:prstGeom>
          <a:noFill/>
        </p:spPr>
        <p:txBody>
          <a:bodyPr wrap="square" rtlCol="0">
            <a:spAutoFit/>
          </a:bodyPr>
          <a:lstStyle/>
          <a:p>
            <a:r>
              <a:rPr lang="es-GT" dirty="0">
                <a:solidFill>
                  <a:schemeClr val="bg1"/>
                </a:solidFill>
              </a:rPr>
              <a:t>#</a:t>
            </a:r>
            <a:r>
              <a:rPr lang="es-GT" dirty="0" err="1">
                <a:solidFill>
                  <a:schemeClr val="bg1"/>
                </a:solidFill>
              </a:rPr>
              <a:t>NiñezConFuturo</a:t>
            </a:r>
            <a:endParaRPr lang="es-GT" dirty="0">
              <a:solidFill>
                <a:schemeClr val="bg1"/>
              </a:solidFill>
            </a:endParaRPr>
          </a:p>
        </p:txBody>
      </p:sp>
      <p:sp>
        <p:nvSpPr>
          <p:cNvPr id="4" name="TextBox 3">
            <a:extLst>
              <a:ext uri="{FF2B5EF4-FFF2-40B4-BE49-F238E27FC236}">
                <a16:creationId xmlns:a16="http://schemas.microsoft.com/office/drawing/2014/main" xmlns="" id="{AB186649-F7FE-416E-90C6-AA40E3E12B09}"/>
              </a:ext>
            </a:extLst>
          </p:cNvPr>
          <p:cNvSpPr txBox="1"/>
          <p:nvPr/>
        </p:nvSpPr>
        <p:spPr>
          <a:xfrm>
            <a:off x="6445147" y="4432829"/>
            <a:ext cx="807850" cy="369332"/>
          </a:xfrm>
          <a:prstGeom prst="rect">
            <a:avLst/>
          </a:prstGeom>
          <a:noFill/>
        </p:spPr>
        <p:txBody>
          <a:bodyPr wrap="none" rtlCol="0">
            <a:spAutoFit/>
          </a:bodyPr>
          <a:lstStyle/>
          <a:p>
            <a:r>
              <a:rPr lang="en-US" dirty="0" err="1"/>
              <a:t>Tasa</a:t>
            </a:r>
            <a:r>
              <a:rPr lang="en-US" dirty="0"/>
              <a:t> %</a:t>
            </a:r>
          </a:p>
        </p:txBody>
      </p:sp>
      <p:sp>
        <p:nvSpPr>
          <p:cNvPr id="9" name="Rectangle 8">
            <a:extLst>
              <a:ext uri="{FF2B5EF4-FFF2-40B4-BE49-F238E27FC236}">
                <a16:creationId xmlns:a16="http://schemas.microsoft.com/office/drawing/2014/main" xmlns="" id="{5E8D9537-3240-4BCB-910B-21806EF2DF9E}"/>
              </a:ext>
            </a:extLst>
          </p:cNvPr>
          <p:cNvSpPr/>
          <p:nvPr/>
        </p:nvSpPr>
        <p:spPr>
          <a:xfrm>
            <a:off x="61114" y="1201401"/>
            <a:ext cx="2834444" cy="2221480"/>
          </a:xfrm>
          <a:prstGeom prst="rect">
            <a:avLst/>
          </a:prstGeom>
          <a:solidFill>
            <a:srgbClr val="0B3A4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2300" b="1" dirty="0">
                <a:solidFill>
                  <a:srgbClr val="FF0000"/>
                </a:solidFill>
                <a:latin typeface="Andes Bold" panose="02000000000000000000" pitchFamily="50" charset="0"/>
                <a:ea typeface="+mj-ea"/>
                <a:cs typeface="+mj-cs"/>
              </a:rPr>
              <a:t>1.6 millones de niños en Guatemala, la  más alta en el continente.</a:t>
            </a:r>
          </a:p>
        </p:txBody>
      </p:sp>
    </p:spTree>
    <p:extLst>
      <p:ext uri="{BB962C8B-B14F-4D97-AF65-F5344CB8AC3E}">
        <p14:creationId xmlns:p14="http://schemas.microsoft.com/office/powerpoint/2010/main" val="18821802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bright="70000" contrast="-70000"/>
          </a:blip>
          <a:srcRect/>
          <a:stretch>
            <a:fillRect t="-33000" b="-3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1718" y="781454"/>
            <a:ext cx="8669797" cy="3906551"/>
          </a:xfrm>
          <a:solidFill>
            <a:srgbClr val="FFFFFF"/>
          </a:solidFill>
        </p:spPr>
        <p:txBody>
          <a:bodyPr vert="horz" lIns="91440" tIns="45720" rIns="91440" bIns="45720" rtlCol="0" anchor="t">
            <a:noAutofit/>
          </a:bodyPr>
          <a:lstStyle/>
          <a:p>
            <a:pPr marL="0" indent="0">
              <a:buNone/>
            </a:pPr>
            <a:r>
              <a:rPr lang="es-ES" sz="1800" dirty="0">
                <a:latin typeface="Andes Bold" panose="02000000000000000000" pitchFamily="50" charset="0"/>
              </a:rPr>
              <a:t>Objetivo: Mejorar las prácticas, servicios y comportamientos reconocidos por su rol clave en la desnutrición crónica (con énfasis en los primeros 1,000 días de vida) en las áreas de intervención. (400.000 nacimientos cada año en las áreas priorizadas)</a:t>
            </a:r>
          </a:p>
          <a:p>
            <a:pPr marL="0" indent="0">
              <a:spcBef>
                <a:spcPts val="1200"/>
              </a:spcBef>
              <a:buNone/>
            </a:pPr>
            <a:r>
              <a:rPr lang="es-ES" sz="1800" b="1" dirty="0">
                <a:latin typeface="Andes Bold" panose="02000000000000000000" pitchFamily="50" charset="0"/>
              </a:rPr>
              <a:t>Implementación: a cargo del MSPAS</a:t>
            </a:r>
          </a:p>
          <a:p>
            <a:pPr marL="0" indent="0">
              <a:spcBef>
                <a:spcPts val="600"/>
              </a:spcBef>
              <a:spcAft>
                <a:spcPts val="1200"/>
              </a:spcAft>
              <a:buNone/>
            </a:pPr>
            <a:r>
              <a:rPr lang="es-ES" sz="1800" b="1" dirty="0">
                <a:latin typeface="Andes Bold" panose="02000000000000000000" pitchFamily="50" charset="0"/>
              </a:rPr>
              <a:t>Indicadores del proyecto:</a:t>
            </a:r>
          </a:p>
          <a:p>
            <a:pPr lvl="1">
              <a:spcBef>
                <a:spcPts val="0"/>
              </a:spcBef>
              <a:spcAft>
                <a:spcPts val="600"/>
              </a:spcAft>
              <a:buFont typeface="Wingdings" panose="05000000000000000000" pitchFamily="2" charset="2"/>
              <a:buChar char="Ø"/>
            </a:pPr>
            <a:r>
              <a:rPr lang="es-ES" sz="1600" dirty="0">
                <a:latin typeface="Andes Bold" panose="02000000000000000000" pitchFamily="50" charset="0"/>
              </a:rPr>
              <a:t>Porcentaje de niños de seis meses de edad con lactancia materna exclusiva en las áreas de intervención</a:t>
            </a:r>
            <a:endParaRPr lang="en-US" sz="1600" dirty="0">
              <a:latin typeface="Andes Bold" panose="02000000000000000000" pitchFamily="50" charset="0"/>
            </a:endParaRPr>
          </a:p>
          <a:p>
            <a:pPr lvl="1">
              <a:spcBef>
                <a:spcPts val="0"/>
              </a:spcBef>
              <a:spcAft>
                <a:spcPts val="600"/>
              </a:spcAft>
              <a:buFont typeface="Wingdings" panose="05000000000000000000" pitchFamily="2" charset="2"/>
              <a:buChar char="Ø"/>
            </a:pPr>
            <a:r>
              <a:rPr lang="es-ES" sz="1600" dirty="0">
                <a:latin typeface="Andes Bold" panose="02000000000000000000" pitchFamily="50" charset="0"/>
              </a:rPr>
              <a:t>Cobertura de promoción de talla en niños menores de 24 meses en las áreas de intervención</a:t>
            </a:r>
            <a:endParaRPr lang="en-US" sz="1600" dirty="0">
              <a:latin typeface="Andes Bold" panose="02000000000000000000" pitchFamily="50" charset="0"/>
            </a:endParaRPr>
          </a:p>
          <a:p>
            <a:pPr lvl="1">
              <a:spcBef>
                <a:spcPts val="0"/>
              </a:spcBef>
              <a:spcAft>
                <a:spcPts val="600"/>
              </a:spcAft>
              <a:buFont typeface="Wingdings" panose="05000000000000000000" pitchFamily="2" charset="2"/>
              <a:buChar char="Ø"/>
            </a:pPr>
            <a:r>
              <a:rPr lang="es-ES" sz="1600" dirty="0">
                <a:latin typeface="Andes Bold" panose="02000000000000000000" pitchFamily="50" charset="0"/>
              </a:rPr>
              <a:t>Número de familias beneficiadas con sistemas de acueducto nuevos o rehabilitados en las áreas de intervención</a:t>
            </a:r>
            <a:endParaRPr lang="en-US" sz="1600" dirty="0">
              <a:latin typeface="Andes Bold" panose="02000000000000000000" pitchFamily="50" charset="0"/>
            </a:endParaRPr>
          </a:p>
          <a:p>
            <a:pPr lvl="1">
              <a:spcBef>
                <a:spcPts val="0"/>
              </a:spcBef>
              <a:spcAft>
                <a:spcPts val="600"/>
              </a:spcAft>
              <a:buFont typeface="Wingdings" panose="05000000000000000000" pitchFamily="2" charset="2"/>
              <a:buChar char="Ø"/>
            </a:pPr>
            <a:r>
              <a:rPr lang="es-ES" sz="1600" dirty="0">
                <a:latin typeface="Andes Bold" panose="02000000000000000000" pitchFamily="50" charset="0"/>
              </a:rPr>
              <a:t>Proporción de municipios donde se ejecutaron las intervenciones integrales (Servicios de atención primaria de salud, servicios de agua rehabilitados/nuevos y promoción de cambios de comportamiento)</a:t>
            </a:r>
            <a:endParaRPr lang="en-US" sz="1600" dirty="0">
              <a:latin typeface="Andes Bold" panose="02000000000000000000" pitchFamily="50" charset="0"/>
            </a:endParaRPr>
          </a:p>
        </p:txBody>
      </p:sp>
      <p:sp>
        <p:nvSpPr>
          <p:cNvPr id="4" name="Slide Number Placeholder 3"/>
          <p:cNvSpPr>
            <a:spLocks noGrp="1"/>
          </p:cNvSpPr>
          <p:nvPr>
            <p:ph type="sldNum" sz="quarter" idx="12"/>
          </p:nvPr>
        </p:nvSpPr>
        <p:spPr/>
        <p:txBody>
          <a:bodyPr/>
          <a:lstStyle/>
          <a:p>
            <a:fld id="{A66E69A8-5B86-41A8-BCEF-8D936E979241}" type="slidenum">
              <a:rPr lang="en-US" smtClean="0"/>
              <a:t>20</a:t>
            </a:fld>
            <a:endParaRPr lang="en-US"/>
          </a:p>
        </p:txBody>
      </p:sp>
      <p:sp>
        <p:nvSpPr>
          <p:cNvPr id="5" name="Rectangle 4">
            <a:extLst>
              <a:ext uri="{FF2B5EF4-FFF2-40B4-BE49-F238E27FC236}">
                <a16:creationId xmlns:a16="http://schemas.microsoft.com/office/drawing/2014/main" xmlns="" id="{62C07214-3DDD-4A0C-A845-C5A98BA1D0BD}"/>
              </a:ext>
            </a:extLst>
          </p:cNvPr>
          <p:cNvSpPr/>
          <p:nvPr/>
        </p:nvSpPr>
        <p:spPr>
          <a:xfrm>
            <a:off x="0" y="0"/>
            <a:ext cx="9144000" cy="708660"/>
          </a:xfrm>
          <a:prstGeom prst="rect">
            <a:avLst/>
          </a:prstGeom>
          <a:solidFill>
            <a:srgbClr val="0B3A4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2800" dirty="0">
                <a:latin typeface="Andes Bold" panose="02000000000000000000" pitchFamily="50" charset="0"/>
              </a:rPr>
              <a:t>Proyecto Crecer Sano</a:t>
            </a:r>
          </a:p>
        </p:txBody>
      </p:sp>
      <p:sp>
        <p:nvSpPr>
          <p:cNvPr id="6" name="TextBox 5">
            <a:extLst>
              <a:ext uri="{FF2B5EF4-FFF2-40B4-BE49-F238E27FC236}">
                <a16:creationId xmlns:a16="http://schemas.microsoft.com/office/drawing/2014/main" xmlns="" id="{0C204DCA-BA3C-4A1F-9C44-BB379CF27B60}"/>
              </a:ext>
            </a:extLst>
          </p:cNvPr>
          <p:cNvSpPr txBox="1"/>
          <p:nvPr/>
        </p:nvSpPr>
        <p:spPr>
          <a:xfrm>
            <a:off x="5721798" y="4688005"/>
            <a:ext cx="1911302" cy="338554"/>
          </a:xfrm>
          <a:prstGeom prst="rect">
            <a:avLst/>
          </a:prstGeom>
          <a:noFill/>
        </p:spPr>
        <p:txBody>
          <a:bodyPr wrap="square" rtlCol="0">
            <a:spAutoFit/>
          </a:bodyPr>
          <a:lstStyle/>
          <a:p>
            <a:pPr algn="r"/>
            <a:r>
              <a:rPr lang="es-GT" sz="1600" dirty="0">
                <a:solidFill>
                  <a:schemeClr val="tx2"/>
                </a:solidFill>
              </a:rPr>
              <a:t>#</a:t>
            </a:r>
            <a:r>
              <a:rPr lang="es-GT" sz="1600" dirty="0" err="1">
                <a:solidFill>
                  <a:schemeClr val="tx2"/>
                </a:solidFill>
              </a:rPr>
              <a:t>NiñezConFuturo</a:t>
            </a:r>
            <a:endParaRPr lang="es-GT" sz="1600" dirty="0">
              <a:solidFill>
                <a:schemeClr val="tx2"/>
              </a:solidFill>
            </a:endParaRPr>
          </a:p>
        </p:txBody>
      </p:sp>
    </p:spTree>
    <p:extLst>
      <p:ext uri="{BB962C8B-B14F-4D97-AF65-F5344CB8AC3E}">
        <p14:creationId xmlns:p14="http://schemas.microsoft.com/office/powerpoint/2010/main" val="3516431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bright="70000" contrast="-70000"/>
          </a:blip>
          <a:srcRect/>
          <a:stretch>
            <a:fillRect t="-33000" b="-33000"/>
          </a:stretch>
        </a:blip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158330" y="748873"/>
            <a:ext cx="8764690" cy="4187667"/>
          </a:xfrm>
          <a:solidFill>
            <a:srgbClr val="FFFFFF"/>
          </a:solidFill>
        </p:spPr>
        <p:txBody>
          <a:bodyPr vert="horz" lIns="91440" tIns="45720" rIns="91440" bIns="45720" rtlCol="0" anchor="t">
            <a:noAutofit/>
          </a:bodyPr>
          <a:lstStyle/>
          <a:p>
            <a:pPr marL="0" indent="0">
              <a:buNone/>
            </a:pPr>
            <a:r>
              <a:rPr lang="es-ES" sz="1550" b="1" dirty="0">
                <a:solidFill>
                  <a:schemeClr val="accent1">
                    <a:lumMod val="75000"/>
                  </a:schemeClr>
                </a:solidFill>
                <a:latin typeface="Andes Bold" panose="02000000000000000000" pitchFamily="50" charset="0"/>
              </a:rPr>
              <a:t>Tres componentes financiados por el Préstamo del BIRF con periodo de implementación de 5 años</a:t>
            </a:r>
          </a:p>
          <a:p>
            <a:pPr marL="0" indent="0">
              <a:buNone/>
            </a:pPr>
            <a:r>
              <a:rPr lang="es-ES" sz="1500" b="1" dirty="0">
                <a:latin typeface="Andes Bold" panose="02000000000000000000" pitchFamily="50" charset="0"/>
              </a:rPr>
              <a:t>1. Dotación de Servicios Intersectoriales para Contrarrestar los Principales Factores de Riesgos de la Desnutrición Crónica  ($82M)</a:t>
            </a:r>
          </a:p>
          <a:p>
            <a:pPr lvl="1">
              <a:buFont typeface="Wingdings" panose="05000000000000000000" pitchFamily="2" charset="2"/>
              <a:buChar char="ü"/>
            </a:pPr>
            <a:r>
              <a:rPr lang="es-PA" sz="1500" dirty="0">
                <a:latin typeface="Andes Bold" panose="02000000000000000000" pitchFamily="50" charset="0"/>
              </a:rPr>
              <a:t>Fortalecimiento de los servicios de atención primaria de salud en las áreas de intervención </a:t>
            </a:r>
          </a:p>
          <a:p>
            <a:pPr lvl="1">
              <a:buFont typeface="Wingdings" panose="05000000000000000000" pitchFamily="2" charset="2"/>
              <a:buChar char="ü"/>
            </a:pPr>
            <a:r>
              <a:rPr lang="es-ES" sz="1500" dirty="0">
                <a:latin typeface="Andes Bold" panose="02000000000000000000" pitchFamily="50" charset="0"/>
              </a:rPr>
              <a:t>Promoción de intervenciones de cambios conductuales en familias y comunidades </a:t>
            </a:r>
          </a:p>
          <a:p>
            <a:pPr lvl="1">
              <a:buFont typeface="Wingdings" panose="05000000000000000000" pitchFamily="2" charset="2"/>
              <a:buChar char="ü"/>
            </a:pPr>
            <a:r>
              <a:rPr lang="es-ES" sz="1500" dirty="0">
                <a:latin typeface="Andes Bold" panose="02000000000000000000" pitchFamily="50" charset="0"/>
              </a:rPr>
              <a:t>Mejora de acceso a agua potable y saneamiento</a:t>
            </a:r>
          </a:p>
          <a:p>
            <a:pPr lvl="1">
              <a:buFont typeface="Wingdings" panose="05000000000000000000" pitchFamily="2" charset="2"/>
              <a:buChar char="ü"/>
            </a:pPr>
            <a:r>
              <a:rPr lang="es-ES" sz="1500" dirty="0">
                <a:latin typeface="Andes Bold" panose="02000000000000000000" pitchFamily="50" charset="0"/>
              </a:rPr>
              <a:t>Fortalecimiento de la coordinación intersectorial</a:t>
            </a:r>
          </a:p>
          <a:p>
            <a:pPr marL="0" indent="0">
              <a:buNone/>
            </a:pPr>
            <a:r>
              <a:rPr lang="es-ES" sz="1500" b="1" dirty="0">
                <a:latin typeface="Andes Bold" panose="02000000000000000000" pitchFamily="50" charset="0"/>
              </a:rPr>
              <a:t>2. Cambio del Enfoque hacia Resultados ($14,75M)</a:t>
            </a:r>
          </a:p>
          <a:p>
            <a:pPr lvl="1">
              <a:buFont typeface="Wingdings" panose="05000000000000000000" pitchFamily="2" charset="2"/>
              <a:buChar char="ü"/>
            </a:pPr>
            <a:r>
              <a:rPr lang="es-ES" sz="1500" dirty="0">
                <a:latin typeface="Andes Bold" panose="02000000000000000000" pitchFamily="50" charset="0"/>
              </a:rPr>
              <a:t>Financiamiento por resultados para:  (i) promover el uso de servicios de salud (atención prenatal oportuna) y cambios de comportamiento como lactancia materna exclusiva; (ii) fortalecer el Programa de Transferencia Monetarias Condicionadas en las áreas de intervención</a:t>
            </a:r>
          </a:p>
          <a:p>
            <a:pPr marL="0" indent="0">
              <a:buNone/>
            </a:pPr>
            <a:r>
              <a:rPr lang="es-ES" sz="1500" b="1" dirty="0">
                <a:latin typeface="Andes Bold" panose="02000000000000000000" pitchFamily="50" charset="0"/>
              </a:rPr>
              <a:t>3. Apoyo a la Administración, Monitoreo &amp; Evaluación del Proyecto ($4M)</a:t>
            </a:r>
            <a:endParaRPr lang="en-US" sz="1500" b="1" dirty="0">
              <a:latin typeface="Andes Bold" panose="02000000000000000000" pitchFamily="50" charset="0"/>
            </a:endParaRPr>
          </a:p>
          <a:p>
            <a:pPr marL="0" indent="0">
              <a:spcBef>
                <a:spcPts val="1800"/>
              </a:spcBef>
              <a:buNone/>
            </a:pPr>
            <a:r>
              <a:rPr lang="es-ES" sz="1700" b="1" dirty="0">
                <a:solidFill>
                  <a:srgbClr val="0070C0"/>
                </a:solidFill>
                <a:latin typeface="Andes Bold" panose="02000000000000000000" pitchFamily="50" charset="0"/>
              </a:rPr>
              <a:t>Donación complementaria por el Mecanismo Global de Financiamiento ($9M) - </a:t>
            </a:r>
            <a:r>
              <a:rPr lang="es-ES" sz="1500" dirty="0">
                <a:latin typeface="Andes Bold" panose="02000000000000000000" pitchFamily="50" charset="0"/>
              </a:rPr>
              <a:t>donación</a:t>
            </a:r>
            <a:r>
              <a:rPr lang="es-ES" sz="1500" b="1" dirty="0">
                <a:solidFill>
                  <a:srgbClr val="0070C0"/>
                </a:solidFill>
                <a:latin typeface="Andes Bold" panose="02000000000000000000" pitchFamily="50" charset="0"/>
              </a:rPr>
              <a:t> </a:t>
            </a:r>
            <a:r>
              <a:rPr lang="es-ES" sz="1500" dirty="0">
                <a:latin typeface="Andes Bold" panose="02000000000000000000" pitchFamily="50" charset="0"/>
              </a:rPr>
              <a:t>que reducirá las tasas de interés del préstamo cuando las metas de los indicadores sean alcanzadas</a:t>
            </a:r>
            <a:endParaRPr lang="en-US" sz="1500" dirty="0">
              <a:latin typeface="Andes Bold" panose="02000000000000000000" pitchFamily="50" charset="0"/>
            </a:endParaRPr>
          </a:p>
          <a:p>
            <a:pPr>
              <a:buFont typeface="Wingdings" panose="05000000000000000000" pitchFamily="2" charset="2"/>
              <a:buChar char="q"/>
            </a:pPr>
            <a:endParaRPr lang="en-US" sz="1500" dirty="0">
              <a:latin typeface="Andes Bold" panose="02000000000000000000" pitchFamily="50" charset="0"/>
            </a:endParaRPr>
          </a:p>
          <a:p>
            <a:endParaRPr lang="en-US" sz="1500" dirty="0">
              <a:latin typeface="Andes Bold" panose="02000000000000000000" pitchFamily="50" charset="0"/>
            </a:endParaRPr>
          </a:p>
        </p:txBody>
      </p:sp>
      <p:sp>
        <p:nvSpPr>
          <p:cNvPr id="10" name="Slide Number Placeholder 9"/>
          <p:cNvSpPr>
            <a:spLocks noGrp="1"/>
          </p:cNvSpPr>
          <p:nvPr>
            <p:ph type="sldNum" sz="quarter" idx="12"/>
          </p:nvPr>
        </p:nvSpPr>
        <p:spPr>
          <a:xfrm>
            <a:off x="8692686" y="4767263"/>
            <a:ext cx="320126" cy="273844"/>
          </a:xfrm>
        </p:spPr>
        <p:txBody>
          <a:bodyPr/>
          <a:lstStyle/>
          <a:p>
            <a:fld id="{A66E69A8-5B86-41A8-BCEF-8D936E979241}" type="slidenum">
              <a:rPr lang="en-US" smtClean="0"/>
              <a:t>21</a:t>
            </a:fld>
            <a:endParaRPr lang="en-US" dirty="0"/>
          </a:p>
        </p:txBody>
      </p:sp>
      <p:sp>
        <p:nvSpPr>
          <p:cNvPr id="5" name="Rectangle 4">
            <a:extLst>
              <a:ext uri="{FF2B5EF4-FFF2-40B4-BE49-F238E27FC236}">
                <a16:creationId xmlns:a16="http://schemas.microsoft.com/office/drawing/2014/main" xmlns="" id="{ACF97D58-61AA-41C0-806B-32FC5A6DD830}"/>
              </a:ext>
            </a:extLst>
          </p:cNvPr>
          <p:cNvSpPr/>
          <p:nvPr/>
        </p:nvSpPr>
        <p:spPr>
          <a:xfrm>
            <a:off x="0" y="0"/>
            <a:ext cx="9144000" cy="708660"/>
          </a:xfrm>
          <a:prstGeom prst="rect">
            <a:avLst/>
          </a:prstGeom>
          <a:solidFill>
            <a:srgbClr val="0B3A4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PE" sz="2800" dirty="0">
                <a:latin typeface="Andes Bold" panose="02000000000000000000" pitchFamily="50" charset="0"/>
              </a:rPr>
              <a:t>Componentes y Financiamiento de Crecer Sano</a:t>
            </a:r>
          </a:p>
        </p:txBody>
      </p:sp>
      <p:sp>
        <p:nvSpPr>
          <p:cNvPr id="6" name="TextBox 5">
            <a:extLst>
              <a:ext uri="{FF2B5EF4-FFF2-40B4-BE49-F238E27FC236}">
                <a16:creationId xmlns:a16="http://schemas.microsoft.com/office/drawing/2014/main" xmlns="" id="{BB0A12CC-9074-4095-AE80-FAA2F10B21F5}"/>
              </a:ext>
            </a:extLst>
          </p:cNvPr>
          <p:cNvSpPr txBox="1"/>
          <p:nvPr/>
        </p:nvSpPr>
        <p:spPr>
          <a:xfrm>
            <a:off x="6205996" y="4767263"/>
            <a:ext cx="1911302" cy="338554"/>
          </a:xfrm>
          <a:prstGeom prst="rect">
            <a:avLst/>
          </a:prstGeom>
          <a:noFill/>
        </p:spPr>
        <p:txBody>
          <a:bodyPr wrap="square" rtlCol="0">
            <a:spAutoFit/>
          </a:bodyPr>
          <a:lstStyle/>
          <a:p>
            <a:pPr algn="r"/>
            <a:r>
              <a:rPr lang="es-GT" sz="1600" dirty="0">
                <a:solidFill>
                  <a:schemeClr val="tx2"/>
                </a:solidFill>
              </a:rPr>
              <a:t>#</a:t>
            </a:r>
            <a:r>
              <a:rPr lang="es-GT" sz="1600" dirty="0" err="1">
                <a:solidFill>
                  <a:schemeClr val="tx2"/>
                </a:solidFill>
              </a:rPr>
              <a:t>NiñezConFuturo</a:t>
            </a:r>
            <a:endParaRPr lang="es-GT" sz="1600" dirty="0">
              <a:solidFill>
                <a:schemeClr val="tx2"/>
              </a:solidFill>
            </a:endParaRPr>
          </a:p>
        </p:txBody>
      </p:sp>
    </p:spTree>
    <p:extLst>
      <p:ext uri="{BB962C8B-B14F-4D97-AF65-F5344CB8AC3E}">
        <p14:creationId xmlns:p14="http://schemas.microsoft.com/office/powerpoint/2010/main" val="2114810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bright="70000" contrast="-70000"/>
          </a:blip>
          <a:srcRect/>
          <a:stretch>
            <a:fillRect t="-33000" b="-33000"/>
          </a:stretch>
        </a:blipFill>
        <a:effectLst/>
      </p:bgPr>
    </p:bg>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a:xfrm>
            <a:off x="8692686" y="4767263"/>
            <a:ext cx="320126" cy="273844"/>
          </a:xfrm>
        </p:spPr>
        <p:txBody>
          <a:bodyPr/>
          <a:lstStyle/>
          <a:p>
            <a:fld id="{A66E69A8-5B86-41A8-BCEF-8D936E979241}" type="slidenum">
              <a:rPr lang="en-US" smtClean="0"/>
              <a:t>22</a:t>
            </a:fld>
            <a:endParaRPr lang="en-US" dirty="0"/>
          </a:p>
        </p:txBody>
      </p:sp>
      <p:sp>
        <p:nvSpPr>
          <p:cNvPr id="5" name="Rectangle 4">
            <a:extLst>
              <a:ext uri="{FF2B5EF4-FFF2-40B4-BE49-F238E27FC236}">
                <a16:creationId xmlns:a16="http://schemas.microsoft.com/office/drawing/2014/main" xmlns="" id="{ACF97D58-61AA-41C0-806B-32FC5A6DD830}"/>
              </a:ext>
            </a:extLst>
          </p:cNvPr>
          <p:cNvSpPr/>
          <p:nvPr/>
        </p:nvSpPr>
        <p:spPr>
          <a:xfrm>
            <a:off x="0" y="0"/>
            <a:ext cx="9144000" cy="708660"/>
          </a:xfrm>
          <a:prstGeom prst="rect">
            <a:avLst/>
          </a:prstGeom>
          <a:solidFill>
            <a:srgbClr val="0B3A4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PE" sz="2800" dirty="0" smtClean="0">
                <a:latin typeface="Andes Bold" panose="02000000000000000000" pitchFamily="50" charset="0"/>
              </a:rPr>
              <a:t>Enfoque Geográfico para maximizar impacto con escala en 7 Departamentos</a:t>
            </a:r>
            <a:endParaRPr lang="es-PE" sz="2800" dirty="0">
              <a:latin typeface="Andes Bold" panose="02000000000000000000" pitchFamily="50" charset="0"/>
            </a:endParaRPr>
          </a:p>
        </p:txBody>
      </p:sp>
      <p:sp>
        <p:nvSpPr>
          <p:cNvPr id="6" name="TextBox 5">
            <a:extLst>
              <a:ext uri="{FF2B5EF4-FFF2-40B4-BE49-F238E27FC236}">
                <a16:creationId xmlns:a16="http://schemas.microsoft.com/office/drawing/2014/main" xmlns="" id="{BB0A12CC-9074-4095-AE80-FAA2F10B21F5}"/>
              </a:ext>
            </a:extLst>
          </p:cNvPr>
          <p:cNvSpPr txBox="1"/>
          <p:nvPr/>
        </p:nvSpPr>
        <p:spPr>
          <a:xfrm>
            <a:off x="6205996" y="4767263"/>
            <a:ext cx="1911302" cy="338554"/>
          </a:xfrm>
          <a:prstGeom prst="rect">
            <a:avLst/>
          </a:prstGeom>
          <a:noFill/>
        </p:spPr>
        <p:txBody>
          <a:bodyPr wrap="square" rtlCol="0">
            <a:spAutoFit/>
          </a:bodyPr>
          <a:lstStyle/>
          <a:p>
            <a:pPr algn="r"/>
            <a:r>
              <a:rPr lang="es-GT" sz="1600" dirty="0">
                <a:solidFill>
                  <a:schemeClr val="tx2"/>
                </a:solidFill>
              </a:rPr>
              <a:t>#</a:t>
            </a:r>
            <a:r>
              <a:rPr lang="es-GT" sz="1600" dirty="0" err="1">
                <a:solidFill>
                  <a:schemeClr val="tx2"/>
                </a:solidFill>
              </a:rPr>
              <a:t>NiñezConFuturo</a:t>
            </a:r>
            <a:endParaRPr lang="es-GT" sz="1600" dirty="0">
              <a:solidFill>
                <a:schemeClr val="tx2"/>
              </a:solidFill>
            </a:endParaRPr>
          </a:p>
        </p:txBody>
      </p:sp>
      <p:pic>
        <p:nvPicPr>
          <p:cNvPr id="7" name="Picture 2">
            <a:extLst>
              <a:ext uri="{FF2B5EF4-FFF2-40B4-BE49-F238E27FC236}">
                <a16:creationId xmlns:a16="http://schemas.microsoft.com/office/drawing/2014/main" xmlns="" id="{31A073F8-C6E1-4E77-8DEF-96F48D2BC867}"/>
              </a:ext>
            </a:extLst>
          </p:cNvPr>
          <p:cNvPicPr>
            <a:picLocks noChangeAspect="1"/>
          </p:cNvPicPr>
          <p:nvPr/>
        </p:nvPicPr>
        <p:blipFill>
          <a:blip r:embed="rId3"/>
          <a:stretch>
            <a:fillRect/>
          </a:stretch>
        </p:blipFill>
        <p:spPr>
          <a:xfrm>
            <a:off x="1954444" y="973681"/>
            <a:ext cx="5339816" cy="3798938"/>
          </a:xfrm>
          <a:prstGeom prst="rect">
            <a:avLst/>
          </a:prstGeom>
        </p:spPr>
      </p:pic>
      <p:sp>
        <p:nvSpPr>
          <p:cNvPr id="9" name="Rectangle 4">
            <a:extLst>
              <a:ext uri="{FF2B5EF4-FFF2-40B4-BE49-F238E27FC236}">
                <a16:creationId xmlns:a16="http://schemas.microsoft.com/office/drawing/2014/main" xmlns="" id="{B593C39E-C45D-4FD8-904D-904315790916}"/>
              </a:ext>
            </a:extLst>
          </p:cNvPr>
          <p:cNvSpPr/>
          <p:nvPr/>
        </p:nvSpPr>
        <p:spPr>
          <a:xfrm>
            <a:off x="3864508" y="2516269"/>
            <a:ext cx="100117" cy="90105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2C16211-02B0-43BC-98C7-14E20BF808FE}"/>
              </a:ext>
            </a:extLst>
          </p:cNvPr>
          <p:cNvSpPr/>
          <p:nvPr/>
        </p:nvSpPr>
        <p:spPr>
          <a:xfrm>
            <a:off x="3229322" y="2235942"/>
            <a:ext cx="101230" cy="118137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AA2C2666-5B1B-47D6-8E9A-C3F093B63929}"/>
              </a:ext>
            </a:extLst>
          </p:cNvPr>
          <p:cNvSpPr/>
          <p:nvPr/>
        </p:nvSpPr>
        <p:spPr>
          <a:xfrm>
            <a:off x="3022415" y="2163847"/>
            <a:ext cx="90734" cy="125347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3">
            <a:extLst>
              <a:ext uri="{FF2B5EF4-FFF2-40B4-BE49-F238E27FC236}">
                <a16:creationId xmlns:a16="http://schemas.microsoft.com/office/drawing/2014/main" xmlns="" id="{4D54C265-B0FE-477B-90F3-D83247116412}"/>
              </a:ext>
            </a:extLst>
          </p:cNvPr>
          <p:cNvSpPr/>
          <p:nvPr/>
        </p:nvSpPr>
        <p:spPr>
          <a:xfrm>
            <a:off x="3446724" y="2403475"/>
            <a:ext cx="105738" cy="101384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4">
            <a:extLst>
              <a:ext uri="{FF2B5EF4-FFF2-40B4-BE49-F238E27FC236}">
                <a16:creationId xmlns:a16="http://schemas.microsoft.com/office/drawing/2014/main" xmlns="" id="{6438BE12-84D4-46AC-AECF-2154B43B3A35}"/>
              </a:ext>
            </a:extLst>
          </p:cNvPr>
          <p:cNvSpPr/>
          <p:nvPr/>
        </p:nvSpPr>
        <p:spPr>
          <a:xfrm>
            <a:off x="2813524" y="2235941"/>
            <a:ext cx="97951" cy="118137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5">
            <a:extLst>
              <a:ext uri="{FF2B5EF4-FFF2-40B4-BE49-F238E27FC236}">
                <a16:creationId xmlns:a16="http://schemas.microsoft.com/office/drawing/2014/main" xmlns="" id="{4E789ED2-7ACA-4882-B4D8-DCBEEAEFA632}"/>
              </a:ext>
            </a:extLst>
          </p:cNvPr>
          <p:cNvSpPr/>
          <p:nvPr/>
        </p:nvSpPr>
        <p:spPr>
          <a:xfrm>
            <a:off x="2604633" y="2163846"/>
            <a:ext cx="88749" cy="125347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6">
            <a:extLst>
              <a:ext uri="{FF2B5EF4-FFF2-40B4-BE49-F238E27FC236}">
                <a16:creationId xmlns:a16="http://schemas.microsoft.com/office/drawing/2014/main" xmlns="" id="{1381F763-F0EC-4013-A357-C63A8DCFB432}"/>
              </a:ext>
            </a:extLst>
          </p:cNvPr>
          <p:cNvSpPr/>
          <p:nvPr/>
        </p:nvSpPr>
        <p:spPr>
          <a:xfrm>
            <a:off x="4291674" y="2516269"/>
            <a:ext cx="105701" cy="9010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ángulo 2"/>
          <p:cNvSpPr/>
          <p:nvPr/>
        </p:nvSpPr>
        <p:spPr>
          <a:xfrm>
            <a:off x="2493922" y="1601376"/>
            <a:ext cx="1141131" cy="2981872"/>
          </a:xfrm>
          <a:prstGeom prst="rect">
            <a:avLst/>
          </a:prstGeom>
          <a:solidFill>
            <a:schemeClr val="accent6">
              <a:lumMod val="20000"/>
              <a:lumOff val="80000"/>
              <a:alpha val="27000"/>
            </a:scheme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7" name="Rectángulo 16"/>
          <p:cNvSpPr/>
          <p:nvPr/>
        </p:nvSpPr>
        <p:spPr>
          <a:xfrm>
            <a:off x="3809903" y="1610581"/>
            <a:ext cx="239270" cy="2981872"/>
          </a:xfrm>
          <a:prstGeom prst="rect">
            <a:avLst/>
          </a:prstGeom>
          <a:solidFill>
            <a:schemeClr val="accent6">
              <a:lumMod val="20000"/>
              <a:lumOff val="80000"/>
              <a:alpha val="27000"/>
            </a:scheme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 name="Rectángulo 17"/>
          <p:cNvSpPr/>
          <p:nvPr/>
        </p:nvSpPr>
        <p:spPr>
          <a:xfrm>
            <a:off x="4242430" y="1610580"/>
            <a:ext cx="230066" cy="2981872"/>
          </a:xfrm>
          <a:prstGeom prst="rect">
            <a:avLst/>
          </a:prstGeom>
          <a:solidFill>
            <a:schemeClr val="accent6">
              <a:lumMod val="20000"/>
              <a:lumOff val="80000"/>
              <a:alpha val="27000"/>
            </a:scheme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34167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bright="70000" contrast="-70000"/>
          </a:blip>
          <a:srcRect/>
          <a:stretch>
            <a:fillRect t="-33000" b="-33000"/>
          </a:stretch>
        </a:blipFill>
        <a:effectLst/>
      </p:bgPr>
    </p:bg>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a:xfrm>
            <a:off x="8692686" y="4767263"/>
            <a:ext cx="320126" cy="273844"/>
          </a:xfrm>
        </p:spPr>
        <p:txBody>
          <a:bodyPr/>
          <a:lstStyle/>
          <a:p>
            <a:fld id="{A66E69A8-5B86-41A8-BCEF-8D936E979241}" type="slidenum">
              <a:rPr lang="en-US" smtClean="0"/>
              <a:t>23</a:t>
            </a:fld>
            <a:endParaRPr lang="en-US" dirty="0"/>
          </a:p>
        </p:txBody>
      </p:sp>
      <p:sp>
        <p:nvSpPr>
          <p:cNvPr id="5" name="Rectangle 4">
            <a:extLst>
              <a:ext uri="{FF2B5EF4-FFF2-40B4-BE49-F238E27FC236}">
                <a16:creationId xmlns:a16="http://schemas.microsoft.com/office/drawing/2014/main" xmlns="" id="{ACF97D58-61AA-41C0-806B-32FC5A6DD830}"/>
              </a:ext>
            </a:extLst>
          </p:cNvPr>
          <p:cNvSpPr/>
          <p:nvPr/>
        </p:nvSpPr>
        <p:spPr>
          <a:xfrm>
            <a:off x="0" y="0"/>
            <a:ext cx="9144000" cy="708660"/>
          </a:xfrm>
          <a:prstGeom prst="rect">
            <a:avLst/>
          </a:prstGeom>
          <a:solidFill>
            <a:srgbClr val="0B3A4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PE" sz="2400" dirty="0" smtClean="0">
                <a:latin typeface="Andes Bold" panose="02000000000000000000" pitchFamily="50" charset="0"/>
              </a:rPr>
              <a:t>Cuenta en cada área con objetivos específicos de Resultados </a:t>
            </a:r>
            <a:r>
              <a:rPr lang="mr-IN" sz="2400" dirty="0" smtClean="0">
                <a:latin typeface="Andes Bold" panose="02000000000000000000" pitchFamily="50" charset="0"/>
              </a:rPr>
              <a:t>–</a:t>
            </a:r>
            <a:r>
              <a:rPr lang="es-PE" sz="2400" dirty="0" smtClean="0">
                <a:latin typeface="Andes Bold" panose="02000000000000000000" pitchFamily="50" charset="0"/>
              </a:rPr>
              <a:t> Ejemplo Lactancia materna</a:t>
            </a:r>
            <a:endParaRPr lang="es-PE" sz="2400" dirty="0">
              <a:latin typeface="Andes Bold" panose="02000000000000000000" pitchFamily="50" charset="0"/>
            </a:endParaRPr>
          </a:p>
        </p:txBody>
      </p:sp>
      <p:sp>
        <p:nvSpPr>
          <p:cNvPr id="6" name="TextBox 5">
            <a:extLst>
              <a:ext uri="{FF2B5EF4-FFF2-40B4-BE49-F238E27FC236}">
                <a16:creationId xmlns:a16="http://schemas.microsoft.com/office/drawing/2014/main" xmlns="" id="{BB0A12CC-9074-4095-AE80-FAA2F10B21F5}"/>
              </a:ext>
            </a:extLst>
          </p:cNvPr>
          <p:cNvSpPr txBox="1"/>
          <p:nvPr/>
        </p:nvSpPr>
        <p:spPr>
          <a:xfrm>
            <a:off x="6205996" y="4767263"/>
            <a:ext cx="1911302" cy="338554"/>
          </a:xfrm>
          <a:prstGeom prst="rect">
            <a:avLst/>
          </a:prstGeom>
          <a:noFill/>
        </p:spPr>
        <p:txBody>
          <a:bodyPr wrap="square" rtlCol="0">
            <a:spAutoFit/>
          </a:bodyPr>
          <a:lstStyle/>
          <a:p>
            <a:pPr algn="r"/>
            <a:r>
              <a:rPr lang="es-GT" sz="1600" dirty="0">
                <a:solidFill>
                  <a:schemeClr val="tx2"/>
                </a:solidFill>
              </a:rPr>
              <a:t>#</a:t>
            </a:r>
            <a:r>
              <a:rPr lang="es-GT" sz="1600" dirty="0" err="1">
                <a:solidFill>
                  <a:schemeClr val="tx2"/>
                </a:solidFill>
              </a:rPr>
              <a:t>NiñezConFuturo</a:t>
            </a:r>
            <a:endParaRPr lang="es-GT" sz="1600" dirty="0">
              <a:solidFill>
                <a:schemeClr val="tx2"/>
              </a:solidFill>
            </a:endParaRPr>
          </a:p>
        </p:txBody>
      </p:sp>
      <p:pic>
        <p:nvPicPr>
          <p:cNvPr id="2" name="Imagen 1"/>
          <p:cNvPicPr>
            <a:picLocks noChangeAspect="1"/>
          </p:cNvPicPr>
          <p:nvPr/>
        </p:nvPicPr>
        <p:blipFill>
          <a:blip r:embed="rId3"/>
          <a:stretch>
            <a:fillRect/>
          </a:stretch>
        </p:blipFill>
        <p:spPr>
          <a:xfrm>
            <a:off x="0" y="1166370"/>
            <a:ext cx="9144000" cy="3977130"/>
          </a:xfrm>
          <a:prstGeom prst="rect">
            <a:avLst/>
          </a:prstGeom>
        </p:spPr>
      </p:pic>
    </p:spTree>
    <p:extLst>
      <p:ext uri="{BB962C8B-B14F-4D97-AF65-F5344CB8AC3E}">
        <p14:creationId xmlns:p14="http://schemas.microsoft.com/office/powerpoint/2010/main" val="2860743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bright="70000" contrast="-70000"/>
          </a:blip>
          <a:srcRect/>
          <a:stretch>
            <a:fillRect t="-33000" b="-33000"/>
          </a:stretch>
        </a:blipFill>
        <a:effectLst/>
      </p:bgPr>
    </p:bg>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a:xfrm>
            <a:off x="8692686" y="4767263"/>
            <a:ext cx="320126" cy="273844"/>
          </a:xfrm>
        </p:spPr>
        <p:txBody>
          <a:bodyPr/>
          <a:lstStyle/>
          <a:p>
            <a:fld id="{A66E69A8-5B86-41A8-BCEF-8D936E979241}" type="slidenum">
              <a:rPr lang="en-US" smtClean="0"/>
              <a:t>24</a:t>
            </a:fld>
            <a:endParaRPr lang="en-US" dirty="0"/>
          </a:p>
        </p:txBody>
      </p:sp>
      <p:sp>
        <p:nvSpPr>
          <p:cNvPr id="5" name="Rectangle 4">
            <a:extLst>
              <a:ext uri="{FF2B5EF4-FFF2-40B4-BE49-F238E27FC236}">
                <a16:creationId xmlns:a16="http://schemas.microsoft.com/office/drawing/2014/main" xmlns="" id="{ACF97D58-61AA-41C0-806B-32FC5A6DD830}"/>
              </a:ext>
            </a:extLst>
          </p:cNvPr>
          <p:cNvSpPr/>
          <p:nvPr/>
        </p:nvSpPr>
        <p:spPr>
          <a:xfrm>
            <a:off x="0" y="0"/>
            <a:ext cx="9144000" cy="708660"/>
          </a:xfrm>
          <a:prstGeom prst="rect">
            <a:avLst/>
          </a:prstGeom>
          <a:solidFill>
            <a:srgbClr val="0B3A4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PE" sz="2000" dirty="0" smtClean="0">
                <a:latin typeface="Andes Bold" panose="02000000000000000000" pitchFamily="50" charset="0"/>
              </a:rPr>
              <a:t>Cuenta en cada área con objetivos específicos de Resultados </a:t>
            </a:r>
            <a:r>
              <a:rPr lang="mr-IN" sz="2000" dirty="0" smtClean="0">
                <a:latin typeface="Andes Bold" panose="02000000000000000000" pitchFamily="50" charset="0"/>
              </a:rPr>
              <a:t>–</a:t>
            </a:r>
            <a:r>
              <a:rPr lang="es-PE" sz="2000" dirty="0" smtClean="0">
                <a:latin typeface="Andes Bold" panose="02000000000000000000" pitchFamily="50" charset="0"/>
              </a:rPr>
              <a:t> Ejemplos: Cobertura chequeos crecimiento, </a:t>
            </a:r>
            <a:endParaRPr lang="es-PE" sz="2000" dirty="0">
              <a:latin typeface="Andes Bold" panose="02000000000000000000" pitchFamily="50" charset="0"/>
            </a:endParaRPr>
          </a:p>
        </p:txBody>
      </p:sp>
      <p:sp>
        <p:nvSpPr>
          <p:cNvPr id="6" name="TextBox 5">
            <a:extLst>
              <a:ext uri="{FF2B5EF4-FFF2-40B4-BE49-F238E27FC236}">
                <a16:creationId xmlns:a16="http://schemas.microsoft.com/office/drawing/2014/main" xmlns="" id="{BB0A12CC-9074-4095-AE80-FAA2F10B21F5}"/>
              </a:ext>
            </a:extLst>
          </p:cNvPr>
          <p:cNvSpPr txBox="1"/>
          <p:nvPr/>
        </p:nvSpPr>
        <p:spPr>
          <a:xfrm>
            <a:off x="6205996" y="4767263"/>
            <a:ext cx="1911302" cy="338554"/>
          </a:xfrm>
          <a:prstGeom prst="rect">
            <a:avLst/>
          </a:prstGeom>
          <a:noFill/>
        </p:spPr>
        <p:txBody>
          <a:bodyPr wrap="square" rtlCol="0">
            <a:spAutoFit/>
          </a:bodyPr>
          <a:lstStyle/>
          <a:p>
            <a:pPr algn="r"/>
            <a:r>
              <a:rPr lang="es-GT" sz="1600" dirty="0">
                <a:solidFill>
                  <a:schemeClr val="tx2"/>
                </a:solidFill>
              </a:rPr>
              <a:t>#</a:t>
            </a:r>
            <a:r>
              <a:rPr lang="es-GT" sz="1600" dirty="0" err="1">
                <a:solidFill>
                  <a:schemeClr val="tx2"/>
                </a:solidFill>
              </a:rPr>
              <a:t>NiñezConFuturo</a:t>
            </a:r>
            <a:endParaRPr lang="es-GT" sz="1600" dirty="0">
              <a:solidFill>
                <a:schemeClr val="tx2"/>
              </a:solidFill>
            </a:endParaRPr>
          </a:p>
        </p:txBody>
      </p:sp>
      <p:grpSp>
        <p:nvGrpSpPr>
          <p:cNvPr id="4" name="Agrupar 3"/>
          <p:cNvGrpSpPr/>
          <p:nvPr/>
        </p:nvGrpSpPr>
        <p:grpSpPr>
          <a:xfrm>
            <a:off x="-159926" y="1174332"/>
            <a:ext cx="9811926" cy="3077816"/>
            <a:chOff x="70765" y="1174333"/>
            <a:chExt cx="9144000" cy="2616854"/>
          </a:xfrm>
        </p:grpSpPr>
        <p:pic>
          <p:nvPicPr>
            <p:cNvPr id="3" name="Imagen 2"/>
            <p:cNvPicPr>
              <a:picLocks noChangeAspect="1"/>
            </p:cNvPicPr>
            <p:nvPr/>
          </p:nvPicPr>
          <p:blipFill rotWithShape="1">
            <a:blip r:embed="rId3"/>
            <a:srcRect b="63808"/>
            <a:stretch/>
          </p:blipFill>
          <p:spPr>
            <a:xfrm>
              <a:off x="196596" y="1881476"/>
              <a:ext cx="8514993" cy="1909711"/>
            </a:xfrm>
            <a:prstGeom prst="rect">
              <a:avLst/>
            </a:prstGeom>
          </p:spPr>
        </p:pic>
        <p:pic>
          <p:nvPicPr>
            <p:cNvPr id="7" name="Imagen 6"/>
            <p:cNvPicPr>
              <a:picLocks noChangeAspect="1"/>
            </p:cNvPicPr>
            <p:nvPr/>
          </p:nvPicPr>
          <p:blipFill rotWithShape="1">
            <a:blip r:embed="rId4"/>
            <a:srcRect t="26442" b="52963"/>
            <a:stretch/>
          </p:blipFill>
          <p:spPr>
            <a:xfrm>
              <a:off x="70765" y="1174333"/>
              <a:ext cx="9144000" cy="819094"/>
            </a:xfrm>
            <a:prstGeom prst="rect">
              <a:avLst/>
            </a:prstGeom>
          </p:spPr>
        </p:pic>
      </p:grpSp>
    </p:spTree>
    <p:extLst>
      <p:ext uri="{BB962C8B-B14F-4D97-AF65-F5344CB8AC3E}">
        <p14:creationId xmlns:p14="http://schemas.microsoft.com/office/powerpoint/2010/main" val="4163618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Content Placeholder 7"/>
          <p:cNvSpPr>
            <a:spLocks noGrp="1"/>
          </p:cNvSpPr>
          <p:nvPr>
            <p:ph idx="1"/>
          </p:nvPr>
        </p:nvSpPr>
        <p:spPr>
          <a:xfrm>
            <a:off x="198120" y="853440"/>
            <a:ext cx="8694419" cy="4187667"/>
          </a:xfrm>
        </p:spPr>
        <p:txBody>
          <a:bodyPr vert="horz" lIns="91440" tIns="45720" rIns="91440" bIns="45720" rtlCol="0" anchor="t">
            <a:noAutofit/>
          </a:bodyPr>
          <a:lstStyle/>
          <a:p>
            <a:pPr algn="just"/>
            <a:r>
              <a:rPr lang="es-PA" sz="2000" dirty="0">
                <a:latin typeface="Arial" panose="020B0604020202020204" pitchFamily="34" charset="0"/>
                <a:cs typeface="Arial" panose="020B0604020202020204" pitchFamily="34" charset="0"/>
              </a:rPr>
              <a:t>Cada operación cuenta con un plan de desarrollo, una estrategia de implementación y un plan de adquisiciones. Todos estos instrumentos son de acceso público a través de sistemas nacionales y del Banco Mundial.</a:t>
            </a:r>
          </a:p>
          <a:p>
            <a:pPr algn="just"/>
            <a:r>
              <a:rPr lang="es-PA" sz="2000" dirty="0">
                <a:latin typeface="Arial" panose="020B0604020202020204" pitchFamily="34" charset="0"/>
                <a:cs typeface="Arial" panose="020B0604020202020204" pitchFamily="34" charset="0"/>
              </a:rPr>
              <a:t>Se utilizan las normas de adquisiciones del Banco Mundial que garantizan la transparencia y eficiencia en el uso de los recursos.</a:t>
            </a:r>
          </a:p>
          <a:p>
            <a:pPr algn="just"/>
            <a:r>
              <a:rPr lang="es-PA" sz="2000" dirty="0">
                <a:latin typeface="Arial" panose="020B0604020202020204" pitchFamily="34" charset="0"/>
                <a:cs typeface="Arial" panose="020B0604020202020204" pitchFamily="34" charset="0"/>
              </a:rPr>
              <a:t>El Banco Mundial realiza auditorías:</a:t>
            </a:r>
          </a:p>
          <a:p>
            <a:pPr lvl="1" algn="just"/>
            <a:r>
              <a:rPr lang="es-PA" sz="2000" dirty="0">
                <a:latin typeface="Arial" panose="020B0604020202020204" pitchFamily="34" charset="0"/>
                <a:cs typeface="Arial" panose="020B0604020202020204" pitchFamily="34" charset="0"/>
              </a:rPr>
              <a:t>Revisión de gastos de cada solicitud de desembolso.</a:t>
            </a:r>
          </a:p>
          <a:p>
            <a:pPr lvl="1" algn="just"/>
            <a:r>
              <a:rPr lang="es-PA" sz="2000" dirty="0">
                <a:latin typeface="Arial" panose="020B0604020202020204" pitchFamily="34" charset="0"/>
                <a:cs typeface="Arial" panose="020B0604020202020204" pitchFamily="34" charset="0"/>
              </a:rPr>
              <a:t>De impacto, cada trimestre, durante todo el período de ejecución, además apoya en la construcción de sistemas de monitoreo y seguimiento. </a:t>
            </a:r>
          </a:p>
          <a:p>
            <a:pPr lvl="1" algn="just"/>
            <a:r>
              <a:rPr lang="es-PA" sz="2000" dirty="0">
                <a:latin typeface="Arial" panose="020B0604020202020204" pitchFamily="34" charset="0"/>
                <a:cs typeface="Arial" panose="020B0604020202020204" pitchFamily="34" charset="0"/>
              </a:rPr>
              <a:t>De Adquisiciones, anual.</a:t>
            </a:r>
          </a:p>
          <a:p>
            <a:pPr lvl="1" algn="just"/>
            <a:r>
              <a:rPr lang="es-PA" sz="2000" dirty="0">
                <a:latin typeface="Arial" panose="020B0604020202020204" pitchFamily="34" charset="0"/>
                <a:cs typeface="Arial" panose="020B0604020202020204" pitchFamily="34" charset="0"/>
              </a:rPr>
              <a:t>Financiera Externa, anual (adicional a la de la CGC).</a:t>
            </a:r>
            <a:endParaRPr lang="en-US" sz="1500" dirty="0">
              <a:latin typeface="Andes Bold" panose="02000000000000000000" pitchFamily="50" charset="0"/>
            </a:endParaRPr>
          </a:p>
        </p:txBody>
      </p:sp>
      <p:sp>
        <p:nvSpPr>
          <p:cNvPr id="10" name="Slide Number Placeholder 9"/>
          <p:cNvSpPr>
            <a:spLocks noGrp="1"/>
          </p:cNvSpPr>
          <p:nvPr>
            <p:ph type="sldNum" sz="quarter" idx="12"/>
          </p:nvPr>
        </p:nvSpPr>
        <p:spPr>
          <a:xfrm>
            <a:off x="8692686" y="4767263"/>
            <a:ext cx="320126" cy="273844"/>
          </a:xfrm>
        </p:spPr>
        <p:txBody>
          <a:bodyPr/>
          <a:lstStyle/>
          <a:p>
            <a:fld id="{A66E69A8-5B86-41A8-BCEF-8D936E979241}" type="slidenum">
              <a:rPr lang="en-US" smtClean="0"/>
              <a:t>25</a:t>
            </a:fld>
            <a:endParaRPr lang="en-US" dirty="0"/>
          </a:p>
        </p:txBody>
      </p:sp>
      <p:sp>
        <p:nvSpPr>
          <p:cNvPr id="5" name="Rectangle 4">
            <a:extLst>
              <a:ext uri="{FF2B5EF4-FFF2-40B4-BE49-F238E27FC236}">
                <a16:creationId xmlns:a16="http://schemas.microsoft.com/office/drawing/2014/main" xmlns="" id="{ACF97D58-61AA-41C0-806B-32FC5A6DD830}"/>
              </a:ext>
            </a:extLst>
          </p:cNvPr>
          <p:cNvSpPr/>
          <p:nvPr/>
        </p:nvSpPr>
        <p:spPr>
          <a:xfrm>
            <a:off x="0" y="0"/>
            <a:ext cx="9144000" cy="708660"/>
          </a:xfrm>
          <a:prstGeom prst="rect">
            <a:avLst/>
          </a:prstGeom>
          <a:solidFill>
            <a:srgbClr val="0B3A4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2800" dirty="0"/>
              <a:t>Medidas de transparencia en la ejecución de las operaciones del Banco Mundial</a:t>
            </a:r>
            <a:endParaRPr lang="es-PE" sz="2800" dirty="0">
              <a:latin typeface="Andes Bold" panose="02000000000000000000" pitchFamily="50" charset="0"/>
            </a:endParaRPr>
          </a:p>
        </p:txBody>
      </p:sp>
      <p:sp>
        <p:nvSpPr>
          <p:cNvPr id="6" name="TextBox 5">
            <a:extLst>
              <a:ext uri="{FF2B5EF4-FFF2-40B4-BE49-F238E27FC236}">
                <a16:creationId xmlns:a16="http://schemas.microsoft.com/office/drawing/2014/main" xmlns="" id="{BB0A12CC-9074-4095-AE80-FAA2F10B21F5}"/>
              </a:ext>
            </a:extLst>
          </p:cNvPr>
          <p:cNvSpPr txBox="1"/>
          <p:nvPr/>
        </p:nvSpPr>
        <p:spPr>
          <a:xfrm>
            <a:off x="6854562" y="4734908"/>
            <a:ext cx="1911302" cy="338554"/>
          </a:xfrm>
          <a:prstGeom prst="rect">
            <a:avLst/>
          </a:prstGeom>
          <a:noFill/>
        </p:spPr>
        <p:txBody>
          <a:bodyPr wrap="square" rtlCol="0">
            <a:spAutoFit/>
          </a:bodyPr>
          <a:lstStyle/>
          <a:p>
            <a:pPr algn="r"/>
            <a:r>
              <a:rPr lang="es-GT" sz="1600" dirty="0">
                <a:solidFill>
                  <a:schemeClr val="tx2"/>
                </a:solidFill>
              </a:rPr>
              <a:t>#</a:t>
            </a:r>
            <a:r>
              <a:rPr lang="es-GT" sz="1600" dirty="0" err="1">
                <a:solidFill>
                  <a:schemeClr val="tx2"/>
                </a:solidFill>
              </a:rPr>
              <a:t>NiñezConFuturo</a:t>
            </a:r>
            <a:endParaRPr lang="es-GT" sz="1600" dirty="0">
              <a:solidFill>
                <a:schemeClr val="tx2"/>
              </a:solidFill>
            </a:endParaRPr>
          </a:p>
        </p:txBody>
      </p:sp>
    </p:spTree>
    <p:extLst>
      <p:ext uri="{BB962C8B-B14F-4D97-AF65-F5344CB8AC3E}">
        <p14:creationId xmlns:p14="http://schemas.microsoft.com/office/powerpoint/2010/main" val="2140119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Content Placeholder 7"/>
          <p:cNvSpPr>
            <a:spLocks noGrp="1"/>
          </p:cNvSpPr>
          <p:nvPr>
            <p:ph idx="1"/>
          </p:nvPr>
        </p:nvSpPr>
        <p:spPr>
          <a:xfrm>
            <a:off x="160020" y="853440"/>
            <a:ext cx="8852792" cy="4187667"/>
          </a:xfrm>
        </p:spPr>
        <p:txBody>
          <a:bodyPr vert="horz" lIns="91440" tIns="45720" rIns="91440" bIns="45720" rtlCol="0" anchor="t">
            <a:noAutofit/>
          </a:bodyPr>
          <a:lstStyle/>
          <a:p>
            <a:pPr marL="0" indent="0">
              <a:buNone/>
            </a:pPr>
            <a:endParaRPr lang="en-US" sz="1500" dirty="0">
              <a:latin typeface="Andes Bold" panose="02000000000000000000" pitchFamily="50" charset="0"/>
            </a:endParaRPr>
          </a:p>
          <a:p>
            <a:r>
              <a:rPr lang="en-US" sz="2800" dirty="0" err="1">
                <a:latin typeface="Andes Bold" panose="02000000000000000000" pitchFamily="50" charset="0"/>
              </a:rPr>
              <a:t>Período</a:t>
            </a:r>
            <a:r>
              <a:rPr lang="en-US" sz="2800" dirty="0">
                <a:latin typeface="Andes Bold" panose="02000000000000000000" pitchFamily="50" charset="0"/>
              </a:rPr>
              <a:t> de </a:t>
            </a:r>
            <a:r>
              <a:rPr lang="en-US" sz="2800" dirty="0" err="1">
                <a:latin typeface="Andes Bold" panose="02000000000000000000" pitchFamily="50" charset="0"/>
              </a:rPr>
              <a:t>ejecu</a:t>
            </a:r>
            <a:r>
              <a:rPr lang="es-PA" sz="2800" dirty="0" err="1">
                <a:latin typeface="Andes Bold" panose="02000000000000000000" pitchFamily="50" charset="0"/>
              </a:rPr>
              <a:t>ción</a:t>
            </a:r>
            <a:r>
              <a:rPr lang="en-US" sz="2800" dirty="0">
                <a:latin typeface="Andes Bold" panose="02000000000000000000" pitchFamily="50" charset="0"/>
              </a:rPr>
              <a:t>: 5 </a:t>
            </a:r>
            <a:r>
              <a:rPr lang="en-US" sz="2800" dirty="0" err="1">
                <a:latin typeface="Andes Bold" panose="02000000000000000000" pitchFamily="50" charset="0"/>
              </a:rPr>
              <a:t>años</a:t>
            </a:r>
            <a:r>
              <a:rPr lang="en-US" sz="2800" dirty="0">
                <a:latin typeface="Andes Bold" panose="02000000000000000000" pitchFamily="50" charset="0"/>
              </a:rPr>
              <a:t> </a:t>
            </a:r>
          </a:p>
          <a:p>
            <a:pPr marL="0" indent="0">
              <a:buNone/>
            </a:pPr>
            <a:endParaRPr lang="en-US" sz="2800" dirty="0">
              <a:latin typeface="Andes Bold" panose="02000000000000000000" pitchFamily="50" charset="0"/>
            </a:endParaRPr>
          </a:p>
          <a:p>
            <a:r>
              <a:rPr lang="en-US" sz="2800" dirty="0" err="1">
                <a:latin typeface="Andes Bold" panose="02000000000000000000" pitchFamily="50" charset="0"/>
              </a:rPr>
              <a:t>Tasa</a:t>
            </a:r>
            <a:r>
              <a:rPr lang="en-US" sz="2800" dirty="0">
                <a:latin typeface="Andes Bold" panose="02000000000000000000" pitchFamily="50" charset="0"/>
              </a:rPr>
              <a:t> </a:t>
            </a:r>
            <a:r>
              <a:rPr lang="en-US" sz="2800" dirty="0" err="1">
                <a:latin typeface="Andes Bold" panose="02000000000000000000" pitchFamily="50" charset="0"/>
              </a:rPr>
              <a:t>fija</a:t>
            </a:r>
            <a:r>
              <a:rPr lang="en-US" sz="2800" dirty="0">
                <a:latin typeface="Andes Bold" panose="02000000000000000000" pitchFamily="50" charset="0"/>
              </a:rPr>
              <a:t>: Libor +1.70% (con </a:t>
            </a:r>
            <a:r>
              <a:rPr lang="en-US" sz="2800" dirty="0" err="1">
                <a:latin typeface="Andes Bold" panose="02000000000000000000" pitchFamily="50" charset="0"/>
              </a:rPr>
              <a:t>dona</a:t>
            </a:r>
            <a:r>
              <a:rPr lang="es-PA" sz="2800" dirty="0" err="1">
                <a:latin typeface="Andes Bold" panose="02000000000000000000" pitchFamily="50" charset="0"/>
              </a:rPr>
              <a:t>ción</a:t>
            </a:r>
            <a:r>
              <a:rPr lang="en-US" sz="2800" dirty="0">
                <a:latin typeface="Andes Bold" panose="02000000000000000000" pitchFamily="50" charset="0"/>
              </a:rPr>
              <a:t> de $9M del MGF</a:t>
            </a:r>
            <a:r>
              <a:rPr lang="en-US" sz="2800" dirty="0" smtClean="0">
                <a:latin typeface="Andes Bold" panose="02000000000000000000" pitchFamily="50" charset="0"/>
              </a:rPr>
              <a:t>)- </a:t>
            </a:r>
            <a:r>
              <a:rPr lang="en-US" sz="2800" dirty="0" err="1" smtClean="0">
                <a:latin typeface="Andes Bold" panose="02000000000000000000" pitchFamily="50" charset="0"/>
              </a:rPr>
              <a:t>Efecto</a:t>
            </a:r>
            <a:r>
              <a:rPr lang="en-US" sz="2800" dirty="0" smtClean="0">
                <a:latin typeface="Andes Bold" panose="02000000000000000000" pitchFamily="50" charset="0"/>
              </a:rPr>
              <a:t> en </a:t>
            </a:r>
            <a:r>
              <a:rPr lang="en-US" sz="2800" dirty="0" err="1" smtClean="0">
                <a:latin typeface="Andes Bold" panose="02000000000000000000" pitchFamily="50" charset="0"/>
              </a:rPr>
              <a:t>tasa</a:t>
            </a:r>
            <a:r>
              <a:rPr lang="en-US" sz="2800" dirty="0" smtClean="0">
                <a:latin typeface="Andes Bold" panose="02000000000000000000" pitchFamily="50" charset="0"/>
              </a:rPr>
              <a:t> </a:t>
            </a:r>
            <a:r>
              <a:rPr lang="en-US" sz="2800" dirty="0" err="1" smtClean="0">
                <a:latin typeface="Andes Bold" panose="02000000000000000000" pitchFamily="50" charset="0"/>
              </a:rPr>
              <a:t>efectiva</a:t>
            </a:r>
            <a:r>
              <a:rPr lang="en-US" sz="2800" dirty="0" smtClean="0">
                <a:latin typeface="Andes Bold" panose="02000000000000000000" pitchFamily="50" charset="0"/>
              </a:rPr>
              <a:t>= ca. 2.2% </a:t>
            </a:r>
            <a:r>
              <a:rPr lang="en-US" sz="2800" dirty="0" err="1" smtClean="0">
                <a:latin typeface="Andes Bold" panose="02000000000000000000" pitchFamily="50" charset="0"/>
              </a:rPr>
              <a:t>neta</a:t>
            </a:r>
            <a:r>
              <a:rPr lang="en-US" sz="2800" dirty="0" smtClean="0">
                <a:latin typeface="Andes Bold" panose="02000000000000000000" pitchFamily="50" charset="0"/>
              </a:rPr>
              <a:t>.</a:t>
            </a:r>
            <a:endParaRPr lang="en-US" sz="2800" dirty="0">
              <a:latin typeface="Andes Bold" panose="02000000000000000000" pitchFamily="50" charset="0"/>
            </a:endParaRPr>
          </a:p>
          <a:p>
            <a:endParaRPr lang="en-US" sz="2800" dirty="0">
              <a:latin typeface="Andes Bold" panose="02000000000000000000" pitchFamily="50" charset="0"/>
            </a:endParaRPr>
          </a:p>
          <a:p>
            <a:r>
              <a:rPr lang="en-US" sz="2800" dirty="0" err="1">
                <a:latin typeface="Andes Bold" panose="02000000000000000000" pitchFamily="50" charset="0"/>
              </a:rPr>
              <a:t>Plazo</a:t>
            </a:r>
            <a:r>
              <a:rPr lang="en-US" sz="2800" dirty="0">
                <a:latin typeface="Andes Bold" panose="02000000000000000000" pitchFamily="50" charset="0"/>
              </a:rPr>
              <a:t>: 33 </a:t>
            </a:r>
            <a:r>
              <a:rPr lang="en-US" sz="2800" dirty="0" err="1">
                <a:latin typeface="Andes Bold" panose="02000000000000000000" pitchFamily="50" charset="0"/>
              </a:rPr>
              <a:t>años</a:t>
            </a:r>
            <a:endParaRPr lang="en-US" sz="2800" dirty="0">
              <a:latin typeface="Andes Bold" panose="02000000000000000000" pitchFamily="50" charset="0"/>
            </a:endParaRPr>
          </a:p>
          <a:p>
            <a:endParaRPr lang="en-US" sz="2800" dirty="0">
              <a:latin typeface="Andes Bold" panose="02000000000000000000" pitchFamily="50" charset="0"/>
            </a:endParaRPr>
          </a:p>
          <a:p>
            <a:r>
              <a:rPr lang="en-US" sz="2800" dirty="0" err="1">
                <a:latin typeface="Andes Bold" panose="02000000000000000000" pitchFamily="50" charset="0"/>
              </a:rPr>
              <a:t>Período</a:t>
            </a:r>
            <a:r>
              <a:rPr lang="en-US" sz="2800" dirty="0">
                <a:latin typeface="Andes Bold" panose="02000000000000000000" pitchFamily="50" charset="0"/>
              </a:rPr>
              <a:t> de </a:t>
            </a:r>
            <a:r>
              <a:rPr lang="en-US" sz="2800" dirty="0" err="1">
                <a:latin typeface="Andes Bold" panose="02000000000000000000" pitchFamily="50" charset="0"/>
              </a:rPr>
              <a:t>gracia</a:t>
            </a:r>
            <a:r>
              <a:rPr lang="en-US" sz="2800" dirty="0">
                <a:latin typeface="Andes Bold" panose="02000000000000000000" pitchFamily="50" charset="0"/>
              </a:rPr>
              <a:t>: 6 </a:t>
            </a:r>
            <a:r>
              <a:rPr lang="en-US" sz="2800" dirty="0" err="1">
                <a:latin typeface="Andes Bold" panose="02000000000000000000" pitchFamily="50" charset="0"/>
              </a:rPr>
              <a:t>años</a:t>
            </a:r>
            <a:endParaRPr lang="en-US" sz="2800" dirty="0">
              <a:latin typeface="Andes Bold" panose="02000000000000000000" pitchFamily="50" charset="0"/>
            </a:endParaRPr>
          </a:p>
        </p:txBody>
      </p:sp>
      <p:sp>
        <p:nvSpPr>
          <p:cNvPr id="10" name="Slide Number Placeholder 9"/>
          <p:cNvSpPr>
            <a:spLocks noGrp="1"/>
          </p:cNvSpPr>
          <p:nvPr>
            <p:ph type="sldNum" sz="quarter" idx="12"/>
          </p:nvPr>
        </p:nvSpPr>
        <p:spPr>
          <a:xfrm>
            <a:off x="8692686" y="4767263"/>
            <a:ext cx="320126" cy="273844"/>
          </a:xfrm>
        </p:spPr>
        <p:txBody>
          <a:bodyPr/>
          <a:lstStyle/>
          <a:p>
            <a:fld id="{A66E69A8-5B86-41A8-BCEF-8D936E979241}" type="slidenum">
              <a:rPr lang="en-US" smtClean="0"/>
              <a:t>26</a:t>
            </a:fld>
            <a:endParaRPr lang="en-US" dirty="0"/>
          </a:p>
        </p:txBody>
      </p:sp>
      <p:sp>
        <p:nvSpPr>
          <p:cNvPr id="5" name="Rectangle 4">
            <a:extLst>
              <a:ext uri="{FF2B5EF4-FFF2-40B4-BE49-F238E27FC236}">
                <a16:creationId xmlns:a16="http://schemas.microsoft.com/office/drawing/2014/main" xmlns="" id="{ACF97D58-61AA-41C0-806B-32FC5A6DD830}"/>
              </a:ext>
            </a:extLst>
          </p:cNvPr>
          <p:cNvSpPr/>
          <p:nvPr/>
        </p:nvSpPr>
        <p:spPr>
          <a:xfrm>
            <a:off x="0" y="0"/>
            <a:ext cx="9144000" cy="708660"/>
          </a:xfrm>
          <a:prstGeom prst="rect">
            <a:avLst/>
          </a:prstGeom>
          <a:solidFill>
            <a:srgbClr val="0B3A4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PE" sz="2800" dirty="0">
                <a:latin typeface="Andes Bold" panose="02000000000000000000" pitchFamily="50" charset="0"/>
              </a:rPr>
              <a:t>Condiciones del préstamo</a:t>
            </a:r>
          </a:p>
        </p:txBody>
      </p:sp>
      <p:sp>
        <p:nvSpPr>
          <p:cNvPr id="6" name="TextBox 5">
            <a:extLst>
              <a:ext uri="{FF2B5EF4-FFF2-40B4-BE49-F238E27FC236}">
                <a16:creationId xmlns:a16="http://schemas.microsoft.com/office/drawing/2014/main" xmlns="" id="{BB0A12CC-9074-4095-AE80-FAA2F10B21F5}"/>
              </a:ext>
            </a:extLst>
          </p:cNvPr>
          <p:cNvSpPr txBox="1"/>
          <p:nvPr/>
        </p:nvSpPr>
        <p:spPr>
          <a:xfrm>
            <a:off x="6854562" y="4734908"/>
            <a:ext cx="1911302" cy="338554"/>
          </a:xfrm>
          <a:prstGeom prst="rect">
            <a:avLst/>
          </a:prstGeom>
          <a:noFill/>
        </p:spPr>
        <p:txBody>
          <a:bodyPr wrap="square" rtlCol="0">
            <a:spAutoFit/>
          </a:bodyPr>
          <a:lstStyle/>
          <a:p>
            <a:pPr algn="r"/>
            <a:r>
              <a:rPr lang="es-GT" sz="1600" dirty="0">
                <a:solidFill>
                  <a:schemeClr val="tx2"/>
                </a:solidFill>
              </a:rPr>
              <a:t>#</a:t>
            </a:r>
            <a:r>
              <a:rPr lang="es-GT" sz="1600" dirty="0" err="1">
                <a:solidFill>
                  <a:schemeClr val="tx2"/>
                </a:solidFill>
              </a:rPr>
              <a:t>NiñezConFuturo</a:t>
            </a:r>
            <a:endParaRPr lang="es-GT" sz="1600" dirty="0">
              <a:solidFill>
                <a:schemeClr val="tx2"/>
              </a:solidFill>
            </a:endParaRPr>
          </a:p>
        </p:txBody>
      </p:sp>
    </p:spTree>
    <p:extLst>
      <p:ext uri="{BB962C8B-B14F-4D97-AF65-F5344CB8AC3E}">
        <p14:creationId xmlns:p14="http://schemas.microsoft.com/office/powerpoint/2010/main" val="3500276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p:cNvGraphicFramePr>
          <p:nvPr>
            <p:extLst/>
          </p:nvPr>
        </p:nvGraphicFramePr>
        <p:xfrm>
          <a:off x="1225739" y="2937284"/>
          <a:ext cx="2194560" cy="17145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nvPr>
        </p:nvGraphicFramePr>
        <p:xfrm>
          <a:off x="1225739" y="1053921"/>
          <a:ext cx="2194560" cy="1714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nvPr>
        </p:nvGraphicFramePr>
        <p:xfrm>
          <a:off x="3478292" y="2937284"/>
          <a:ext cx="2194560" cy="17145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p:cNvGraphicFramePr>
            <a:graphicFrameLocks/>
          </p:cNvGraphicFramePr>
          <p:nvPr>
            <p:extLst/>
          </p:nvPr>
        </p:nvGraphicFramePr>
        <p:xfrm>
          <a:off x="3478292" y="1053921"/>
          <a:ext cx="2194560" cy="17145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p:cNvGraphicFramePr>
            <a:graphicFrameLocks/>
          </p:cNvGraphicFramePr>
          <p:nvPr>
            <p:extLst/>
          </p:nvPr>
        </p:nvGraphicFramePr>
        <p:xfrm>
          <a:off x="5730844" y="2937284"/>
          <a:ext cx="2194560" cy="17145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p:cNvGraphicFramePr>
            <a:graphicFrameLocks/>
          </p:cNvGraphicFramePr>
          <p:nvPr>
            <p:extLst/>
          </p:nvPr>
        </p:nvGraphicFramePr>
        <p:xfrm>
          <a:off x="5730844" y="1053921"/>
          <a:ext cx="2194560" cy="1714500"/>
        </p:xfrm>
        <a:graphic>
          <a:graphicData uri="http://schemas.openxmlformats.org/drawingml/2006/chart">
            <c:chart xmlns:c="http://schemas.openxmlformats.org/drawingml/2006/chart" xmlns:r="http://schemas.openxmlformats.org/officeDocument/2006/relationships" r:id="rId7"/>
          </a:graphicData>
        </a:graphic>
      </p:graphicFrame>
      <p:sp>
        <p:nvSpPr>
          <p:cNvPr id="15" name="Rectangle 14">
            <a:extLst>
              <a:ext uri="{FF2B5EF4-FFF2-40B4-BE49-F238E27FC236}">
                <a16:creationId xmlns:a16="http://schemas.microsoft.com/office/drawing/2014/main" xmlns="" id="{D3DF44F1-8CE5-4E3D-9BA7-427FFEAD19CB}"/>
              </a:ext>
            </a:extLst>
          </p:cNvPr>
          <p:cNvSpPr/>
          <p:nvPr/>
        </p:nvSpPr>
        <p:spPr>
          <a:xfrm>
            <a:off x="152400" y="152400"/>
            <a:ext cx="8991600" cy="708660"/>
          </a:xfrm>
          <a:prstGeom prst="rect">
            <a:avLst/>
          </a:prstGeom>
          <a:solidFill>
            <a:srgbClr val="0B3A4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2800" dirty="0"/>
              <a:t>La situación fiscal en Centroamérica, deuda (% del PIB) </a:t>
            </a:r>
            <a:endParaRPr lang="es-PE" sz="2800" dirty="0">
              <a:latin typeface="Andes Bold" panose="02000000000000000000" pitchFamily="50" charset="0"/>
            </a:endParaRPr>
          </a:p>
        </p:txBody>
      </p:sp>
      <p:sp>
        <p:nvSpPr>
          <p:cNvPr id="13" name="TextBox 12">
            <a:extLst>
              <a:ext uri="{FF2B5EF4-FFF2-40B4-BE49-F238E27FC236}">
                <a16:creationId xmlns:a16="http://schemas.microsoft.com/office/drawing/2014/main" xmlns="" id="{2AF2175D-A162-48F3-903A-62FB52168689}"/>
              </a:ext>
            </a:extLst>
          </p:cNvPr>
          <p:cNvSpPr txBox="1"/>
          <p:nvPr/>
        </p:nvSpPr>
        <p:spPr>
          <a:xfrm>
            <a:off x="5794772" y="4680749"/>
            <a:ext cx="1911302" cy="279796"/>
          </a:xfrm>
          <a:prstGeom prst="rect">
            <a:avLst/>
          </a:prstGeom>
          <a:noFill/>
        </p:spPr>
        <p:txBody>
          <a:bodyPr wrap="square" rtlCol="0">
            <a:spAutoFit/>
          </a:bodyPr>
          <a:lstStyle/>
          <a:p>
            <a:pPr algn="r"/>
            <a:r>
              <a:rPr lang="es-GT" sz="1600" dirty="0">
                <a:solidFill>
                  <a:schemeClr val="tx2"/>
                </a:solidFill>
              </a:rPr>
              <a:t>#</a:t>
            </a:r>
            <a:r>
              <a:rPr lang="es-GT" sz="1600" dirty="0" err="1">
                <a:solidFill>
                  <a:schemeClr val="tx2"/>
                </a:solidFill>
              </a:rPr>
              <a:t>NiñezConFuturo</a:t>
            </a:r>
            <a:endParaRPr lang="es-GT" sz="1600" dirty="0">
              <a:solidFill>
                <a:schemeClr val="tx2"/>
              </a:solidFill>
            </a:endParaRPr>
          </a:p>
        </p:txBody>
      </p:sp>
    </p:spTree>
    <p:extLst>
      <p:ext uri="{BB962C8B-B14F-4D97-AF65-F5344CB8AC3E}">
        <p14:creationId xmlns:p14="http://schemas.microsoft.com/office/powerpoint/2010/main" val="3212632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ACF97D58-61AA-41C0-806B-32FC5A6DD830}"/>
              </a:ext>
            </a:extLst>
          </p:cNvPr>
          <p:cNvSpPr/>
          <p:nvPr/>
        </p:nvSpPr>
        <p:spPr>
          <a:xfrm>
            <a:off x="0" y="0"/>
            <a:ext cx="9144000" cy="708660"/>
          </a:xfrm>
          <a:prstGeom prst="rect">
            <a:avLst/>
          </a:prstGeom>
          <a:solidFill>
            <a:srgbClr val="0B3A4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PE" sz="2800" dirty="0" smtClean="0">
                <a:latin typeface="Andes Bold" panose="02000000000000000000" pitchFamily="50" charset="0"/>
              </a:rPr>
              <a:t>Situación de aprobación</a:t>
            </a:r>
            <a:endParaRPr lang="es-PE" sz="2800" dirty="0">
              <a:latin typeface="Andes Bold" panose="02000000000000000000" pitchFamily="50" charset="0"/>
            </a:endParaRPr>
          </a:p>
        </p:txBody>
      </p:sp>
      <p:pic>
        <p:nvPicPr>
          <p:cNvPr id="3" name="Imagen 2"/>
          <p:cNvPicPr>
            <a:picLocks noChangeAspect="1"/>
          </p:cNvPicPr>
          <p:nvPr/>
        </p:nvPicPr>
        <p:blipFill>
          <a:blip r:embed="rId2"/>
          <a:stretch>
            <a:fillRect/>
          </a:stretch>
        </p:blipFill>
        <p:spPr>
          <a:xfrm>
            <a:off x="168040" y="846709"/>
            <a:ext cx="4260705" cy="4090276"/>
          </a:xfrm>
          <a:prstGeom prst="rect">
            <a:avLst/>
          </a:prstGeom>
        </p:spPr>
      </p:pic>
      <p:pic>
        <p:nvPicPr>
          <p:cNvPr id="4" name="Imagen 3"/>
          <p:cNvPicPr>
            <a:picLocks noChangeAspect="1"/>
          </p:cNvPicPr>
          <p:nvPr/>
        </p:nvPicPr>
        <p:blipFill>
          <a:blip r:embed="rId3"/>
          <a:stretch>
            <a:fillRect/>
          </a:stretch>
        </p:blipFill>
        <p:spPr>
          <a:xfrm>
            <a:off x="4375410" y="815732"/>
            <a:ext cx="4768590" cy="3780504"/>
          </a:xfrm>
          <a:prstGeom prst="rect">
            <a:avLst/>
          </a:prstGeom>
        </p:spPr>
      </p:pic>
    </p:spTree>
    <p:extLst>
      <p:ext uri="{BB962C8B-B14F-4D97-AF65-F5344CB8AC3E}">
        <p14:creationId xmlns:p14="http://schemas.microsoft.com/office/powerpoint/2010/main" val="568535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ACF97D58-61AA-41C0-806B-32FC5A6DD830}"/>
              </a:ext>
            </a:extLst>
          </p:cNvPr>
          <p:cNvSpPr/>
          <p:nvPr/>
        </p:nvSpPr>
        <p:spPr>
          <a:xfrm>
            <a:off x="0" y="0"/>
            <a:ext cx="9144000" cy="708660"/>
          </a:xfrm>
          <a:prstGeom prst="rect">
            <a:avLst/>
          </a:prstGeom>
          <a:solidFill>
            <a:srgbClr val="0B3A4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PE" sz="2800" dirty="0" smtClean="0">
                <a:latin typeface="Andes Bold" panose="02000000000000000000" pitchFamily="50" charset="0"/>
              </a:rPr>
              <a:t>Se modifica el art. 2 con enmienda de Curul </a:t>
            </a:r>
            <a:r>
              <a:rPr lang="mr-IN" sz="2800" dirty="0" smtClean="0">
                <a:latin typeface="Andes Bold" panose="02000000000000000000" pitchFamily="50" charset="0"/>
              </a:rPr>
              <a:t>–</a:t>
            </a:r>
            <a:r>
              <a:rPr lang="es-PE" sz="2800" dirty="0" smtClean="0">
                <a:latin typeface="Andes Bold" panose="02000000000000000000" pitchFamily="50" charset="0"/>
              </a:rPr>
              <a:t> se dirige al MSPAS</a:t>
            </a:r>
            <a:endParaRPr lang="es-PE" sz="2800" dirty="0">
              <a:latin typeface="Andes Bold" panose="02000000000000000000" pitchFamily="50" charset="0"/>
            </a:endParaRPr>
          </a:p>
        </p:txBody>
      </p:sp>
      <p:pic>
        <p:nvPicPr>
          <p:cNvPr id="2" name="Imagen 1"/>
          <p:cNvPicPr>
            <a:picLocks noChangeAspect="1"/>
          </p:cNvPicPr>
          <p:nvPr/>
        </p:nvPicPr>
        <p:blipFill>
          <a:blip r:embed="rId2"/>
          <a:stretch>
            <a:fillRect/>
          </a:stretch>
        </p:blipFill>
        <p:spPr>
          <a:xfrm>
            <a:off x="238236" y="918988"/>
            <a:ext cx="4851290" cy="3925065"/>
          </a:xfrm>
          <a:prstGeom prst="rect">
            <a:avLst/>
          </a:prstGeom>
        </p:spPr>
      </p:pic>
      <p:sp>
        <p:nvSpPr>
          <p:cNvPr id="6" name="CuadroTexto 5"/>
          <p:cNvSpPr txBox="1"/>
          <p:nvPr/>
        </p:nvSpPr>
        <p:spPr>
          <a:xfrm>
            <a:off x="5762840" y="1248104"/>
            <a:ext cx="1963586" cy="369332"/>
          </a:xfrm>
          <a:prstGeom prst="rect">
            <a:avLst/>
          </a:prstGeom>
          <a:noFill/>
        </p:spPr>
        <p:txBody>
          <a:bodyPr wrap="none" rtlCol="0">
            <a:spAutoFit/>
          </a:bodyPr>
          <a:lstStyle/>
          <a:p>
            <a:r>
              <a:rPr lang="es-ES" dirty="0" smtClean="0">
                <a:solidFill>
                  <a:srgbClr val="0000FF"/>
                </a:solidFill>
              </a:rPr>
              <a:t>Enmienda de Curul</a:t>
            </a:r>
            <a:endParaRPr lang="es-ES" dirty="0">
              <a:solidFill>
                <a:srgbClr val="0000FF"/>
              </a:solidFill>
            </a:endParaRPr>
          </a:p>
        </p:txBody>
      </p:sp>
      <p:sp>
        <p:nvSpPr>
          <p:cNvPr id="7" name="Rectángulo 6"/>
          <p:cNvSpPr/>
          <p:nvPr/>
        </p:nvSpPr>
        <p:spPr>
          <a:xfrm>
            <a:off x="2385055" y="3779214"/>
            <a:ext cx="2477978" cy="89833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CuadroTexto 7"/>
          <p:cNvSpPr txBox="1"/>
          <p:nvPr/>
        </p:nvSpPr>
        <p:spPr>
          <a:xfrm>
            <a:off x="5425478" y="3895630"/>
            <a:ext cx="3570356" cy="646331"/>
          </a:xfrm>
          <a:prstGeom prst="rect">
            <a:avLst/>
          </a:prstGeom>
          <a:noFill/>
        </p:spPr>
        <p:txBody>
          <a:bodyPr wrap="square" rtlCol="0">
            <a:spAutoFit/>
          </a:bodyPr>
          <a:lstStyle/>
          <a:p>
            <a:r>
              <a:rPr lang="es-ES" dirty="0" smtClean="0"/>
              <a:t>Ministerio de Salud Pública y Asistencia Social - MSPAS</a:t>
            </a:r>
            <a:endParaRPr lang="es-ES" dirty="0"/>
          </a:p>
        </p:txBody>
      </p:sp>
      <p:cxnSp>
        <p:nvCxnSpPr>
          <p:cNvPr id="10" name="Conector recto 9"/>
          <p:cNvCxnSpPr/>
          <p:nvPr/>
        </p:nvCxnSpPr>
        <p:spPr>
          <a:xfrm flipV="1">
            <a:off x="2190750" y="3788833"/>
            <a:ext cx="2698750" cy="963084"/>
          </a:xfrm>
          <a:prstGeom prst="line">
            <a:avLst/>
          </a:prstGeom>
        </p:spPr>
        <p:style>
          <a:lnRef idx="2">
            <a:schemeClr val="accent1"/>
          </a:lnRef>
          <a:fillRef idx="0">
            <a:schemeClr val="accent1"/>
          </a:fillRef>
          <a:effectRef idx="1">
            <a:schemeClr val="accent1"/>
          </a:effectRef>
          <a:fontRef idx="minor">
            <a:schemeClr val="tx1"/>
          </a:fontRef>
        </p:style>
      </p:cxnSp>
      <p:sp>
        <p:nvSpPr>
          <p:cNvPr id="11" name="CuadroTexto 10"/>
          <p:cNvSpPr txBox="1"/>
          <p:nvPr/>
        </p:nvSpPr>
        <p:spPr>
          <a:xfrm>
            <a:off x="4852709" y="1734721"/>
            <a:ext cx="4291292" cy="430887"/>
          </a:xfrm>
          <a:prstGeom prst="rect">
            <a:avLst/>
          </a:prstGeom>
          <a:noFill/>
        </p:spPr>
        <p:txBody>
          <a:bodyPr wrap="square" rtlCol="0">
            <a:spAutoFit/>
          </a:bodyPr>
          <a:lstStyle/>
          <a:p>
            <a:r>
              <a:rPr lang="es-ES" sz="1100" dirty="0" smtClean="0"/>
              <a:t>Para ajustar la unidad ejecutora del Ministerio de Desarrollo </a:t>
            </a:r>
            <a:r>
              <a:rPr lang="mr-IN" sz="1100" dirty="0" smtClean="0"/>
              <a:t>–</a:t>
            </a:r>
            <a:r>
              <a:rPr lang="es-ES" sz="1100" dirty="0" smtClean="0"/>
              <a:t> MIDES - al Ministerio de Salud Pública - MSPAS</a:t>
            </a:r>
            <a:endParaRPr lang="es-ES" sz="1100" dirty="0"/>
          </a:p>
        </p:txBody>
      </p:sp>
      <p:cxnSp>
        <p:nvCxnSpPr>
          <p:cNvPr id="12" name="Conector recto 11"/>
          <p:cNvCxnSpPr>
            <a:endCxn id="11" idx="1"/>
          </p:cNvCxnSpPr>
          <p:nvPr/>
        </p:nvCxnSpPr>
        <p:spPr>
          <a:xfrm>
            <a:off x="4109315" y="1714071"/>
            <a:ext cx="743394" cy="236094"/>
          </a:xfrm>
          <a:prstGeom prst="line">
            <a:avLst/>
          </a:prstGeom>
          <a:ln>
            <a:headEnd type="none"/>
            <a:tailEnd type="arrow"/>
          </a:ln>
        </p:spPr>
        <p:style>
          <a:lnRef idx="2">
            <a:schemeClr val="accent1"/>
          </a:lnRef>
          <a:fillRef idx="0">
            <a:schemeClr val="accent1"/>
          </a:fillRef>
          <a:effectRef idx="1">
            <a:schemeClr val="accent1"/>
          </a:effectRef>
          <a:fontRef idx="minor">
            <a:schemeClr val="tx1"/>
          </a:fontRef>
        </p:style>
      </p:cxnSp>
      <p:cxnSp>
        <p:nvCxnSpPr>
          <p:cNvPr id="16" name="Conector recto 15"/>
          <p:cNvCxnSpPr/>
          <p:nvPr/>
        </p:nvCxnSpPr>
        <p:spPr>
          <a:xfrm>
            <a:off x="4673759" y="4188219"/>
            <a:ext cx="743394" cy="236094"/>
          </a:xfrm>
          <a:prstGeom prst="line">
            <a:avLst/>
          </a:prstGeom>
          <a:ln>
            <a:headEnd type="none"/>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4647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bright="70000" contrast="-70000"/>
          </a:blip>
          <a:srcRect/>
          <a:stretch>
            <a:fillRect t="-32000" b="-32000"/>
          </a:stretch>
        </a:blipFill>
        <a:effectLst/>
      </p:bgPr>
    </p:bg>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9E13FAB8-8B80-3C42-AB5F-A5D07337DD3F}" type="slidenum">
              <a:rPr lang="en-US" smtClean="0">
                <a:solidFill>
                  <a:prstClr val="white"/>
                </a:solidFill>
              </a:rPr>
              <a:pPr/>
              <a:t>3</a:t>
            </a:fld>
            <a:endParaRPr lang="en-US">
              <a:solidFill>
                <a:prstClr val="white"/>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4" y="4822797"/>
            <a:ext cx="1397757" cy="273444"/>
          </a:xfrm>
          <a:prstGeom prst="rect">
            <a:avLst/>
          </a:prstGeom>
        </p:spPr>
      </p:pic>
      <p:sp>
        <p:nvSpPr>
          <p:cNvPr id="6" name="Rectangle 5">
            <a:extLst>
              <a:ext uri="{FF2B5EF4-FFF2-40B4-BE49-F238E27FC236}">
                <a16:creationId xmlns:a16="http://schemas.microsoft.com/office/drawing/2014/main" xmlns="" id="{13D17DC0-3567-4527-B760-976CD7F0424B}"/>
              </a:ext>
            </a:extLst>
          </p:cNvPr>
          <p:cNvSpPr/>
          <p:nvPr/>
        </p:nvSpPr>
        <p:spPr>
          <a:xfrm>
            <a:off x="0" y="0"/>
            <a:ext cx="9144000" cy="954968"/>
          </a:xfrm>
          <a:prstGeom prst="rect">
            <a:avLst/>
          </a:prstGeom>
          <a:solidFill>
            <a:srgbClr val="0B3A4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3200" b="1" dirty="0">
                <a:solidFill>
                  <a:schemeClr val="bg1"/>
                </a:solidFill>
                <a:latin typeface="Andes Bold" panose="02000000000000000000" pitchFamily="50" charset="0"/>
                <a:ea typeface="+mj-ea"/>
                <a:cs typeface="+mj-cs"/>
              </a:rPr>
              <a:t>Guatemala tiene la tasa de desnutrición crónica más alta en América</a:t>
            </a:r>
            <a:endParaRPr lang="es-PE" sz="3200" b="1" dirty="0">
              <a:solidFill>
                <a:schemeClr val="bg1"/>
              </a:solidFill>
              <a:latin typeface="Andes Bold" panose="02000000000000000000" pitchFamily="50" charset="0"/>
              <a:ea typeface="+mj-ea"/>
              <a:cs typeface="+mj-cs"/>
            </a:endParaRPr>
          </a:p>
        </p:txBody>
      </p:sp>
      <p:sp>
        <p:nvSpPr>
          <p:cNvPr id="8" name="Rectangle 7">
            <a:extLst>
              <a:ext uri="{FF2B5EF4-FFF2-40B4-BE49-F238E27FC236}">
                <a16:creationId xmlns:a16="http://schemas.microsoft.com/office/drawing/2014/main" xmlns="" id="{B41997E2-B2A3-41C0-BCBC-F5395A3FD6B6}"/>
              </a:ext>
            </a:extLst>
          </p:cNvPr>
          <p:cNvSpPr/>
          <p:nvPr/>
        </p:nvSpPr>
        <p:spPr>
          <a:xfrm>
            <a:off x="2198" y="58753"/>
            <a:ext cx="9144000" cy="862241"/>
          </a:xfrm>
          <a:prstGeom prst="rect">
            <a:avLst/>
          </a:prstGeom>
          <a:solidFill>
            <a:srgbClr val="0B3A4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PE" sz="2300" b="1" dirty="0">
                <a:solidFill>
                  <a:schemeClr val="bg1"/>
                </a:solidFill>
                <a:latin typeface="Andes Bold" panose="02000000000000000000" pitchFamily="50" charset="0"/>
                <a:ea typeface="+mj-ea"/>
                <a:cs typeface="+mj-cs"/>
              </a:rPr>
              <a:t>Desigualdades geográficas</a:t>
            </a:r>
            <a:endParaRPr lang="es-PE" sz="2300" b="1" dirty="0">
              <a:solidFill>
                <a:srgbClr val="FF0000"/>
              </a:solidFill>
              <a:latin typeface="Andes Bold" panose="02000000000000000000" pitchFamily="50" charset="0"/>
              <a:ea typeface="+mj-ea"/>
              <a:cs typeface="+mj-cs"/>
            </a:endParaRPr>
          </a:p>
        </p:txBody>
      </p:sp>
      <p:sp>
        <p:nvSpPr>
          <p:cNvPr id="2" name="TextBox 1">
            <a:extLst>
              <a:ext uri="{FF2B5EF4-FFF2-40B4-BE49-F238E27FC236}">
                <a16:creationId xmlns:a16="http://schemas.microsoft.com/office/drawing/2014/main" xmlns="" id="{C6197EBC-32D4-4B06-B158-ACD031EA7296}"/>
              </a:ext>
            </a:extLst>
          </p:cNvPr>
          <p:cNvSpPr txBox="1"/>
          <p:nvPr/>
        </p:nvSpPr>
        <p:spPr>
          <a:xfrm>
            <a:off x="6445147" y="4771572"/>
            <a:ext cx="1911302" cy="369332"/>
          </a:xfrm>
          <a:prstGeom prst="rect">
            <a:avLst/>
          </a:prstGeom>
          <a:noFill/>
        </p:spPr>
        <p:txBody>
          <a:bodyPr wrap="square" rtlCol="0">
            <a:spAutoFit/>
          </a:bodyPr>
          <a:lstStyle/>
          <a:p>
            <a:r>
              <a:rPr lang="es-GT">
                <a:solidFill>
                  <a:schemeClr val="bg1"/>
                </a:solidFill>
              </a:rPr>
              <a:t>#NiñezConFuturo</a:t>
            </a:r>
            <a:endParaRPr lang="es-GT" dirty="0">
              <a:solidFill>
                <a:schemeClr val="bg1"/>
              </a:solidFill>
            </a:endParaRPr>
          </a:p>
        </p:txBody>
      </p:sp>
      <p:pic>
        <p:nvPicPr>
          <p:cNvPr id="3" name="Picture 2">
            <a:extLst>
              <a:ext uri="{FF2B5EF4-FFF2-40B4-BE49-F238E27FC236}">
                <a16:creationId xmlns:a16="http://schemas.microsoft.com/office/drawing/2014/main" xmlns="" id="{31A073F8-C6E1-4E77-8DEF-96F48D2BC867}"/>
              </a:ext>
            </a:extLst>
          </p:cNvPr>
          <p:cNvPicPr>
            <a:picLocks noChangeAspect="1"/>
          </p:cNvPicPr>
          <p:nvPr/>
        </p:nvPicPr>
        <p:blipFill>
          <a:blip r:embed="rId5"/>
          <a:stretch>
            <a:fillRect/>
          </a:stretch>
        </p:blipFill>
        <p:spPr>
          <a:xfrm>
            <a:off x="1954444" y="973681"/>
            <a:ext cx="5339816" cy="3798938"/>
          </a:xfrm>
          <a:prstGeom prst="rect">
            <a:avLst/>
          </a:prstGeom>
        </p:spPr>
      </p:pic>
      <p:sp>
        <p:nvSpPr>
          <p:cNvPr id="5" name="Rectangle 4">
            <a:extLst>
              <a:ext uri="{FF2B5EF4-FFF2-40B4-BE49-F238E27FC236}">
                <a16:creationId xmlns:a16="http://schemas.microsoft.com/office/drawing/2014/main" xmlns="" id="{B593C39E-C45D-4FD8-904D-904315790916}"/>
              </a:ext>
            </a:extLst>
          </p:cNvPr>
          <p:cNvSpPr/>
          <p:nvPr/>
        </p:nvSpPr>
        <p:spPr>
          <a:xfrm>
            <a:off x="3864508" y="2516269"/>
            <a:ext cx="100117" cy="90105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2C16211-02B0-43BC-98C7-14E20BF808FE}"/>
              </a:ext>
            </a:extLst>
          </p:cNvPr>
          <p:cNvSpPr/>
          <p:nvPr/>
        </p:nvSpPr>
        <p:spPr>
          <a:xfrm>
            <a:off x="3229322" y="2235942"/>
            <a:ext cx="101230" cy="118137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AA2C2666-5B1B-47D6-8E9A-C3F093B63929}"/>
              </a:ext>
            </a:extLst>
          </p:cNvPr>
          <p:cNvSpPr/>
          <p:nvPr/>
        </p:nvSpPr>
        <p:spPr>
          <a:xfrm>
            <a:off x="3022415" y="2163847"/>
            <a:ext cx="90734" cy="125347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D54C265-B0FE-477B-90F3-D83247116412}"/>
              </a:ext>
            </a:extLst>
          </p:cNvPr>
          <p:cNvSpPr/>
          <p:nvPr/>
        </p:nvSpPr>
        <p:spPr>
          <a:xfrm>
            <a:off x="3446724" y="2403475"/>
            <a:ext cx="105738" cy="101384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6438BE12-84D4-46AC-AECF-2154B43B3A35}"/>
              </a:ext>
            </a:extLst>
          </p:cNvPr>
          <p:cNvSpPr/>
          <p:nvPr/>
        </p:nvSpPr>
        <p:spPr>
          <a:xfrm>
            <a:off x="2813524" y="2235941"/>
            <a:ext cx="97951" cy="118137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4E789ED2-7ACA-4882-B4D8-DCBEEAEFA632}"/>
              </a:ext>
            </a:extLst>
          </p:cNvPr>
          <p:cNvSpPr/>
          <p:nvPr/>
        </p:nvSpPr>
        <p:spPr>
          <a:xfrm>
            <a:off x="2604633" y="2163846"/>
            <a:ext cx="88749" cy="125347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1381F763-F0EC-4013-A357-C63A8DCFB432}"/>
              </a:ext>
            </a:extLst>
          </p:cNvPr>
          <p:cNvSpPr/>
          <p:nvPr/>
        </p:nvSpPr>
        <p:spPr>
          <a:xfrm>
            <a:off x="4291674" y="2516269"/>
            <a:ext cx="105701" cy="9010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91656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bright="70000" contrast="-70000"/>
          </a:blip>
          <a:srcRect/>
          <a:stretch>
            <a:fillRect t="-33000" b="-3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635C38F-72CC-4A46-A067-E2AAB0C0B4FF}"/>
              </a:ext>
            </a:extLst>
          </p:cNvPr>
          <p:cNvPicPr>
            <a:picLocks noChangeAspect="1"/>
          </p:cNvPicPr>
          <p:nvPr/>
        </p:nvPicPr>
        <p:blipFill>
          <a:blip r:embed="rId3"/>
          <a:stretch>
            <a:fillRect/>
          </a:stretch>
        </p:blipFill>
        <p:spPr>
          <a:xfrm>
            <a:off x="3528477" y="314959"/>
            <a:ext cx="4464484" cy="4178300"/>
          </a:xfrm>
          <a:prstGeom prst="rect">
            <a:avLst/>
          </a:prstGeom>
        </p:spPr>
      </p:pic>
      <p:sp>
        <p:nvSpPr>
          <p:cNvPr id="2" name="Slide Number Placeholder 1">
            <a:extLst>
              <a:ext uri="{FF2B5EF4-FFF2-40B4-BE49-F238E27FC236}">
                <a16:creationId xmlns:a16="http://schemas.microsoft.com/office/drawing/2014/main" xmlns="" id="{6437BB6C-7BBE-4AED-AA09-5EB9EAA7EA8B}"/>
              </a:ext>
            </a:extLst>
          </p:cNvPr>
          <p:cNvSpPr>
            <a:spLocks noGrp="1"/>
          </p:cNvSpPr>
          <p:nvPr>
            <p:ph type="sldNum" sz="quarter" idx="12"/>
          </p:nvPr>
        </p:nvSpPr>
        <p:spPr>
          <a:xfrm>
            <a:off x="8662738" y="4767262"/>
            <a:ext cx="361377" cy="273844"/>
          </a:xfrm>
        </p:spPr>
        <p:txBody>
          <a:bodyPr>
            <a:normAutofit/>
          </a:bodyPr>
          <a:lstStyle/>
          <a:p>
            <a:pPr>
              <a:spcAft>
                <a:spcPts val="600"/>
              </a:spcAft>
            </a:pPr>
            <a:fld id="{F20BEDC5-23D5-4708-BDDB-EF9B82D4E700}" type="slidenum">
              <a:rPr lang="en-US" smtClean="0"/>
              <a:pPr>
                <a:spcAft>
                  <a:spcPts val="600"/>
                </a:spcAft>
              </a:pPr>
              <a:t>30</a:t>
            </a:fld>
            <a:endParaRPr lang="en-US" dirty="0"/>
          </a:p>
        </p:txBody>
      </p:sp>
      <p:sp>
        <p:nvSpPr>
          <p:cNvPr id="4" name="TextBox 3">
            <a:extLst>
              <a:ext uri="{FF2B5EF4-FFF2-40B4-BE49-F238E27FC236}">
                <a16:creationId xmlns:a16="http://schemas.microsoft.com/office/drawing/2014/main" xmlns="" id="{4832425B-636E-4E3A-B56A-3ED730B1CD40}"/>
              </a:ext>
            </a:extLst>
          </p:cNvPr>
          <p:cNvSpPr txBox="1"/>
          <p:nvPr/>
        </p:nvSpPr>
        <p:spPr>
          <a:xfrm>
            <a:off x="487680" y="370838"/>
            <a:ext cx="2628900" cy="1077218"/>
          </a:xfrm>
          <a:prstGeom prst="rect">
            <a:avLst/>
          </a:prstGeom>
          <a:noFill/>
        </p:spPr>
        <p:txBody>
          <a:bodyPr wrap="square" rtlCol="0" anchor="t">
            <a:spAutoFit/>
          </a:bodyPr>
          <a:lstStyle/>
          <a:p>
            <a:r>
              <a:rPr lang="en-US" sz="3200" dirty="0">
                <a:latin typeface="Andes Bold" panose="02000000000000000000" pitchFamily="50" charset="0"/>
              </a:rPr>
              <a:t>Gracias </a:t>
            </a:r>
            <a:r>
              <a:rPr lang="en-US" sz="3200" dirty="0" err="1">
                <a:latin typeface="Andes Bold" panose="02000000000000000000" pitchFamily="50" charset="0"/>
              </a:rPr>
              <a:t>por</a:t>
            </a:r>
            <a:r>
              <a:rPr lang="en-US" sz="3200" dirty="0">
                <a:latin typeface="Andes Bold" panose="02000000000000000000" pitchFamily="50" charset="0"/>
              </a:rPr>
              <a:t> </a:t>
            </a:r>
            <a:r>
              <a:rPr lang="en-US" sz="3200" dirty="0" err="1">
                <a:latin typeface="Andes Bold" panose="02000000000000000000" pitchFamily="50" charset="0"/>
              </a:rPr>
              <a:t>su</a:t>
            </a:r>
            <a:r>
              <a:rPr lang="en-US" sz="3200" dirty="0">
                <a:latin typeface="Andes Bold" panose="02000000000000000000" pitchFamily="50" charset="0"/>
              </a:rPr>
              <a:t> </a:t>
            </a:r>
            <a:r>
              <a:rPr lang="en-US" sz="3200" dirty="0" err="1">
                <a:latin typeface="Andes Bold" panose="02000000000000000000" pitchFamily="50" charset="0"/>
              </a:rPr>
              <a:t>atención</a:t>
            </a:r>
          </a:p>
        </p:txBody>
      </p:sp>
      <p:sp>
        <p:nvSpPr>
          <p:cNvPr id="5" name="TextBox 4">
            <a:extLst>
              <a:ext uri="{FF2B5EF4-FFF2-40B4-BE49-F238E27FC236}">
                <a16:creationId xmlns:a16="http://schemas.microsoft.com/office/drawing/2014/main" xmlns="" id="{D7511965-2AA1-4515-899B-8240FF8E8C35}"/>
              </a:ext>
            </a:extLst>
          </p:cNvPr>
          <p:cNvSpPr txBox="1"/>
          <p:nvPr/>
        </p:nvSpPr>
        <p:spPr>
          <a:xfrm>
            <a:off x="6854562" y="4734908"/>
            <a:ext cx="1911302" cy="338554"/>
          </a:xfrm>
          <a:prstGeom prst="rect">
            <a:avLst/>
          </a:prstGeom>
          <a:noFill/>
        </p:spPr>
        <p:txBody>
          <a:bodyPr wrap="square" rtlCol="0">
            <a:spAutoFit/>
          </a:bodyPr>
          <a:lstStyle/>
          <a:p>
            <a:pPr algn="r"/>
            <a:r>
              <a:rPr lang="es-GT" sz="1600" dirty="0">
                <a:solidFill>
                  <a:schemeClr val="tx2"/>
                </a:solidFill>
              </a:rPr>
              <a:t>#</a:t>
            </a:r>
            <a:r>
              <a:rPr lang="es-GT" sz="1600" dirty="0" err="1">
                <a:solidFill>
                  <a:schemeClr val="tx2"/>
                </a:solidFill>
              </a:rPr>
              <a:t>NiñezConFuturo</a:t>
            </a:r>
            <a:endParaRPr lang="es-GT" sz="1600" dirty="0">
              <a:solidFill>
                <a:schemeClr val="tx2"/>
              </a:solidFill>
            </a:endParaRPr>
          </a:p>
        </p:txBody>
      </p:sp>
      <p:sp>
        <p:nvSpPr>
          <p:cNvPr id="7" name="TextBox 6">
            <a:extLst>
              <a:ext uri="{FF2B5EF4-FFF2-40B4-BE49-F238E27FC236}">
                <a16:creationId xmlns:a16="http://schemas.microsoft.com/office/drawing/2014/main" xmlns="" id="{2CDABAD4-100E-4EB5-852E-A97D14F021DC}"/>
              </a:ext>
            </a:extLst>
          </p:cNvPr>
          <p:cNvSpPr txBox="1"/>
          <p:nvPr/>
        </p:nvSpPr>
        <p:spPr>
          <a:xfrm>
            <a:off x="144780" y="2342228"/>
            <a:ext cx="3147060" cy="584775"/>
          </a:xfrm>
          <a:prstGeom prst="rect">
            <a:avLst/>
          </a:prstGeom>
          <a:noFill/>
        </p:spPr>
        <p:txBody>
          <a:bodyPr wrap="square" rtlCol="0">
            <a:spAutoFit/>
          </a:bodyPr>
          <a:lstStyle/>
          <a:p>
            <a:pPr algn="r"/>
            <a:r>
              <a:rPr lang="es-GT" sz="3200" b="1" dirty="0"/>
              <a:t>#</a:t>
            </a:r>
            <a:r>
              <a:rPr lang="es-GT" sz="3200" b="1" dirty="0" err="1"/>
              <a:t>NiñezConFuturo</a:t>
            </a:r>
            <a:endParaRPr lang="es-GT" sz="3200" b="1" dirty="0"/>
          </a:p>
        </p:txBody>
      </p:sp>
    </p:spTree>
    <p:extLst>
      <p:ext uri="{BB962C8B-B14F-4D97-AF65-F5344CB8AC3E}">
        <p14:creationId xmlns:p14="http://schemas.microsoft.com/office/powerpoint/2010/main" val="4171724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bright="70000" contrast="-70000"/>
          </a:blip>
          <a:srcRect/>
          <a:stretch>
            <a:fillRect t="-32000" b="-32000"/>
          </a:stretch>
        </a:blipFill>
        <a:effectLst/>
      </p:bgPr>
    </p:bg>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9E13FAB8-8B80-3C42-AB5F-A5D07337DD3F}" type="slidenum">
              <a:rPr lang="en-US" smtClean="0">
                <a:solidFill>
                  <a:prstClr val="white"/>
                </a:solidFill>
              </a:rPr>
              <a:pPr/>
              <a:t>4</a:t>
            </a:fld>
            <a:endParaRPr lang="en-US">
              <a:solidFill>
                <a:prstClr val="white"/>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4" y="4822797"/>
            <a:ext cx="1397757" cy="273444"/>
          </a:xfrm>
          <a:prstGeom prst="rect">
            <a:avLst/>
          </a:prstGeom>
        </p:spPr>
      </p:pic>
      <p:sp>
        <p:nvSpPr>
          <p:cNvPr id="2" name="TextBox 1">
            <a:extLst>
              <a:ext uri="{FF2B5EF4-FFF2-40B4-BE49-F238E27FC236}">
                <a16:creationId xmlns:a16="http://schemas.microsoft.com/office/drawing/2014/main" xmlns="" id="{C6197EBC-32D4-4B06-B158-ACD031EA7296}"/>
              </a:ext>
            </a:extLst>
          </p:cNvPr>
          <p:cNvSpPr txBox="1"/>
          <p:nvPr/>
        </p:nvSpPr>
        <p:spPr>
          <a:xfrm>
            <a:off x="6445147" y="4771572"/>
            <a:ext cx="1911302" cy="369332"/>
          </a:xfrm>
          <a:prstGeom prst="rect">
            <a:avLst/>
          </a:prstGeom>
          <a:noFill/>
        </p:spPr>
        <p:txBody>
          <a:bodyPr wrap="square" rtlCol="0">
            <a:spAutoFit/>
          </a:bodyPr>
          <a:lstStyle/>
          <a:p>
            <a:r>
              <a:rPr lang="es-GT" dirty="0">
                <a:solidFill>
                  <a:schemeClr val="bg1"/>
                </a:solidFill>
              </a:rPr>
              <a:t>#</a:t>
            </a:r>
            <a:r>
              <a:rPr lang="es-GT" dirty="0" err="1">
                <a:solidFill>
                  <a:schemeClr val="bg1"/>
                </a:solidFill>
              </a:rPr>
              <a:t>NiñezConFuturo</a:t>
            </a:r>
            <a:endParaRPr lang="es-GT" dirty="0">
              <a:solidFill>
                <a:schemeClr val="bg1"/>
              </a:solidFill>
            </a:endParaRPr>
          </a:p>
        </p:txBody>
      </p:sp>
      <p:pic>
        <p:nvPicPr>
          <p:cNvPr id="4" name="Picture 3">
            <a:extLst>
              <a:ext uri="{FF2B5EF4-FFF2-40B4-BE49-F238E27FC236}">
                <a16:creationId xmlns:a16="http://schemas.microsoft.com/office/drawing/2014/main" xmlns="" id="{0137667B-A6A4-4706-99C6-3FFB62AC926E}"/>
              </a:ext>
            </a:extLst>
          </p:cNvPr>
          <p:cNvPicPr>
            <a:picLocks noChangeAspect="1"/>
          </p:cNvPicPr>
          <p:nvPr/>
        </p:nvPicPr>
        <p:blipFill>
          <a:blip r:embed="rId5"/>
          <a:stretch>
            <a:fillRect/>
          </a:stretch>
        </p:blipFill>
        <p:spPr>
          <a:xfrm>
            <a:off x="0" y="979747"/>
            <a:ext cx="9144000" cy="3641296"/>
          </a:xfrm>
          <a:prstGeom prst="rect">
            <a:avLst/>
          </a:prstGeom>
        </p:spPr>
      </p:pic>
      <p:sp>
        <p:nvSpPr>
          <p:cNvPr id="9" name="Rectangle 8">
            <a:extLst>
              <a:ext uri="{FF2B5EF4-FFF2-40B4-BE49-F238E27FC236}">
                <a16:creationId xmlns:a16="http://schemas.microsoft.com/office/drawing/2014/main" xmlns="" id="{71458A2B-25B8-481F-A31D-CA7972D82177}"/>
              </a:ext>
            </a:extLst>
          </p:cNvPr>
          <p:cNvSpPr/>
          <p:nvPr/>
        </p:nvSpPr>
        <p:spPr>
          <a:xfrm>
            <a:off x="2198" y="0"/>
            <a:ext cx="9144000" cy="979747"/>
          </a:xfrm>
          <a:prstGeom prst="rect">
            <a:avLst/>
          </a:prstGeom>
          <a:solidFill>
            <a:srgbClr val="0B3A4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PE" sz="2300" b="1" dirty="0">
                <a:solidFill>
                  <a:schemeClr val="bg1"/>
                </a:solidFill>
                <a:latin typeface="Andes Bold" panose="02000000000000000000" pitchFamily="50" charset="0"/>
                <a:ea typeface="+mj-ea"/>
                <a:cs typeface="+mj-cs"/>
              </a:rPr>
              <a:t>Aunque la situación ha mejorado, aun no existe acceso universal al agua y saneamiento</a:t>
            </a:r>
            <a:endParaRPr lang="es-PE" sz="2300" b="1" dirty="0">
              <a:solidFill>
                <a:srgbClr val="FF0000"/>
              </a:solidFill>
              <a:latin typeface="Andes Bold" panose="02000000000000000000" pitchFamily="50" charset="0"/>
              <a:ea typeface="+mj-ea"/>
              <a:cs typeface="+mj-cs"/>
            </a:endParaRPr>
          </a:p>
        </p:txBody>
      </p:sp>
    </p:spTree>
    <p:extLst>
      <p:ext uri="{BB962C8B-B14F-4D97-AF65-F5344CB8AC3E}">
        <p14:creationId xmlns:p14="http://schemas.microsoft.com/office/powerpoint/2010/main" val="35169161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bright="70000" contrast="-70000"/>
          </a:blip>
          <a:srcRect/>
          <a:stretch>
            <a:fillRect t="-32000" b="-32000"/>
          </a:stretch>
        </a:blipFill>
        <a:effectLst/>
      </p:bgPr>
    </p:bg>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9E13FAB8-8B80-3C42-AB5F-A5D07337DD3F}" type="slidenum">
              <a:rPr lang="en-US" smtClean="0">
                <a:solidFill>
                  <a:prstClr val="white"/>
                </a:solidFill>
              </a:rPr>
              <a:pPr/>
              <a:t>5</a:t>
            </a:fld>
            <a:endParaRPr lang="en-US">
              <a:solidFill>
                <a:prstClr val="white"/>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4" y="4822797"/>
            <a:ext cx="1397757" cy="273444"/>
          </a:xfrm>
          <a:prstGeom prst="rect">
            <a:avLst/>
          </a:prstGeom>
        </p:spPr>
      </p:pic>
      <p:sp>
        <p:nvSpPr>
          <p:cNvPr id="6" name="Rectangle 5">
            <a:extLst>
              <a:ext uri="{FF2B5EF4-FFF2-40B4-BE49-F238E27FC236}">
                <a16:creationId xmlns:a16="http://schemas.microsoft.com/office/drawing/2014/main" xmlns="" id="{13D17DC0-3567-4527-B760-976CD7F0424B}"/>
              </a:ext>
            </a:extLst>
          </p:cNvPr>
          <p:cNvSpPr/>
          <p:nvPr/>
        </p:nvSpPr>
        <p:spPr>
          <a:xfrm>
            <a:off x="0" y="0"/>
            <a:ext cx="9144000" cy="954968"/>
          </a:xfrm>
          <a:prstGeom prst="rect">
            <a:avLst/>
          </a:prstGeom>
          <a:solidFill>
            <a:srgbClr val="0B3A4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3200" b="1" dirty="0">
                <a:solidFill>
                  <a:schemeClr val="bg1"/>
                </a:solidFill>
                <a:latin typeface="Andes Bold" panose="02000000000000000000" pitchFamily="50" charset="0"/>
                <a:ea typeface="+mj-ea"/>
                <a:cs typeface="+mj-cs"/>
              </a:rPr>
              <a:t>Desafíos en la calidad del agua</a:t>
            </a:r>
            <a:endParaRPr lang="es-PE" sz="3200" b="1" dirty="0">
              <a:solidFill>
                <a:schemeClr val="bg1"/>
              </a:solidFill>
              <a:latin typeface="Andes Bold" panose="02000000000000000000" pitchFamily="50" charset="0"/>
              <a:ea typeface="+mj-ea"/>
              <a:cs typeface="+mj-cs"/>
            </a:endParaRPr>
          </a:p>
        </p:txBody>
      </p:sp>
      <p:sp>
        <p:nvSpPr>
          <p:cNvPr id="2" name="TextBox 1">
            <a:extLst>
              <a:ext uri="{FF2B5EF4-FFF2-40B4-BE49-F238E27FC236}">
                <a16:creationId xmlns:a16="http://schemas.microsoft.com/office/drawing/2014/main" xmlns="" id="{C6197EBC-32D4-4B06-B158-ACD031EA7296}"/>
              </a:ext>
            </a:extLst>
          </p:cNvPr>
          <p:cNvSpPr txBox="1"/>
          <p:nvPr/>
        </p:nvSpPr>
        <p:spPr>
          <a:xfrm>
            <a:off x="6445147" y="4771572"/>
            <a:ext cx="1911302" cy="369332"/>
          </a:xfrm>
          <a:prstGeom prst="rect">
            <a:avLst/>
          </a:prstGeom>
          <a:noFill/>
        </p:spPr>
        <p:txBody>
          <a:bodyPr wrap="square" rtlCol="0">
            <a:spAutoFit/>
          </a:bodyPr>
          <a:lstStyle/>
          <a:p>
            <a:r>
              <a:rPr lang="es-GT" dirty="0">
                <a:solidFill>
                  <a:schemeClr val="bg1"/>
                </a:solidFill>
              </a:rPr>
              <a:t>#</a:t>
            </a:r>
            <a:r>
              <a:rPr lang="es-GT" dirty="0" err="1">
                <a:solidFill>
                  <a:schemeClr val="bg1"/>
                </a:solidFill>
              </a:rPr>
              <a:t>NiñezConFuturo</a:t>
            </a:r>
            <a:endParaRPr lang="es-GT" dirty="0">
              <a:solidFill>
                <a:schemeClr val="bg1"/>
              </a:solidFill>
            </a:endParaRPr>
          </a:p>
        </p:txBody>
      </p:sp>
      <p:pic>
        <p:nvPicPr>
          <p:cNvPr id="5" name="Picture 4">
            <a:extLst>
              <a:ext uri="{FF2B5EF4-FFF2-40B4-BE49-F238E27FC236}">
                <a16:creationId xmlns:a16="http://schemas.microsoft.com/office/drawing/2014/main" xmlns="" id="{F33A0AAC-AEF3-473C-82C7-24EC390CAC83}"/>
              </a:ext>
            </a:extLst>
          </p:cNvPr>
          <p:cNvPicPr>
            <a:picLocks noChangeAspect="1"/>
          </p:cNvPicPr>
          <p:nvPr/>
        </p:nvPicPr>
        <p:blipFill>
          <a:blip r:embed="rId5"/>
          <a:stretch>
            <a:fillRect/>
          </a:stretch>
        </p:blipFill>
        <p:spPr>
          <a:xfrm>
            <a:off x="264426" y="1516536"/>
            <a:ext cx="2514600" cy="1209675"/>
          </a:xfrm>
          <a:prstGeom prst="rect">
            <a:avLst/>
          </a:prstGeom>
        </p:spPr>
      </p:pic>
      <p:pic>
        <p:nvPicPr>
          <p:cNvPr id="8" name="Picture 7">
            <a:extLst>
              <a:ext uri="{FF2B5EF4-FFF2-40B4-BE49-F238E27FC236}">
                <a16:creationId xmlns:a16="http://schemas.microsoft.com/office/drawing/2014/main" xmlns="" id="{CF23F4AB-5C17-4DEF-B4FA-CDE543061C5D}"/>
              </a:ext>
            </a:extLst>
          </p:cNvPr>
          <p:cNvPicPr>
            <a:picLocks noChangeAspect="1"/>
          </p:cNvPicPr>
          <p:nvPr/>
        </p:nvPicPr>
        <p:blipFill>
          <a:blip r:embed="rId6"/>
          <a:stretch>
            <a:fillRect/>
          </a:stretch>
        </p:blipFill>
        <p:spPr>
          <a:xfrm>
            <a:off x="5167811" y="1202954"/>
            <a:ext cx="2343150" cy="1219200"/>
          </a:xfrm>
          <a:prstGeom prst="rect">
            <a:avLst/>
          </a:prstGeom>
        </p:spPr>
      </p:pic>
      <p:pic>
        <p:nvPicPr>
          <p:cNvPr id="9" name="Picture 8">
            <a:extLst>
              <a:ext uri="{FF2B5EF4-FFF2-40B4-BE49-F238E27FC236}">
                <a16:creationId xmlns:a16="http://schemas.microsoft.com/office/drawing/2014/main" xmlns="" id="{310965E6-7582-4C49-82FE-8D0D27219DC2}"/>
              </a:ext>
            </a:extLst>
          </p:cNvPr>
          <p:cNvPicPr>
            <a:picLocks noChangeAspect="1"/>
          </p:cNvPicPr>
          <p:nvPr/>
        </p:nvPicPr>
        <p:blipFill>
          <a:blip r:embed="rId7"/>
          <a:stretch>
            <a:fillRect/>
          </a:stretch>
        </p:blipFill>
        <p:spPr>
          <a:xfrm>
            <a:off x="5182088" y="2729694"/>
            <a:ext cx="2457450" cy="1819275"/>
          </a:xfrm>
          <a:prstGeom prst="rect">
            <a:avLst/>
          </a:prstGeom>
        </p:spPr>
      </p:pic>
    </p:spTree>
    <p:extLst>
      <p:ext uri="{BB962C8B-B14F-4D97-AF65-F5344CB8AC3E}">
        <p14:creationId xmlns:p14="http://schemas.microsoft.com/office/powerpoint/2010/main" val="5952125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bright="70000" contrast="-70000"/>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1356471" y="4998244"/>
            <a:ext cx="7787529" cy="1433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0" y="-1"/>
            <a:ext cx="9144000" cy="914597"/>
          </a:xfrm>
          <a:prstGeom prst="rect">
            <a:avLst/>
          </a:prstGeom>
          <a:solidFill>
            <a:srgbClr val="0B3A4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PE" sz="2400" b="1" dirty="0">
                <a:solidFill>
                  <a:schemeClr val="bg1"/>
                </a:solidFill>
                <a:latin typeface="Andes Bold" panose="02000000000000000000" pitchFamily="50" charset="0"/>
                <a:ea typeface="+mj-ea"/>
                <a:cs typeface="+mj-cs"/>
              </a:rPr>
              <a:t>Costo humano: La desnutrición crónica incrementa la mortalidad infantil y afecta el desarrollo cognitivo</a:t>
            </a:r>
          </a:p>
        </p:txBody>
      </p:sp>
      <p:sp>
        <p:nvSpPr>
          <p:cNvPr id="11" name="Text Placeholder 2"/>
          <p:cNvSpPr txBox="1">
            <a:spLocks/>
          </p:cNvSpPr>
          <p:nvPr/>
        </p:nvSpPr>
        <p:spPr>
          <a:xfrm>
            <a:off x="3368041" y="1065882"/>
            <a:ext cx="2599036" cy="829274"/>
          </a:xfrm>
          <a:prstGeom prst="rect">
            <a:avLst/>
          </a:prstGeom>
        </p:spPr>
        <p:txBody>
          <a:bodyPr vert="horz" lIns="68580" tIns="34290" rIns="68580" bIns="34290" rtlCol="0" anchor="b">
            <a:normAutofit/>
          </a:bodyPr>
          <a:lstStyle>
            <a:lvl1pPr indent="0" algn="ctr">
              <a:lnSpc>
                <a:spcPct val="90000"/>
              </a:lnSpc>
              <a:spcBef>
                <a:spcPts val="1000"/>
              </a:spcBef>
              <a:buFont typeface="Arial" panose="020B0604020202020204" pitchFamily="34" charset="0"/>
              <a:buNone/>
              <a:defRPr sz="2400" b="1"/>
            </a:lvl1pPr>
            <a:lvl2pPr indent="0">
              <a:lnSpc>
                <a:spcPct val="90000"/>
              </a:lnSpc>
              <a:spcBef>
                <a:spcPts val="500"/>
              </a:spcBef>
              <a:buFont typeface="Arial" panose="020B0604020202020204" pitchFamily="34" charset="0"/>
              <a:buNone/>
              <a:defRPr sz="2000" b="1"/>
            </a:lvl2pPr>
            <a:lvl3pPr indent="0">
              <a:lnSpc>
                <a:spcPct val="90000"/>
              </a:lnSpc>
              <a:spcBef>
                <a:spcPts val="500"/>
              </a:spcBef>
              <a:buFont typeface="Arial" panose="020B0604020202020204" pitchFamily="34" charset="0"/>
              <a:buNone/>
              <a:defRPr b="1"/>
            </a:lvl3pPr>
            <a:lvl4pPr indent="0">
              <a:lnSpc>
                <a:spcPct val="90000"/>
              </a:lnSpc>
              <a:spcBef>
                <a:spcPts val="500"/>
              </a:spcBef>
              <a:buFont typeface="Arial" panose="020B0604020202020204" pitchFamily="34" charset="0"/>
              <a:buNone/>
              <a:defRPr sz="1600" b="1"/>
            </a:lvl4pPr>
            <a:lvl5pPr indent="0">
              <a:lnSpc>
                <a:spcPct val="90000"/>
              </a:lnSpc>
              <a:spcBef>
                <a:spcPts val="500"/>
              </a:spcBef>
              <a:buFont typeface="Arial" panose="020B0604020202020204" pitchFamily="34" charset="0"/>
              <a:buNone/>
              <a:defRPr sz="1600" b="1"/>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r>
              <a:rPr lang="es-PE" sz="1800" dirty="0">
                <a:latin typeface="Andes Bold" panose="02000000000000000000" pitchFamily="50" charset="0"/>
              </a:rPr>
              <a:t>Conexiones neuronales de un niño desnutrido</a:t>
            </a:r>
          </a:p>
        </p:txBody>
      </p:sp>
      <p:sp>
        <p:nvSpPr>
          <p:cNvPr id="12" name="Text Placeholder 4"/>
          <p:cNvSpPr txBox="1">
            <a:spLocks/>
          </p:cNvSpPr>
          <p:nvPr/>
        </p:nvSpPr>
        <p:spPr>
          <a:xfrm>
            <a:off x="6258340" y="1230715"/>
            <a:ext cx="2646098" cy="677342"/>
          </a:xfrm>
          <a:prstGeom prst="rect">
            <a:avLst/>
          </a:prstGeom>
        </p:spPr>
        <p:txBody>
          <a:bodyPr vert="horz" lIns="68580" tIns="34290" rIns="68580" bIns="34290" rtlCol="0" anchor="b">
            <a:noAutofit/>
          </a:bodyPr>
          <a:lstStyle>
            <a:lvl1pPr indent="0" algn="ctr">
              <a:lnSpc>
                <a:spcPct val="90000"/>
              </a:lnSpc>
              <a:spcBef>
                <a:spcPts val="1000"/>
              </a:spcBef>
              <a:buFont typeface="Arial" panose="020B0604020202020204" pitchFamily="34" charset="0"/>
              <a:buNone/>
              <a:defRPr sz="2400" b="1"/>
            </a:lvl1pPr>
            <a:lvl2pPr indent="0">
              <a:lnSpc>
                <a:spcPct val="90000"/>
              </a:lnSpc>
              <a:spcBef>
                <a:spcPts val="500"/>
              </a:spcBef>
              <a:buFont typeface="Arial" panose="020B0604020202020204" pitchFamily="34" charset="0"/>
              <a:buNone/>
              <a:defRPr sz="2000" b="1"/>
            </a:lvl2pPr>
            <a:lvl3pPr indent="0">
              <a:lnSpc>
                <a:spcPct val="90000"/>
              </a:lnSpc>
              <a:spcBef>
                <a:spcPts val="500"/>
              </a:spcBef>
              <a:buFont typeface="Arial" panose="020B0604020202020204" pitchFamily="34" charset="0"/>
              <a:buNone/>
              <a:defRPr b="1"/>
            </a:lvl3pPr>
            <a:lvl4pPr indent="0">
              <a:lnSpc>
                <a:spcPct val="90000"/>
              </a:lnSpc>
              <a:spcBef>
                <a:spcPts val="500"/>
              </a:spcBef>
              <a:buFont typeface="Arial" panose="020B0604020202020204" pitchFamily="34" charset="0"/>
              <a:buNone/>
              <a:defRPr sz="1600" b="1"/>
            </a:lvl4pPr>
            <a:lvl5pPr indent="0">
              <a:lnSpc>
                <a:spcPct val="90000"/>
              </a:lnSpc>
              <a:spcBef>
                <a:spcPts val="500"/>
              </a:spcBef>
              <a:buFont typeface="Arial" panose="020B0604020202020204" pitchFamily="34" charset="0"/>
              <a:buNone/>
              <a:defRPr sz="1600" b="1"/>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endParaRPr lang="es-PE" sz="1800" dirty="0">
              <a:latin typeface="Andes Bold" panose="02000000000000000000" pitchFamily="50" charset="0"/>
            </a:endParaRPr>
          </a:p>
          <a:p>
            <a:r>
              <a:rPr lang="es-PE" sz="1800" dirty="0">
                <a:latin typeface="Andes Bold" panose="02000000000000000000" pitchFamily="50" charset="0"/>
              </a:rPr>
              <a:t>Conexiones neuronales de un niño saludable</a:t>
            </a:r>
          </a:p>
        </p:txBody>
      </p:sp>
      <p:sp>
        <p:nvSpPr>
          <p:cNvPr id="13" name="TextBox 12"/>
          <p:cNvSpPr txBox="1"/>
          <p:nvPr/>
        </p:nvSpPr>
        <p:spPr>
          <a:xfrm>
            <a:off x="1356471" y="4966228"/>
            <a:ext cx="6863464" cy="230832"/>
          </a:xfrm>
          <a:prstGeom prst="rect">
            <a:avLst/>
          </a:prstGeom>
          <a:noFill/>
        </p:spPr>
        <p:txBody>
          <a:bodyPr wrap="square" rtlCol="0">
            <a:spAutoFit/>
          </a:bodyPr>
          <a:lstStyle/>
          <a:p>
            <a:r>
              <a:rPr lang="es-ES" sz="900"/>
              <a:t>Fuente: Nelson (2016)</a:t>
            </a:r>
            <a:endParaRPr lang="en-US" sz="900"/>
          </a:p>
        </p:txBody>
      </p:sp>
      <p:pic>
        <p:nvPicPr>
          <p:cNvPr id="14" name="Content Placeholder 7" descr="Brain_highresolution_stunted.jpg"/>
          <p:cNvPicPr>
            <a:picLocks noGrp="1" noChangeAspect="1"/>
          </p:cNvPicPr>
          <p:nvPr>
            <p:ph sz="half" idx="4294967295"/>
          </p:nvPr>
        </p:nvPicPr>
        <p:blipFill>
          <a:blip r:embed="rId4" cstate="screen">
            <a:extLst>
              <a:ext uri="{28A0092B-C50C-407E-A947-70E740481C1C}">
                <a14:useLocalDpi xmlns:a14="http://schemas.microsoft.com/office/drawing/2010/main"/>
              </a:ext>
            </a:extLst>
          </a:blip>
          <a:stretch>
            <a:fillRect/>
          </a:stretch>
        </p:blipFill>
        <p:spPr>
          <a:xfrm>
            <a:off x="3482351" y="2151677"/>
            <a:ext cx="2661678" cy="2501060"/>
          </a:xfrm>
          <a:prstGeom prst="rect">
            <a:avLst/>
          </a:prstGeom>
        </p:spPr>
      </p:pic>
      <p:pic>
        <p:nvPicPr>
          <p:cNvPr id="15" name="Content Placeholder 8" descr="Brain_highresolution_nonstunted.jpg"/>
          <p:cNvPicPr>
            <a:picLocks noGrp="1" noChangeAspect="1"/>
          </p:cNvPicPr>
          <p:nvPr>
            <p:ph sz="quarter" idx="4294967295"/>
          </p:nvPr>
        </p:nvPicPr>
        <p:blipFill>
          <a:blip r:embed="rId5" cstate="screen">
            <a:extLst>
              <a:ext uri="{28A0092B-C50C-407E-A947-70E740481C1C}">
                <a14:useLocalDpi xmlns:a14="http://schemas.microsoft.com/office/drawing/2010/main"/>
              </a:ext>
            </a:extLst>
          </a:blip>
          <a:stretch>
            <a:fillRect/>
          </a:stretch>
        </p:blipFill>
        <p:spPr>
          <a:xfrm>
            <a:off x="6258340" y="2154547"/>
            <a:ext cx="2726631" cy="2476690"/>
          </a:xfrm>
          <a:prstGeom prst="rect">
            <a:avLst/>
          </a:prstGeom>
        </p:spPr>
      </p:pic>
      <p:sp>
        <p:nvSpPr>
          <p:cNvPr id="2" name="Slide Number Placeholder 1"/>
          <p:cNvSpPr>
            <a:spLocks noGrp="1"/>
          </p:cNvSpPr>
          <p:nvPr>
            <p:ph type="sldNum" sz="quarter" idx="12"/>
          </p:nvPr>
        </p:nvSpPr>
        <p:spPr>
          <a:xfrm>
            <a:off x="7007600" y="4814942"/>
            <a:ext cx="2057400" cy="273844"/>
          </a:xfrm>
        </p:spPr>
        <p:txBody>
          <a:bodyPr/>
          <a:lstStyle/>
          <a:p>
            <a:fld id="{72D3A0AC-46DB-4B2E-8397-CAC65D1D7789}" type="slidenum">
              <a:rPr lang="en-US" smtClean="0">
                <a:solidFill>
                  <a:schemeClr val="tx1"/>
                </a:solidFill>
              </a:rPr>
              <a:t>6</a:t>
            </a:fld>
            <a:endParaRPr lang="en-US">
              <a:solidFill>
                <a:schemeClr val="tx1"/>
              </a:solidFill>
            </a:endParaRPr>
          </a:p>
        </p:txBody>
      </p:sp>
      <p:sp>
        <p:nvSpPr>
          <p:cNvPr id="3" name="Rectangle 2">
            <a:extLst>
              <a:ext uri="{FF2B5EF4-FFF2-40B4-BE49-F238E27FC236}">
                <a16:creationId xmlns:a16="http://schemas.microsoft.com/office/drawing/2014/main" xmlns="" id="{67F4EA46-92C6-4489-AB47-8A430E847CE9}"/>
              </a:ext>
            </a:extLst>
          </p:cNvPr>
          <p:cNvSpPr/>
          <p:nvPr/>
        </p:nvSpPr>
        <p:spPr>
          <a:xfrm>
            <a:off x="299829" y="1769497"/>
            <a:ext cx="3068212" cy="1754326"/>
          </a:xfrm>
          <a:prstGeom prst="rect">
            <a:avLst/>
          </a:prstGeom>
        </p:spPr>
        <p:txBody>
          <a:bodyPr wrap="square" anchor="t">
            <a:spAutoFit/>
          </a:bodyPr>
          <a:lstStyle/>
          <a:p>
            <a:pPr marL="285750" indent="-285750">
              <a:buFont typeface="Arial" panose="020B0604020202020204" pitchFamily="34" charset="0"/>
              <a:buChar char="•"/>
            </a:pPr>
            <a:r>
              <a:rPr lang="es-ES" dirty="0">
                <a:latin typeface="Andes Bold" panose="02000000000000000000" pitchFamily="50" charset="0"/>
              </a:rPr>
              <a:t>45% de la mortalidad infantil es atribuible a DCI</a:t>
            </a:r>
            <a:endParaRPr lang="en-US" dirty="0">
              <a:latin typeface="Andes Bold" panose="02000000000000000000" pitchFamily="50" charset="0"/>
            </a:endParaRPr>
          </a:p>
          <a:p>
            <a:pPr marL="285750" indent="-285750">
              <a:buFont typeface="Arial" panose="020B0604020202020204" pitchFamily="34" charset="0"/>
              <a:buChar char="•"/>
            </a:pPr>
            <a:endParaRPr lang="en-US" dirty="0">
              <a:latin typeface="Andes Bold" panose="02000000000000000000" pitchFamily="50" charset="0"/>
            </a:endParaRPr>
          </a:p>
          <a:p>
            <a:pPr marL="285750" indent="-285750">
              <a:buFont typeface="Arial" panose="020B0604020202020204" pitchFamily="34" charset="0"/>
              <a:buChar char="•"/>
            </a:pPr>
            <a:r>
              <a:rPr lang="en-US" dirty="0">
                <a:latin typeface="Andes Bold" panose="02000000000000000000" pitchFamily="50" charset="0"/>
              </a:rPr>
              <a:t>Riesgo de bajo </a:t>
            </a:r>
            <a:r>
              <a:rPr lang="es-DO" dirty="0">
                <a:latin typeface="Andes Bold" panose="02000000000000000000" pitchFamily="50" charset="0"/>
              </a:rPr>
              <a:t>desarrollo</a:t>
            </a:r>
            <a:r>
              <a:rPr lang="en-US" dirty="0">
                <a:latin typeface="Andes Bold" panose="02000000000000000000" pitchFamily="50" charset="0"/>
              </a:rPr>
              <a:t> </a:t>
            </a:r>
            <a:r>
              <a:rPr lang="en-US" dirty="0" err="1">
                <a:latin typeface="Andes Bold" panose="02000000000000000000" pitchFamily="50" charset="0"/>
              </a:rPr>
              <a:t>cognitivo</a:t>
            </a:r>
            <a:endParaRPr lang="es-ES_tradnl" dirty="0" err="1">
              <a:latin typeface="Andes Bold"/>
            </a:endParaRPr>
          </a:p>
        </p:txBody>
      </p:sp>
      <p:sp>
        <p:nvSpPr>
          <p:cNvPr id="17" name="TextBox 16">
            <a:extLst>
              <a:ext uri="{FF2B5EF4-FFF2-40B4-BE49-F238E27FC236}">
                <a16:creationId xmlns:a16="http://schemas.microsoft.com/office/drawing/2014/main" xmlns="" id="{3B28E31C-1A73-4ECB-B3C2-7A046227834D}"/>
              </a:ext>
            </a:extLst>
          </p:cNvPr>
          <p:cNvSpPr txBox="1"/>
          <p:nvPr/>
        </p:nvSpPr>
        <p:spPr>
          <a:xfrm>
            <a:off x="5815015" y="4674236"/>
            <a:ext cx="1911302" cy="369332"/>
          </a:xfrm>
          <a:prstGeom prst="rect">
            <a:avLst/>
          </a:prstGeom>
          <a:noFill/>
        </p:spPr>
        <p:txBody>
          <a:bodyPr wrap="square" rtlCol="0">
            <a:spAutoFit/>
          </a:bodyPr>
          <a:lstStyle/>
          <a:p>
            <a:r>
              <a:rPr lang="es-GT" dirty="0"/>
              <a:t>#</a:t>
            </a:r>
            <a:r>
              <a:rPr lang="es-GT" dirty="0" err="1"/>
              <a:t>NiñezConFuturo</a:t>
            </a:r>
            <a:endParaRPr lang="es-GT" dirty="0"/>
          </a:p>
        </p:txBody>
      </p:sp>
    </p:spTree>
    <p:extLst>
      <p:ext uri="{BB962C8B-B14F-4D97-AF65-F5344CB8AC3E}">
        <p14:creationId xmlns:p14="http://schemas.microsoft.com/office/powerpoint/2010/main" val="11336024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bright="70000" contrast="-70000"/>
          </a:blip>
          <a:srcRect/>
          <a:stretch>
            <a:fillRect t="-1000" b="-1000"/>
          </a:stretch>
        </a:blipFill>
        <a:effectLst/>
      </p:bgPr>
    </p:bg>
    <p:spTree>
      <p:nvGrpSpPr>
        <p:cNvPr id="1" name=""/>
        <p:cNvGrpSpPr/>
        <p:nvPr/>
      </p:nvGrpSpPr>
      <p:grpSpPr>
        <a:xfrm>
          <a:off x="0" y="0"/>
          <a:ext cx="0" cy="0"/>
          <a:chOff x="0" y="0"/>
          <a:chExt cx="0" cy="0"/>
        </a:xfrm>
      </p:grpSpPr>
      <p:grpSp>
        <p:nvGrpSpPr>
          <p:cNvPr id="11" name="Group 11"/>
          <p:cNvGrpSpPr/>
          <p:nvPr/>
        </p:nvGrpSpPr>
        <p:grpSpPr>
          <a:xfrm>
            <a:off x="1575949" y="867530"/>
            <a:ext cx="3739001" cy="976850"/>
            <a:chOff x="-1686667" y="-72317"/>
            <a:chExt cx="4229535" cy="900159"/>
          </a:xfrm>
        </p:grpSpPr>
        <p:sp>
          <p:nvSpPr>
            <p:cNvPr id="9" name="Shape 9"/>
            <p:cNvSpPr/>
            <p:nvPr/>
          </p:nvSpPr>
          <p:spPr>
            <a:xfrm>
              <a:off x="-1686667" y="-72317"/>
              <a:ext cx="4229535" cy="900159"/>
            </a:xfrm>
            <a:custGeom>
              <a:avLst/>
              <a:gdLst/>
              <a:ahLst/>
              <a:cxnLst>
                <a:cxn ang="0">
                  <a:pos x="wd2" y="hd2"/>
                </a:cxn>
                <a:cxn ang="5400000">
                  <a:pos x="wd2" y="hd2"/>
                </a:cxn>
                <a:cxn ang="10800000">
                  <a:pos x="wd2" y="hd2"/>
                </a:cxn>
                <a:cxn ang="16200000">
                  <a:pos x="wd2" y="hd2"/>
                </a:cxn>
              </a:cxnLst>
              <a:rect l="0" t="0" r="r" b="b"/>
              <a:pathLst>
                <a:path w="21600" h="21600" extrusionOk="0">
                  <a:moveTo>
                    <a:pt x="1864" y="0"/>
                  </a:moveTo>
                  <a:lnTo>
                    <a:pt x="1864" y="13"/>
                  </a:lnTo>
                  <a:lnTo>
                    <a:pt x="0" y="10813"/>
                  </a:lnTo>
                  <a:lnTo>
                    <a:pt x="1864" y="21600"/>
                  </a:lnTo>
                  <a:lnTo>
                    <a:pt x="21600" y="21600"/>
                  </a:lnTo>
                  <a:lnTo>
                    <a:pt x="21600" y="0"/>
                  </a:lnTo>
                  <a:lnTo>
                    <a:pt x="1864" y="0"/>
                  </a:lnTo>
                  <a:close/>
                </a:path>
              </a:pathLst>
            </a:custGeom>
            <a:solidFill>
              <a:srgbClr val="E5E5E5"/>
            </a:solidFill>
            <a:ln w="12700" cap="flat">
              <a:noFill/>
              <a:miter lim="400000"/>
            </a:ln>
            <a:effectLst/>
          </p:spPr>
          <p:txBody>
            <a:bodyPr wrap="square" lIns="100459" tIns="100459" rIns="100459" bIns="100459" numCol="1" anchor="ctr">
              <a:noAutofit/>
            </a:bodyPr>
            <a:lstStyle/>
            <a:p>
              <a:pPr defTabSz="308034">
                <a:defRPr sz="1500" cap="all">
                  <a:solidFill>
                    <a:srgbClr val="7F7F7F"/>
                  </a:solidFill>
                  <a:latin typeface="Helvetica Neue"/>
                  <a:ea typeface="Helvetica Neue"/>
                  <a:cs typeface="Helvetica Neue"/>
                  <a:sym typeface="Helvetica Neue"/>
                </a:defRPr>
              </a:pPr>
              <a:endParaRPr sz="791"/>
            </a:p>
          </p:txBody>
        </p:sp>
        <p:sp>
          <p:nvSpPr>
            <p:cNvPr id="10" name="Shape 10"/>
            <p:cNvSpPr/>
            <p:nvPr/>
          </p:nvSpPr>
          <p:spPr>
            <a:xfrm>
              <a:off x="-1254224" y="91639"/>
              <a:ext cx="3613969" cy="67365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7F7F7F"/>
                  </a:solidFill>
                  <a:latin typeface="Helvetica Neue"/>
                  <a:ea typeface="Helvetica Neue"/>
                  <a:cs typeface="Helvetica Neue"/>
                  <a:sym typeface="Helvetica Neue"/>
                </a:defRPr>
              </a:lvl1pPr>
            </a:lstStyle>
            <a:p>
              <a:pPr lvl="0">
                <a:defRPr sz="1800" cap="none">
                  <a:solidFill>
                    <a:srgbClr val="000000"/>
                  </a:solidFill>
                </a:defRPr>
              </a:pPr>
              <a:r>
                <a:rPr lang="es-ES" sz="1600" b="1" dirty="0">
                  <a:solidFill>
                    <a:schemeClr val="tx1"/>
                  </a:solidFill>
                </a:rPr>
                <a:t>Niños con desnutrición crónica tienen un retraso de Aprox. 7 meses en comenzar escuela</a:t>
              </a:r>
              <a:endParaRPr lang="es-ES" sz="1600" dirty="0">
                <a:solidFill>
                  <a:schemeClr val="tx1"/>
                </a:solidFill>
              </a:endParaRPr>
            </a:p>
          </p:txBody>
        </p:sp>
      </p:grpSp>
      <p:grpSp>
        <p:nvGrpSpPr>
          <p:cNvPr id="14" name="Group 14"/>
          <p:cNvGrpSpPr/>
          <p:nvPr/>
        </p:nvGrpSpPr>
        <p:grpSpPr>
          <a:xfrm>
            <a:off x="4869258" y="2332487"/>
            <a:ext cx="3138693" cy="1006738"/>
            <a:chOff x="-224026" y="-38468"/>
            <a:chExt cx="3550472" cy="927700"/>
          </a:xfrm>
        </p:grpSpPr>
        <p:sp>
          <p:nvSpPr>
            <p:cNvPr id="12" name="Shape 12"/>
            <p:cNvSpPr/>
            <p:nvPr/>
          </p:nvSpPr>
          <p:spPr>
            <a:xfrm rot="10800000">
              <a:off x="-224026" y="-38468"/>
              <a:ext cx="3550472" cy="888317"/>
            </a:xfrm>
            <a:custGeom>
              <a:avLst/>
              <a:gdLst/>
              <a:ahLst/>
              <a:cxnLst>
                <a:cxn ang="0">
                  <a:pos x="wd2" y="hd2"/>
                </a:cxn>
                <a:cxn ang="5400000">
                  <a:pos x="wd2" y="hd2"/>
                </a:cxn>
                <a:cxn ang="10800000">
                  <a:pos x="wd2" y="hd2"/>
                </a:cxn>
                <a:cxn ang="16200000">
                  <a:pos x="wd2" y="hd2"/>
                </a:cxn>
              </a:cxnLst>
              <a:rect l="0" t="0" r="r" b="b"/>
              <a:pathLst>
                <a:path w="21600" h="21600" extrusionOk="0">
                  <a:moveTo>
                    <a:pt x="1864" y="0"/>
                  </a:moveTo>
                  <a:lnTo>
                    <a:pt x="1864" y="13"/>
                  </a:lnTo>
                  <a:lnTo>
                    <a:pt x="0" y="11015"/>
                  </a:lnTo>
                  <a:lnTo>
                    <a:pt x="1864" y="21600"/>
                  </a:lnTo>
                  <a:lnTo>
                    <a:pt x="21600" y="21600"/>
                  </a:lnTo>
                  <a:lnTo>
                    <a:pt x="21600" y="0"/>
                  </a:lnTo>
                  <a:lnTo>
                    <a:pt x="1864" y="0"/>
                  </a:lnTo>
                  <a:close/>
                </a:path>
              </a:pathLst>
            </a:custGeom>
            <a:solidFill>
              <a:srgbClr val="E5E5E5"/>
            </a:solidFill>
            <a:ln w="12700" cap="flat">
              <a:noFill/>
              <a:miter lim="400000"/>
            </a:ln>
            <a:effectLst/>
          </p:spPr>
          <p:txBody>
            <a:bodyPr wrap="square" lIns="0" tIns="0" rIns="0" bIns="0" numCol="1" anchor="t">
              <a:noAutofit/>
            </a:bodyPr>
            <a:lstStyle/>
            <a:p>
              <a:pPr lvl="0"/>
              <a:endParaRPr/>
            </a:p>
          </p:txBody>
        </p:sp>
        <p:sp>
          <p:nvSpPr>
            <p:cNvPr id="13" name="Shape 13"/>
            <p:cNvSpPr/>
            <p:nvPr/>
          </p:nvSpPr>
          <p:spPr>
            <a:xfrm>
              <a:off x="121138" y="-38467"/>
              <a:ext cx="3205308" cy="92769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7F7F7F"/>
                  </a:solidFill>
                  <a:latin typeface="Helvetica Neue"/>
                  <a:ea typeface="Helvetica Neue"/>
                  <a:cs typeface="Helvetica Neue"/>
                  <a:sym typeface="Helvetica Neue"/>
                </a:defRPr>
              </a:lvl1pPr>
            </a:lstStyle>
            <a:p>
              <a:pPr lvl="0">
                <a:defRPr sz="1800" cap="none">
                  <a:solidFill>
                    <a:srgbClr val="000000"/>
                  </a:solidFill>
                </a:defRPr>
              </a:pPr>
              <a:r>
                <a:rPr lang="es-ES" sz="1600" b="1" dirty="0"/>
                <a:t>Niños con desnutrición crónica  tienen una tendencia a completar un año menos de escolaridad</a:t>
              </a:r>
            </a:p>
          </p:txBody>
        </p:sp>
      </p:grpSp>
      <p:sp>
        <p:nvSpPr>
          <p:cNvPr id="16" name="Shape 16"/>
          <p:cNvSpPr/>
          <p:nvPr/>
        </p:nvSpPr>
        <p:spPr>
          <a:xfrm>
            <a:off x="981398" y="2288032"/>
            <a:ext cx="2666189" cy="13638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7F7F7F"/>
                </a:solidFill>
                <a:latin typeface="Helvetica Neue"/>
                <a:ea typeface="Helvetica Neue"/>
                <a:cs typeface="Helvetica Neue"/>
                <a:sym typeface="Helvetica Neue"/>
              </a:defRPr>
            </a:lvl1pPr>
          </a:lstStyle>
          <a:p>
            <a:r>
              <a:rPr lang="es-ES" sz="1600" b="1" cap="none" dirty="0">
                <a:solidFill>
                  <a:schemeClr val="tx1"/>
                </a:solidFill>
              </a:rPr>
              <a:t>Niños con desnutrición  crónica tienen mas bajo IQ y tienen mas probabilidad de repetir un grado de escuela</a:t>
            </a:r>
          </a:p>
        </p:txBody>
      </p:sp>
      <p:grpSp>
        <p:nvGrpSpPr>
          <p:cNvPr id="20" name="Group 20"/>
          <p:cNvGrpSpPr/>
          <p:nvPr/>
        </p:nvGrpSpPr>
        <p:grpSpPr>
          <a:xfrm>
            <a:off x="3888520" y="3936292"/>
            <a:ext cx="4049713" cy="1113110"/>
            <a:chOff x="-143918" y="-72543"/>
            <a:chExt cx="4042334" cy="803287"/>
          </a:xfrm>
        </p:grpSpPr>
        <p:sp>
          <p:nvSpPr>
            <p:cNvPr id="18" name="Shape 18"/>
            <p:cNvSpPr/>
            <p:nvPr/>
          </p:nvSpPr>
          <p:spPr>
            <a:xfrm rot="10800000">
              <a:off x="-143918" y="-72543"/>
              <a:ext cx="4042334" cy="803287"/>
            </a:xfrm>
            <a:custGeom>
              <a:avLst/>
              <a:gdLst/>
              <a:ahLst/>
              <a:cxnLst>
                <a:cxn ang="0">
                  <a:pos x="wd2" y="hd2"/>
                </a:cxn>
                <a:cxn ang="5400000">
                  <a:pos x="wd2" y="hd2"/>
                </a:cxn>
                <a:cxn ang="10800000">
                  <a:pos x="wd2" y="hd2"/>
                </a:cxn>
                <a:cxn ang="16200000">
                  <a:pos x="wd2" y="hd2"/>
                </a:cxn>
              </a:cxnLst>
              <a:rect l="0" t="0" r="r" b="b"/>
              <a:pathLst>
                <a:path w="21600" h="21600" extrusionOk="0">
                  <a:moveTo>
                    <a:pt x="1864" y="0"/>
                  </a:moveTo>
                  <a:lnTo>
                    <a:pt x="1864" y="13"/>
                  </a:lnTo>
                  <a:lnTo>
                    <a:pt x="0" y="10813"/>
                  </a:lnTo>
                  <a:lnTo>
                    <a:pt x="1864" y="21600"/>
                  </a:lnTo>
                  <a:lnTo>
                    <a:pt x="21600" y="21600"/>
                  </a:lnTo>
                  <a:lnTo>
                    <a:pt x="21600" y="0"/>
                  </a:lnTo>
                  <a:lnTo>
                    <a:pt x="1864" y="0"/>
                  </a:lnTo>
                  <a:close/>
                </a:path>
              </a:pathLst>
            </a:custGeom>
            <a:solidFill>
              <a:srgbClr val="E5E5E5"/>
            </a:solidFill>
            <a:ln w="12700" cap="flat">
              <a:noFill/>
              <a:miter lim="400000"/>
            </a:ln>
            <a:effectLst/>
          </p:spPr>
          <p:txBody>
            <a:bodyPr wrap="square" lIns="0" tIns="0" rIns="0" bIns="0" numCol="1" anchor="t">
              <a:noAutofit/>
            </a:bodyPr>
            <a:lstStyle/>
            <a:p>
              <a:pPr lvl="0"/>
              <a:endParaRPr/>
            </a:p>
          </p:txBody>
        </p:sp>
        <p:sp>
          <p:nvSpPr>
            <p:cNvPr id="19" name="Shape 19"/>
            <p:cNvSpPr/>
            <p:nvPr/>
          </p:nvSpPr>
          <p:spPr>
            <a:xfrm>
              <a:off x="146202" y="-7105"/>
              <a:ext cx="3311307" cy="58420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1500" cap="all">
                  <a:solidFill>
                    <a:srgbClr val="7F7F7F"/>
                  </a:solidFill>
                  <a:latin typeface="Helvetica Neue"/>
                  <a:ea typeface="Helvetica Neue"/>
                  <a:cs typeface="Helvetica Neue"/>
                  <a:sym typeface="Helvetica Neue"/>
                </a:defRPr>
              </a:lvl1pPr>
            </a:lstStyle>
            <a:p>
              <a:pPr lvl="0">
                <a:defRPr sz="1800" cap="none">
                  <a:solidFill>
                    <a:srgbClr val="000000"/>
                  </a:solidFill>
                </a:defRPr>
              </a:pPr>
              <a:r>
                <a:rPr lang="es-ES" sz="1600" b="1" dirty="0">
                  <a:solidFill>
                    <a:schemeClr val="tx2"/>
                  </a:solidFill>
                </a:rPr>
                <a:t>Niños con desnutrición crónica tienen menos probabilidad de graduarse de la escuela secundaria</a:t>
              </a:r>
            </a:p>
          </p:txBody>
        </p:sp>
      </p:grpSp>
      <p:grpSp>
        <p:nvGrpSpPr>
          <p:cNvPr id="28" name="Group 28"/>
          <p:cNvGrpSpPr/>
          <p:nvPr/>
        </p:nvGrpSpPr>
        <p:grpSpPr>
          <a:xfrm rot="2700000" flipH="1">
            <a:off x="4287044" y="-341379"/>
            <a:ext cx="369069" cy="6134644"/>
            <a:chOff x="-1" y="-324110"/>
            <a:chExt cx="762002" cy="5264728"/>
          </a:xfrm>
        </p:grpSpPr>
        <p:sp>
          <p:nvSpPr>
            <p:cNvPr id="22" name="Shape 22"/>
            <p:cNvSpPr/>
            <p:nvPr/>
          </p:nvSpPr>
          <p:spPr>
            <a:xfrm rot="10800000">
              <a:off x="0" y="0"/>
              <a:ext cx="759540" cy="3812104"/>
            </a:xfrm>
            <a:prstGeom prst="rect">
              <a:avLst/>
            </a:prstGeom>
            <a:solidFill>
              <a:srgbClr val="3484C9"/>
            </a:solidFill>
            <a:ln w="12700" cap="flat">
              <a:noFill/>
              <a:miter lim="400000"/>
            </a:ln>
            <a:effectLst/>
          </p:spPr>
          <p:txBody>
            <a:bodyPr wrap="square" lIns="0" tIns="0" rIns="0" bIns="0" numCol="1" anchor="t">
              <a:noAutofit/>
            </a:bodyPr>
            <a:lstStyle/>
            <a:p>
              <a:pPr lvl="0"/>
              <a:endParaRPr/>
            </a:p>
          </p:txBody>
        </p:sp>
        <p:sp>
          <p:nvSpPr>
            <p:cNvPr id="23" name="Shape 23"/>
            <p:cNvSpPr/>
            <p:nvPr/>
          </p:nvSpPr>
          <p:spPr>
            <a:xfrm rot="10800000">
              <a:off x="0" y="3928705"/>
              <a:ext cx="762001" cy="101191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3484C9"/>
            </a:solidFill>
            <a:ln w="12700" cap="flat">
              <a:noFill/>
              <a:miter lim="400000"/>
            </a:ln>
            <a:effectLst/>
          </p:spPr>
          <p:txBody>
            <a:bodyPr wrap="square" lIns="0" tIns="0" rIns="0" bIns="0" numCol="1" anchor="t">
              <a:noAutofit/>
            </a:bodyPr>
            <a:lstStyle/>
            <a:p>
              <a:pPr lvl="0"/>
              <a:endParaRPr/>
            </a:p>
          </p:txBody>
        </p:sp>
        <p:sp>
          <p:nvSpPr>
            <p:cNvPr id="24" name="Shape 24"/>
            <p:cNvSpPr/>
            <p:nvPr/>
          </p:nvSpPr>
          <p:spPr>
            <a:xfrm rot="10800000">
              <a:off x="-1" y="2859603"/>
              <a:ext cx="759541" cy="952501"/>
            </a:xfrm>
            <a:prstGeom prst="rect">
              <a:avLst/>
            </a:prstGeom>
            <a:solidFill>
              <a:srgbClr val="3197E0"/>
            </a:solidFill>
            <a:ln w="12700" cap="flat">
              <a:noFill/>
              <a:miter lim="400000"/>
            </a:ln>
            <a:effectLst/>
          </p:spPr>
          <p:txBody>
            <a:bodyPr wrap="square" lIns="0" tIns="0" rIns="0" bIns="0" numCol="1" anchor="t">
              <a:noAutofit/>
            </a:bodyPr>
            <a:lstStyle/>
            <a:p>
              <a:pPr lvl="0"/>
              <a:endParaRPr/>
            </a:p>
          </p:txBody>
        </p:sp>
        <p:sp>
          <p:nvSpPr>
            <p:cNvPr id="25" name="Shape 25"/>
            <p:cNvSpPr/>
            <p:nvPr/>
          </p:nvSpPr>
          <p:spPr>
            <a:xfrm rot="10800000">
              <a:off x="0" y="1906051"/>
              <a:ext cx="759540" cy="952501"/>
            </a:xfrm>
            <a:prstGeom prst="rect">
              <a:avLst/>
            </a:prstGeom>
            <a:solidFill>
              <a:srgbClr val="B9B9B9"/>
            </a:solidFill>
            <a:ln w="12700" cap="flat">
              <a:noFill/>
              <a:miter lim="400000"/>
            </a:ln>
            <a:effectLst/>
          </p:spPr>
          <p:txBody>
            <a:bodyPr wrap="square" lIns="0" tIns="0" rIns="0" bIns="0" numCol="1" anchor="t">
              <a:noAutofit/>
            </a:bodyPr>
            <a:lstStyle/>
            <a:p>
              <a:pPr lvl="0"/>
              <a:endParaRPr/>
            </a:p>
          </p:txBody>
        </p:sp>
        <p:sp>
          <p:nvSpPr>
            <p:cNvPr id="26" name="Shape 26"/>
            <p:cNvSpPr/>
            <p:nvPr/>
          </p:nvSpPr>
          <p:spPr>
            <a:xfrm rot="10800000">
              <a:off x="0" y="953551"/>
              <a:ext cx="759540" cy="952501"/>
            </a:xfrm>
            <a:prstGeom prst="rect">
              <a:avLst/>
            </a:prstGeom>
            <a:solidFill>
              <a:srgbClr val="72B1D7"/>
            </a:solidFill>
            <a:ln w="12700" cap="flat">
              <a:noFill/>
              <a:miter lim="400000"/>
            </a:ln>
            <a:effectLst/>
          </p:spPr>
          <p:txBody>
            <a:bodyPr wrap="square" lIns="0" tIns="0" rIns="0" bIns="0" numCol="1" anchor="t">
              <a:noAutofit/>
            </a:bodyPr>
            <a:lstStyle/>
            <a:p>
              <a:pPr lvl="0"/>
              <a:endParaRPr/>
            </a:p>
          </p:txBody>
        </p:sp>
        <p:sp>
          <p:nvSpPr>
            <p:cNvPr id="27" name="Shape 27"/>
            <p:cNvSpPr/>
            <p:nvPr/>
          </p:nvSpPr>
          <p:spPr>
            <a:xfrm rot="10800000">
              <a:off x="0" y="-324110"/>
              <a:ext cx="759540" cy="1277663"/>
            </a:xfrm>
            <a:prstGeom prst="rect">
              <a:avLst/>
            </a:prstGeom>
            <a:solidFill>
              <a:srgbClr val="999999"/>
            </a:solidFill>
            <a:ln w="12700" cap="flat">
              <a:noFill/>
              <a:miter lim="400000"/>
            </a:ln>
            <a:effectLst/>
          </p:spPr>
          <p:txBody>
            <a:bodyPr wrap="square" lIns="0" tIns="0" rIns="0" bIns="0" numCol="1" anchor="t">
              <a:noAutofit/>
            </a:bodyPr>
            <a:lstStyle/>
            <a:p>
              <a:pPr lvl="0"/>
              <a:endParaRPr/>
            </a:p>
          </p:txBody>
        </p:sp>
      </p:grpSp>
      <p:sp>
        <p:nvSpPr>
          <p:cNvPr id="30" name="TextBox 29"/>
          <p:cNvSpPr txBox="1"/>
          <p:nvPr/>
        </p:nvSpPr>
        <p:spPr>
          <a:xfrm>
            <a:off x="906781" y="-30480"/>
            <a:ext cx="8085208" cy="690697"/>
          </a:xfrm>
          <a:prstGeom prst="rect">
            <a:avLst/>
          </a:prstGeom>
          <a:noFill/>
        </p:spPr>
        <p:txBody>
          <a:bodyPr wrap="square" lIns="68580" tIns="34291" rIns="68580" bIns="34291" rtlCol="0">
            <a:spAutoFit/>
          </a:bodyPr>
          <a:lstStyle/>
          <a:p>
            <a:r>
              <a:rPr lang="en-US" sz="2400" b="1">
                <a:solidFill>
                  <a:schemeClr val="bg1"/>
                </a:solidFill>
              </a:rPr>
              <a:t>Why it matters: Effects of Stunting on Education</a:t>
            </a:r>
            <a:endParaRPr lang="en-US" sz="2400" b="1" i="1">
              <a:solidFill>
                <a:schemeClr val="bg1"/>
              </a:solidFill>
            </a:endParaRPr>
          </a:p>
          <a:p>
            <a:endParaRPr lang="en-US" sz="1500"/>
          </a:p>
        </p:txBody>
      </p:sp>
      <p:sp>
        <p:nvSpPr>
          <p:cNvPr id="29" name="Rectangle 28">
            <a:extLst>
              <a:ext uri="{FF2B5EF4-FFF2-40B4-BE49-F238E27FC236}">
                <a16:creationId xmlns:a16="http://schemas.microsoft.com/office/drawing/2014/main" xmlns="" id="{1E220957-E5F8-4B61-92A2-B4A487C947F8}"/>
              </a:ext>
            </a:extLst>
          </p:cNvPr>
          <p:cNvSpPr/>
          <p:nvPr/>
        </p:nvSpPr>
        <p:spPr>
          <a:xfrm>
            <a:off x="0" y="-1"/>
            <a:ext cx="9144000" cy="750895"/>
          </a:xfrm>
          <a:prstGeom prst="rect">
            <a:avLst/>
          </a:prstGeom>
          <a:solidFill>
            <a:srgbClr val="0B3A4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PE" sz="2800" b="1" dirty="0">
                <a:solidFill>
                  <a:schemeClr val="bg1"/>
                </a:solidFill>
                <a:latin typeface="Andes Bold" panose="02000000000000000000" pitchFamily="50" charset="0"/>
                <a:ea typeface="+mj-ea"/>
                <a:cs typeface="+mj-cs"/>
              </a:rPr>
              <a:t>Efectos de la desnutrición crónica </a:t>
            </a:r>
            <a:r>
              <a:rPr lang="es-ES" sz="2800" b="1" dirty="0">
                <a:solidFill>
                  <a:schemeClr val="bg1"/>
                </a:solidFill>
                <a:latin typeface="Andes Bold" panose="02000000000000000000" pitchFamily="50" charset="0"/>
                <a:ea typeface="+mj-ea"/>
                <a:cs typeface="+mj-cs"/>
              </a:rPr>
              <a:t>en la escolarización</a:t>
            </a:r>
            <a:endParaRPr lang="es-PE" sz="2800" b="1" dirty="0">
              <a:solidFill>
                <a:schemeClr val="bg1"/>
              </a:solidFill>
              <a:latin typeface="Andes Bold" panose="02000000000000000000" pitchFamily="50" charset="0"/>
              <a:ea typeface="+mj-ea"/>
              <a:cs typeface="+mj-cs"/>
            </a:endParaRPr>
          </a:p>
        </p:txBody>
      </p:sp>
      <p:sp>
        <p:nvSpPr>
          <p:cNvPr id="31" name="TextBox 30">
            <a:extLst>
              <a:ext uri="{FF2B5EF4-FFF2-40B4-BE49-F238E27FC236}">
                <a16:creationId xmlns:a16="http://schemas.microsoft.com/office/drawing/2014/main" xmlns="" id="{0EEE63D8-E02E-4557-BDBD-DD6471AFE79C}"/>
              </a:ext>
            </a:extLst>
          </p:cNvPr>
          <p:cNvSpPr txBox="1"/>
          <p:nvPr/>
        </p:nvSpPr>
        <p:spPr>
          <a:xfrm>
            <a:off x="7273233" y="4817299"/>
            <a:ext cx="1911302" cy="338554"/>
          </a:xfrm>
          <a:prstGeom prst="rect">
            <a:avLst/>
          </a:prstGeom>
          <a:noFill/>
        </p:spPr>
        <p:txBody>
          <a:bodyPr wrap="square" rtlCol="0">
            <a:spAutoFit/>
          </a:bodyPr>
          <a:lstStyle/>
          <a:p>
            <a:pPr algn="r"/>
            <a:r>
              <a:rPr lang="es-GT" sz="1600" dirty="0">
                <a:solidFill>
                  <a:schemeClr val="tx2"/>
                </a:solidFill>
              </a:rPr>
              <a:t>#</a:t>
            </a:r>
            <a:r>
              <a:rPr lang="es-GT" sz="1600" dirty="0" err="1">
                <a:solidFill>
                  <a:schemeClr val="tx2"/>
                </a:solidFill>
              </a:rPr>
              <a:t>NiñezConFuturo</a:t>
            </a:r>
            <a:endParaRPr lang="es-GT" sz="1600" dirty="0">
              <a:solidFill>
                <a:schemeClr val="tx2"/>
              </a:solidFill>
            </a:endParaRPr>
          </a:p>
        </p:txBody>
      </p:sp>
    </p:spTree>
    <p:extLst>
      <p:ext uri="{BB962C8B-B14F-4D97-AF65-F5344CB8AC3E}">
        <p14:creationId xmlns:p14="http://schemas.microsoft.com/office/powerpoint/2010/main" val="29247670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5">
                <a:shade val="45000"/>
                <a:satMod val="135000"/>
              </a:schemeClr>
              <a:prstClr val="white"/>
            </a:duotone>
          </a:blip>
          <a:srcRect/>
          <a:stretch>
            <a:fillRect t="-1000" b="-1000"/>
          </a:stretch>
        </a:blipFill>
        <a:effectLst/>
      </p:bgPr>
    </p:bg>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xmlns="" id="{08E89D5E-1885-4160-AC77-CC471DD1D0D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477006"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4">
            <a:extLst>
              <a:ext uri="{FF2B5EF4-FFF2-40B4-BE49-F238E27FC236}">
                <a16:creationId xmlns:a16="http://schemas.microsoft.com/office/drawing/2014/main" xmlns="" id="{550D2BD1-98F9-412D-905B-3A843EF4078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571500" y="2228850"/>
            <a:ext cx="0" cy="6858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xmlns="" id="{540A7733-F712-4A28-BAEB-BF268FEBEE0E}"/>
              </a:ext>
            </a:extLst>
          </p:cNvPr>
          <p:cNvSpPr>
            <a:spLocks noGrp="1"/>
          </p:cNvSpPr>
          <p:nvPr>
            <p:ph type="sldNum" sz="quarter" idx="12"/>
          </p:nvPr>
        </p:nvSpPr>
        <p:spPr>
          <a:xfrm>
            <a:off x="6447637" y="4785232"/>
            <a:ext cx="2057400" cy="273844"/>
          </a:xfrm>
        </p:spPr>
        <p:txBody>
          <a:bodyPr>
            <a:normAutofit/>
          </a:bodyPr>
          <a:lstStyle/>
          <a:p>
            <a:pPr>
              <a:spcAft>
                <a:spcPts val="600"/>
              </a:spcAft>
            </a:pPr>
            <a:fld id="{F20BEDC5-23D5-4708-BDDB-EF9B82D4E700}" type="slidenum">
              <a:rPr lang="en-US">
                <a:solidFill>
                  <a:schemeClr val="tx1"/>
                </a:solidFill>
              </a:rPr>
              <a:pPr>
                <a:spcAft>
                  <a:spcPts val="600"/>
                </a:spcAft>
              </a:pPr>
              <a:t>8</a:t>
            </a:fld>
            <a:endParaRPr lang="en-US">
              <a:solidFill>
                <a:schemeClr val="tx1"/>
              </a:solidFill>
            </a:endParaRPr>
          </a:p>
        </p:txBody>
      </p:sp>
      <p:graphicFrame>
        <p:nvGraphicFramePr>
          <p:cNvPr id="19" name="Content Placeholder 5">
            <a:extLst>
              <a:ext uri="{FF2B5EF4-FFF2-40B4-BE49-F238E27FC236}">
                <a16:creationId xmlns:a16="http://schemas.microsoft.com/office/drawing/2014/main" xmlns="" id="{5FAEE852-93E8-4A07-A0AA-558F7F01DFD2}"/>
              </a:ext>
            </a:extLst>
          </p:cNvPr>
          <p:cNvGraphicFramePr>
            <a:graphicFrameLocks noGrp="1"/>
          </p:cNvGraphicFramePr>
          <p:nvPr>
            <p:ph idx="1"/>
            <p:extLst>
              <p:ext uri="{D42A27DB-BD31-4B8C-83A1-F6EECF244321}">
                <p14:modId xmlns:p14="http://schemas.microsoft.com/office/powerpoint/2010/main" val="353552864"/>
              </p:ext>
            </p:extLst>
          </p:nvPr>
        </p:nvGraphicFramePr>
        <p:xfrm>
          <a:off x="4235579" y="801172"/>
          <a:ext cx="4201001" cy="3541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xmlns="" id="{49922050-F403-492E-AB4B-B8F3F413D4F1}"/>
              </a:ext>
            </a:extLst>
          </p:cNvPr>
          <p:cNvSpPr txBox="1"/>
          <p:nvPr/>
        </p:nvSpPr>
        <p:spPr>
          <a:xfrm>
            <a:off x="1229237" y="4819397"/>
            <a:ext cx="2211003" cy="276999"/>
          </a:xfrm>
          <a:prstGeom prst="rect">
            <a:avLst/>
          </a:prstGeom>
          <a:noFill/>
        </p:spPr>
        <p:txBody>
          <a:bodyPr wrap="square" rtlCol="0">
            <a:spAutoFit/>
          </a:bodyPr>
          <a:lstStyle/>
          <a:p>
            <a:pPr algn="r"/>
            <a:r>
              <a:rPr lang="en-US" sz="1200" dirty="0">
                <a:solidFill>
                  <a:schemeClr val="bg1"/>
                </a:solidFill>
              </a:rPr>
              <a:t>Galasso and Wagstaff, 2017</a:t>
            </a:r>
          </a:p>
        </p:txBody>
      </p:sp>
      <p:sp>
        <p:nvSpPr>
          <p:cNvPr id="8" name="TextBox 7">
            <a:extLst>
              <a:ext uri="{FF2B5EF4-FFF2-40B4-BE49-F238E27FC236}">
                <a16:creationId xmlns:a16="http://schemas.microsoft.com/office/drawing/2014/main" xmlns="" id="{1206EDB6-91DB-4045-94E9-DA73C77412EF}"/>
              </a:ext>
            </a:extLst>
          </p:cNvPr>
          <p:cNvSpPr txBox="1"/>
          <p:nvPr/>
        </p:nvSpPr>
        <p:spPr>
          <a:xfrm>
            <a:off x="5565035" y="4720522"/>
            <a:ext cx="1911302" cy="338554"/>
          </a:xfrm>
          <a:prstGeom prst="rect">
            <a:avLst/>
          </a:prstGeom>
          <a:noFill/>
        </p:spPr>
        <p:txBody>
          <a:bodyPr wrap="square" rtlCol="0">
            <a:spAutoFit/>
          </a:bodyPr>
          <a:lstStyle/>
          <a:p>
            <a:pPr algn="r"/>
            <a:r>
              <a:rPr lang="es-GT" sz="1600" dirty="0">
                <a:solidFill>
                  <a:schemeClr val="tx2"/>
                </a:solidFill>
              </a:rPr>
              <a:t>#</a:t>
            </a:r>
            <a:r>
              <a:rPr lang="es-GT" sz="1600" dirty="0" err="1">
                <a:solidFill>
                  <a:schemeClr val="tx2"/>
                </a:solidFill>
              </a:rPr>
              <a:t>NiñezConFuturo</a:t>
            </a:r>
            <a:endParaRPr lang="es-GT" sz="1600" dirty="0">
              <a:solidFill>
                <a:schemeClr val="tx2"/>
              </a:solidFill>
            </a:endParaRPr>
          </a:p>
        </p:txBody>
      </p:sp>
      <p:pic>
        <p:nvPicPr>
          <p:cNvPr id="5" name="Picture 4">
            <a:extLst>
              <a:ext uri="{FF2B5EF4-FFF2-40B4-BE49-F238E27FC236}">
                <a16:creationId xmlns:a16="http://schemas.microsoft.com/office/drawing/2014/main" xmlns="" id="{09E924F4-5ECE-4176-AB01-E167153DC254}"/>
              </a:ext>
            </a:extLst>
          </p:cNvPr>
          <p:cNvPicPr>
            <a:picLocks noChangeAspect="1"/>
          </p:cNvPicPr>
          <p:nvPr/>
        </p:nvPicPr>
        <p:blipFill>
          <a:blip r:embed="rId8"/>
          <a:stretch>
            <a:fillRect/>
          </a:stretch>
        </p:blipFill>
        <p:spPr>
          <a:xfrm>
            <a:off x="300776" y="1929721"/>
            <a:ext cx="523875" cy="1409700"/>
          </a:xfrm>
          <a:prstGeom prst="rect">
            <a:avLst/>
          </a:prstGeom>
        </p:spPr>
      </p:pic>
      <p:sp>
        <p:nvSpPr>
          <p:cNvPr id="2" name="Title 1">
            <a:extLst>
              <a:ext uri="{FF2B5EF4-FFF2-40B4-BE49-F238E27FC236}">
                <a16:creationId xmlns:a16="http://schemas.microsoft.com/office/drawing/2014/main" xmlns="" id="{2E41A107-CC67-4A2B-95E3-AC700EAB68F4}"/>
              </a:ext>
            </a:extLst>
          </p:cNvPr>
          <p:cNvSpPr>
            <a:spLocks noGrp="1"/>
          </p:cNvSpPr>
          <p:nvPr>
            <p:ph type="title"/>
          </p:nvPr>
        </p:nvSpPr>
        <p:spPr>
          <a:xfrm>
            <a:off x="173344" y="113942"/>
            <a:ext cx="3130318" cy="4378024"/>
          </a:xfrm>
        </p:spPr>
        <p:txBody>
          <a:bodyPr>
            <a:normAutofit fontScale="90000"/>
          </a:bodyPr>
          <a:lstStyle/>
          <a:p>
            <a:pPr algn="ctr"/>
            <a:r>
              <a:rPr lang="es-ES" sz="3100" dirty="0">
                <a:solidFill>
                  <a:srgbClr val="FFFFFF"/>
                </a:solidFill>
                <a:latin typeface="Andes Bold" panose="02000000000000000000" pitchFamily="50" charset="0"/>
              </a:rPr>
              <a:t/>
            </a:r>
            <a:br>
              <a:rPr lang="es-ES" sz="3100" dirty="0">
                <a:solidFill>
                  <a:srgbClr val="FFFFFF"/>
                </a:solidFill>
                <a:latin typeface="Andes Bold" panose="02000000000000000000" pitchFamily="50" charset="0"/>
              </a:rPr>
            </a:br>
            <a:r>
              <a:rPr lang="en-US" sz="6700" b="1" dirty="0">
                <a:solidFill>
                  <a:srgbClr val="FFFF00"/>
                </a:solidFill>
                <a:latin typeface="Andes Bold" panose="02000000000000000000" pitchFamily="50" charset="0"/>
              </a:rPr>
              <a:t>&gt; 10%</a:t>
            </a:r>
            <a:r>
              <a:rPr lang="en-US" sz="3200" b="1" dirty="0">
                <a:solidFill>
                  <a:srgbClr val="FFFF00"/>
                </a:solidFill>
                <a:latin typeface="Andes Bold" panose="02000000000000000000" pitchFamily="50" charset="0"/>
              </a:rPr>
              <a:t/>
            </a:r>
            <a:br>
              <a:rPr lang="en-US" sz="3200" b="1" dirty="0">
                <a:solidFill>
                  <a:srgbClr val="FFFF00"/>
                </a:solidFill>
                <a:latin typeface="Andes Bold" panose="02000000000000000000" pitchFamily="50" charset="0"/>
              </a:rPr>
            </a:br>
            <a:r>
              <a:rPr lang="es-ES" sz="3100" dirty="0">
                <a:solidFill>
                  <a:srgbClr val="FFFFFF"/>
                </a:solidFill>
                <a:latin typeface="Andes Bold" panose="02000000000000000000" pitchFamily="50" charset="0"/>
              </a:rPr>
              <a:t/>
            </a:r>
            <a:br>
              <a:rPr lang="es-ES" sz="3100" dirty="0">
                <a:solidFill>
                  <a:srgbClr val="FFFFFF"/>
                </a:solidFill>
                <a:latin typeface="Andes Bold" panose="02000000000000000000" pitchFamily="50" charset="0"/>
              </a:rPr>
            </a:br>
            <a:r>
              <a:rPr lang="es-ES" sz="3100" dirty="0">
                <a:solidFill>
                  <a:srgbClr val="FFFFFF"/>
                </a:solidFill>
                <a:latin typeface="Andes Bold" panose="02000000000000000000" pitchFamily="50" charset="0"/>
              </a:rPr>
              <a:t>Impacto negativo de la DCI en el  ingreso de la fuerza laboral</a:t>
            </a:r>
            <a:br>
              <a:rPr lang="es-ES" sz="3100" dirty="0">
                <a:solidFill>
                  <a:srgbClr val="FFFFFF"/>
                </a:solidFill>
                <a:latin typeface="Andes Bold" panose="02000000000000000000" pitchFamily="50" charset="0"/>
              </a:rPr>
            </a:br>
            <a:r>
              <a:rPr lang="es-ES" sz="3100" dirty="0">
                <a:solidFill>
                  <a:srgbClr val="FFFFFF"/>
                </a:solidFill>
                <a:latin typeface="Andes Bold" panose="02000000000000000000" pitchFamily="50" charset="0"/>
              </a:rPr>
              <a:t/>
            </a:r>
            <a:br>
              <a:rPr lang="es-ES" sz="3100" dirty="0">
                <a:solidFill>
                  <a:srgbClr val="FFFFFF"/>
                </a:solidFill>
                <a:latin typeface="Andes Bold" panose="02000000000000000000" pitchFamily="50" charset="0"/>
              </a:rPr>
            </a:br>
            <a:r>
              <a:rPr lang="en-US" sz="5800" b="1" dirty="0">
                <a:solidFill>
                  <a:srgbClr val="EB1C2D"/>
                </a:solidFill>
                <a:latin typeface="Andes Bold" panose="02000000000000000000" pitchFamily="50" charset="0"/>
              </a:rPr>
              <a:t> </a:t>
            </a:r>
          </a:p>
        </p:txBody>
      </p:sp>
    </p:spTree>
    <p:extLst>
      <p:ext uri="{BB962C8B-B14F-4D97-AF65-F5344CB8AC3E}">
        <p14:creationId xmlns:p14="http://schemas.microsoft.com/office/powerpoint/2010/main" val="1164667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bright="70000" contrast="-70000"/>
          </a:blip>
          <a:srcRect/>
          <a:stretch>
            <a:fillRect t="-1000" b="-1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4FC19A15-52E9-40D0-A267-ACDBE3E98F30}"/>
              </a:ext>
            </a:extLst>
          </p:cNvPr>
          <p:cNvSpPr>
            <a:spLocks noGrp="1"/>
          </p:cNvSpPr>
          <p:nvPr>
            <p:ph type="sldNum" sz="quarter" idx="12"/>
          </p:nvPr>
        </p:nvSpPr>
        <p:spPr/>
        <p:txBody>
          <a:bodyPr/>
          <a:lstStyle/>
          <a:p>
            <a:fld id="{F20BEDC5-23D5-4708-BDDB-EF9B82D4E700}" type="slidenum">
              <a:rPr lang="en-US" smtClean="0"/>
              <a:t>9</a:t>
            </a:fld>
            <a:endParaRPr lang="en-US"/>
          </a:p>
        </p:txBody>
      </p:sp>
      <p:sp>
        <p:nvSpPr>
          <p:cNvPr id="6" name="Title 5">
            <a:extLst>
              <a:ext uri="{FF2B5EF4-FFF2-40B4-BE49-F238E27FC236}">
                <a16:creationId xmlns:a16="http://schemas.microsoft.com/office/drawing/2014/main" xmlns="" id="{4690443A-D5B1-4E7E-8351-81888437BC0C}"/>
              </a:ext>
            </a:extLst>
          </p:cNvPr>
          <p:cNvSpPr>
            <a:spLocks noGrp="1"/>
          </p:cNvSpPr>
          <p:nvPr>
            <p:ph type="title"/>
          </p:nvPr>
        </p:nvSpPr>
        <p:spPr>
          <a:xfrm>
            <a:off x="0" y="0"/>
            <a:ext cx="9144000" cy="716280"/>
          </a:xfrm>
          <a:prstGeom prst="rect">
            <a:avLst/>
          </a:prstGeom>
          <a:solidFill>
            <a:srgbClr val="0B3A4A"/>
          </a:solidFill>
        </p:spPr>
        <p:style>
          <a:lnRef idx="2">
            <a:schemeClr val="accent1">
              <a:shade val="50000"/>
            </a:schemeClr>
          </a:lnRef>
          <a:fillRef idx="1">
            <a:schemeClr val="accent1"/>
          </a:fillRef>
          <a:effectRef idx="0">
            <a:schemeClr val="accent1"/>
          </a:effectRef>
          <a:fontRef idx="minor">
            <a:schemeClr val="lt1"/>
          </a:fontRef>
        </p:style>
        <p:txBody>
          <a:bodyPr anchor="ctr">
            <a:normAutofit fontScale="90000"/>
          </a:bodyPr>
          <a:lstStyle/>
          <a:p>
            <a:pPr>
              <a:defRPr/>
            </a:pPr>
            <a:r>
              <a:rPr lang="es-PE" sz="3600" b="1" dirty="0">
                <a:solidFill>
                  <a:schemeClr val="bg1"/>
                </a:solidFill>
                <a:latin typeface="Andes Bold" panose="02000000000000000000" pitchFamily="50" charset="0"/>
                <a:ea typeface="+mj-ea"/>
                <a:cs typeface="+mj-cs"/>
              </a:rPr>
              <a:t>Sabemos cómo prevenir la desnutrición crónica</a:t>
            </a:r>
          </a:p>
        </p:txBody>
      </p:sp>
      <p:pic>
        <p:nvPicPr>
          <p:cNvPr id="2" name="Picture 1">
            <a:extLst>
              <a:ext uri="{FF2B5EF4-FFF2-40B4-BE49-F238E27FC236}">
                <a16:creationId xmlns:a16="http://schemas.microsoft.com/office/drawing/2014/main" xmlns="" id="{ED33F719-937E-4FAF-935E-A0CEE200D5E0}"/>
              </a:ext>
            </a:extLst>
          </p:cNvPr>
          <p:cNvPicPr>
            <a:picLocks noChangeAspect="1"/>
          </p:cNvPicPr>
          <p:nvPr/>
        </p:nvPicPr>
        <p:blipFill>
          <a:blip r:embed="rId3"/>
          <a:stretch>
            <a:fillRect/>
          </a:stretch>
        </p:blipFill>
        <p:spPr>
          <a:xfrm>
            <a:off x="540587" y="716280"/>
            <a:ext cx="8254255" cy="3886923"/>
          </a:xfrm>
          <a:prstGeom prst="rect">
            <a:avLst/>
          </a:prstGeom>
        </p:spPr>
      </p:pic>
      <p:sp>
        <p:nvSpPr>
          <p:cNvPr id="7" name="TextBox 6">
            <a:extLst>
              <a:ext uri="{FF2B5EF4-FFF2-40B4-BE49-F238E27FC236}">
                <a16:creationId xmlns:a16="http://schemas.microsoft.com/office/drawing/2014/main" xmlns="" id="{773FEC74-BB9B-463A-A552-C47D5149F05B}"/>
              </a:ext>
            </a:extLst>
          </p:cNvPr>
          <p:cNvSpPr txBox="1"/>
          <p:nvPr/>
        </p:nvSpPr>
        <p:spPr>
          <a:xfrm>
            <a:off x="6280140" y="4723934"/>
            <a:ext cx="1911302" cy="338554"/>
          </a:xfrm>
          <a:prstGeom prst="rect">
            <a:avLst/>
          </a:prstGeom>
          <a:noFill/>
        </p:spPr>
        <p:txBody>
          <a:bodyPr wrap="square" rtlCol="0">
            <a:spAutoFit/>
          </a:bodyPr>
          <a:lstStyle/>
          <a:p>
            <a:pPr algn="r"/>
            <a:r>
              <a:rPr lang="es-GT" sz="1600" dirty="0">
                <a:solidFill>
                  <a:schemeClr val="tx2"/>
                </a:solidFill>
              </a:rPr>
              <a:t>#</a:t>
            </a:r>
            <a:r>
              <a:rPr lang="es-GT" sz="1600" dirty="0" err="1">
                <a:solidFill>
                  <a:schemeClr val="tx2"/>
                </a:solidFill>
              </a:rPr>
              <a:t>NiñezConFuturo</a:t>
            </a:r>
            <a:endParaRPr lang="es-GT" sz="1600" dirty="0">
              <a:solidFill>
                <a:schemeClr val="tx2"/>
              </a:solidFill>
            </a:endParaRPr>
          </a:p>
        </p:txBody>
      </p:sp>
      <p:sp>
        <p:nvSpPr>
          <p:cNvPr id="9" name="TextBox 8">
            <a:extLst>
              <a:ext uri="{FF2B5EF4-FFF2-40B4-BE49-F238E27FC236}">
                <a16:creationId xmlns:a16="http://schemas.microsoft.com/office/drawing/2014/main" xmlns="" id="{F1F24CC2-9188-465D-8B22-0FE5256EB60B}"/>
              </a:ext>
            </a:extLst>
          </p:cNvPr>
          <p:cNvSpPr txBox="1"/>
          <p:nvPr/>
        </p:nvSpPr>
        <p:spPr>
          <a:xfrm>
            <a:off x="7181711" y="3040276"/>
            <a:ext cx="1535810" cy="110799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dirty="0" err="1"/>
              <a:t>Educación</a:t>
            </a:r>
            <a:endParaRPr lang="en-US" b="1" dirty="0"/>
          </a:p>
          <a:p>
            <a:pPr algn="ctr"/>
            <a:r>
              <a:rPr lang="en-US" sz="1200" dirty="0" err="1"/>
              <a:t>Mujeres</a:t>
            </a:r>
            <a:r>
              <a:rPr lang="en-US" sz="1200" dirty="0"/>
              <a:t> </a:t>
            </a:r>
            <a:r>
              <a:rPr lang="en-US" sz="1200" dirty="0" err="1"/>
              <a:t>educadas</a:t>
            </a:r>
            <a:r>
              <a:rPr lang="en-US" sz="1200" dirty="0"/>
              <a:t> y </a:t>
            </a:r>
            <a:r>
              <a:rPr lang="en-US" sz="1200" dirty="0" err="1"/>
              <a:t>empoderadas</a:t>
            </a:r>
            <a:r>
              <a:rPr lang="en-US" sz="1200" dirty="0"/>
              <a:t>; </a:t>
            </a:r>
            <a:r>
              <a:rPr lang="en-US" sz="1200" dirty="0" err="1"/>
              <a:t>Educación</a:t>
            </a:r>
            <a:r>
              <a:rPr lang="en-US" sz="1200" dirty="0"/>
              <a:t> de la </a:t>
            </a:r>
            <a:r>
              <a:rPr lang="en-US" sz="1200" dirty="0" err="1"/>
              <a:t>niñez</a:t>
            </a:r>
            <a:r>
              <a:rPr lang="en-US" sz="1200" dirty="0"/>
              <a:t> </a:t>
            </a:r>
            <a:r>
              <a:rPr lang="en-US" sz="1200" dirty="0" err="1"/>
              <a:t>temprana</a:t>
            </a:r>
            <a:r>
              <a:rPr lang="en-US" sz="1200" dirty="0"/>
              <a:t> </a:t>
            </a:r>
          </a:p>
        </p:txBody>
      </p:sp>
      <p:sp>
        <p:nvSpPr>
          <p:cNvPr id="10" name="TextBox 9">
            <a:extLst>
              <a:ext uri="{FF2B5EF4-FFF2-40B4-BE49-F238E27FC236}">
                <a16:creationId xmlns:a16="http://schemas.microsoft.com/office/drawing/2014/main" xmlns="" id="{807D04FE-4ABB-4C68-BA1D-37225A5AD5FA}"/>
              </a:ext>
            </a:extLst>
          </p:cNvPr>
          <p:cNvSpPr txBox="1"/>
          <p:nvPr/>
        </p:nvSpPr>
        <p:spPr>
          <a:xfrm>
            <a:off x="5519772" y="2994109"/>
            <a:ext cx="1584618" cy="1200329"/>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dirty="0" err="1"/>
              <a:t>Protección</a:t>
            </a:r>
            <a:r>
              <a:rPr lang="en-US" b="1" dirty="0"/>
              <a:t> Social</a:t>
            </a:r>
          </a:p>
          <a:p>
            <a:pPr algn="ctr"/>
            <a:r>
              <a:rPr lang="en-US" sz="1200" b="1" dirty="0" err="1"/>
              <a:t>CCTs?Redes</a:t>
            </a:r>
            <a:r>
              <a:rPr lang="en-US" sz="1200" b="1" dirty="0"/>
              <a:t> de </a:t>
            </a:r>
            <a:r>
              <a:rPr lang="en-US" sz="1200" b="1" dirty="0" err="1"/>
              <a:t>seguridad</a:t>
            </a:r>
            <a:r>
              <a:rPr lang="en-US" sz="1200" b="1" dirty="0"/>
              <a:t> y </a:t>
            </a:r>
            <a:r>
              <a:rPr lang="en-US" sz="1200" b="1" dirty="0" err="1"/>
              <a:t>respuesta</a:t>
            </a:r>
            <a:r>
              <a:rPr lang="en-US" sz="1200" b="1" dirty="0"/>
              <a:t> a </a:t>
            </a:r>
            <a:r>
              <a:rPr lang="en-US" sz="1200" b="1" dirty="0" err="1"/>
              <a:t>los</a:t>
            </a:r>
            <a:r>
              <a:rPr lang="en-US" sz="1200" b="1" dirty="0"/>
              <a:t> shocks</a:t>
            </a:r>
            <a:endParaRPr lang="en-US" sz="1200" dirty="0"/>
          </a:p>
        </p:txBody>
      </p:sp>
    </p:spTree>
    <p:extLst>
      <p:ext uri="{BB962C8B-B14F-4D97-AF65-F5344CB8AC3E}">
        <p14:creationId xmlns:p14="http://schemas.microsoft.com/office/powerpoint/2010/main" val="29106322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WGB">
      <a:dk1>
        <a:srgbClr val="404040"/>
      </a:dk1>
      <a:lt1>
        <a:sysClr val="window" lastClr="FFFFFF"/>
      </a:lt1>
      <a:dk2>
        <a:srgbClr val="002345"/>
      </a:dk2>
      <a:lt2>
        <a:srgbClr val="EEECE1"/>
      </a:lt2>
      <a:accent1>
        <a:srgbClr val="009CA7"/>
      </a:accent1>
      <a:accent2>
        <a:srgbClr val="F05023"/>
      </a:accent2>
      <a:accent3>
        <a:srgbClr val="FDB714"/>
      </a:accent3>
      <a:accent4>
        <a:srgbClr val="EB1C2D"/>
      </a:accent4>
      <a:accent5>
        <a:srgbClr val="F78D28"/>
      </a:accent5>
      <a:accent6>
        <a:srgbClr val="00ADE4"/>
      </a:accent6>
      <a:hlink>
        <a:srgbClr val="009CA7"/>
      </a:hlink>
      <a:folHlink>
        <a:srgbClr val="F0502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LI brand theme">
  <a:themeElements>
    <a:clrScheme name="World Bank Brand">
      <a:dk1>
        <a:srgbClr val="000000"/>
      </a:dk1>
      <a:lt1>
        <a:srgbClr val="FFFFFF"/>
      </a:lt1>
      <a:dk2>
        <a:srgbClr val="001746"/>
      </a:dk2>
      <a:lt2>
        <a:srgbClr val="808080"/>
      </a:lt2>
      <a:accent1>
        <a:srgbClr val="003366"/>
      </a:accent1>
      <a:accent2>
        <a:srgbClr val="00689B"/>
      </a:accent2>
      <a:accent3>
        <a:srgbClr val="00A0DF"/>
      </a:accent3>
      <a:accent4>
        <a:srgbClr val="67CDF6"/>
      </a:accent4>
      <a:accent5>
        <a:srgbClr val="E7D475"/>
      </a:accent5>
      <a:accent6>
        <a:srgbClr val="F9EFBD"/>
      </a:accent6>
      <a:hlink>
        <a:srgbClr val="00CCFF"/>
      </a:hlink>
      <a:folHlink>
        <a:srgbClr val="C7EAF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blank.pptx" id="{DCAA0682-EDD5-4B0B-9315-1A7C1837D0F0}" vid="{16F2DEAF-729E-4CBA-885C-893B1AD2CA4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1529</TotalTime>
  <Words>1223</Words>
  <Application>Microsoft Office PowerPoint</Application>
  <PresentationFormat>Presentación en pantalla (16:9)</PresentationFormat>
  <Paragraphs>218</Paragraphs>
  <Slides>30</Slides>
  <Notes>14</Notes>
  <HiddenSlides>0</HiddenSlides>
  <MMClips>0</MMClips>
  <ScaleCrop>false</ScaleCrop>
  <HeadingPairs>
    <vt:vector size="4" baseType="variant">
      <vt:variant>
        <vt:lpstr>Tema</vt:lpstr>
      </vt:variant>
      <vt:variant>
        <vt:i4>3</vt:i4>
      </vt:variant>
      <vt:variant>
        <vt:lpstr>Títulos de diapositiva</vt:lpstr>
      </vt:variant>
      <vt:variant>
        <vt:i4>30</vt:i4>
      </vt:variant>
    </vt:vector>
  </HeadingPairs>
  <TitlesOfParts>
    <vt:vector size="33" baseType="lpstr">
      <vt:lpstr>Office Theme</vt:lpstr>
      <vt:lpstr>1_Office Theme</vt:lpstr>
      <vt:lpstr>LLI brand theme</vt:lpstr>
      <vt:lpstr>Guatemala en la encrucijada: Invertir en nutrición Ahora es el momento de actuar</vt:lpstr>
      <vt:lpstr>Presentación de PowerPoint</vt:lpstr>
      <vt:lpstr>Presentación de PowerPoint</vt:lpstr>
      <vt:lpstr>Presentación de PowerPoint</vt:lpstr>
      <vt:lpstr>Presentación de PowerPoint</vt:lpstr>
      <vt:lpstr>Presentación de PowerPoint</vt:lpstr>
      <vt:lpstr>Presentación de PowerPoint</vt:lpstr>
      <vt:lpstr> &gt; 10%  Impacto negativo de la DCI en el  ingreso de la fuerza laboral   </vt:lpstr>
      <vt:lpstr>Sabemos cómo prevenir la desnutrición crónica</vt:lpstr>
      <vt:lpstr>Ventana de oportunidad: los primeros 1,000 días de vida </vt:lpstr>
      <vt:lpstr>Presentación de PowerPoint</vt:lpstr>
      <vt:lpstr>Presentación de PowerPoint</vt:lpstr>
      <vt:lpstr>PERU LO HIZO!</vt:lpstr>
      <vt:lpstr>Presentación de PowerPoint</vt:lpstr>
      <vt:lpstr>Presentación de PowerPoint</vt:lpstr>
      <vt:lpstr> 4 Gobiernos consecutivos le dieron continuidad a las políticas y programas para combatir la desnutrición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 Storyline PPT</dc:title>
  <dc:creator>Fernando Paredes</dc:creator>
  <cp:lastModifiedBy>Rosa María Ortega de Ramazzini</cp:lastModifiedBy>
  <cp:revision>146</cp:revision>
  <cp:lastPrinted>2018-08-06T20:32:34Z</cp:lastPrinted>
  <dcterms:modified xsi:type="dcterms:W3CDTF">2019-02-07T21:16:36Z</dcterms:modified>
</cp:coreProperties>
</file>