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0" r:id="rId1"/>
    <p:sldMasterId id="2147483733" r:id="rId2"/>
  </p:sldMasterIdLst>
  <p:notesMasterIdLst>
    <p:notesMasterId r:id="rId27"/>
  </p:notesMasterIdLst>
  <p:sldIdLst>
    <p:sldId id="256" r:id="rId3"/>
    <p:sldId id="264" r:id="rId4"/>
    <p:sldId id="257" r:id="rId5"/>
    <p:sldId id="265" r:id="rId6"/>
    <p:sldId id="266" r:id="rId7"/>
    <p:sldId id="267" r:id="rId8"/>
    <p:sldId id="268" r:id="rId9"/>
    <p:sldId id="269" r:id="rId10"/>
    <p:sldId id="285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7010400" cy="9296400"/>
  <p:defaultTextStyle>
    <a:defPPr lvl="0">
      <a:defRPr lang="es-GT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0"/>
    <p:restoredTop sz="91246"/>
  </p:normalViewPr>
  <p:slideViewPr>
    <p:cSldViewPr snapToGrid="0">
      <p:cViewPr>
        <p:scale>
          <a:sx n="80" d="100"/>
          <a:sy n="80" d="100"/>
        </p:scale>
        <p:origin x="832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Distribución</a:t>
            </a:r>
          </a:p>
        </c:rich>
      </c:tx>
      <c:layout>
        <c:manualLayout>
          <c:xMode val="edge"/>
          <c:yMode val="edge"/>
          <c:x val="3.4359932332019741E-2"/>
          <c:y val="0.10416666666666667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Proyectos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Agua</c:v>
                </c:pt>
                <c:pt idx="1">
                  <c:v>Educación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33</c:v>
                </c:pt>
                <c:pt idx="1">
                  <c:v>61</c:v>
                </c:pt>
                <c:pt idx="2">
                  <c:v>12</c:v>
                </c:pt>
                <c:pt idx="3">
                  <c:v>32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DA-1B44-B7AD-19A1A85FEB4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Aporte CODEDE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Agua</c:v>
                </c:pt>
                <c:pt idx="1">
                  <c:v>Educación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</c:v>
                </c:pt>
              </c:strCache>
            </c:strRef>
          </c:cat>
          <c:val>
            <c:numRef>
              <c:f>Hoja1!$C$2:$C$6</c:f>
              <c:numCache>
                <c:formatCode>_(* #,##0.00_);_(* \(#,##0.00\);_(* "-"??_);_(@_)</c:formatCode>
                <c:ptCount val="5"/>
                <c:pt idx="0">
                  <c:v>74759142</c:v>
                </c:pt>
                <c:pt idx="1">
                  <c:v>68673010</c:v>
                </c:pt>
                <c:pt idx="2">
                  <c:v>22907061</c:v>
                </c:pt>
                <c:pt idx="3">
                  <c:v>80113386.289999992</c:v>
                </c:pt>
                <c:pt idx="4">
                  <c:v>82288691.710000008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DA-1B44-B7AD-19A1A85FEB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2641178039631329"/>
          <c:y val="0.3574313757655293"/>
          <c:w val="0.2310329233022376"/>
          <c:h val="0.49796724628171479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Distribución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3.7273583734438002E-2"/>
          <c:y val="7.67874227897286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837528847194307"/>
          <c:y val="0.23057583383777699"/>
          <c:w val="0.37576831099553326"/>
          <c:h val="0.6802344744396945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Proyectos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Agua </c:v>
                </c:pt>
                <c:pt idx="1">
                  <c:v>Drenaje</c:v>
                </c:pt>
                <c:pt idx="2">
                  <c:v>Infraestructura</c:v>
                </c:pt>
                <c:pt idx="3">
                  <c:v>Salud</c:v>
                </c:pt>
                <c:pt idx="4">
                  <c:v>Infraestructura Productiva</c:v>
                </c:pt>
                <c:pt idx="5">
                  <c:v>Educación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37</c:v>
                </c:pt>
                <c:pt idx="1">
                  <c:v>17</c:v>
                </c:pt>
                <c:pt idx="2">
                  <c:v>32</c:v>
                </c:pt>
                <c:pt idx="3">
                  <c:v>12</c:v>
                </c:pt>
                <c:pt idx="4">
                  <c:v>2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8-7E42-89A8-FDCD35C2F3E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Aporte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Agua </c:v>
                </c:pt>
                <c:pt idx="1">
                  <c:v>Drenaje</c:v>
                </c:pt>
                <c:pt idx="2">
                  <c:v>Infraestructura</c:v>
                </c:pt>
                <c:pt idx="3">
                  <c:v>Salud</c:v>
                </c:pt>
                <c:pt idx="4">
                  <c:v>Infraestructura Productiva</c:v>
                </c:pt>
                <c:pt idx="5">
                  <c:v>Educación</c:v>
                </c:pt>
              </c:strCache>
            </c:strRef>
          </c:cat>
          <c:val>
            <c:numRef>
              <c:f>Hoja1!$C$2:$C$7</c:f>
              <c:numCache>
                <c:formatCode>_("Q"* #,##0.00_);_("Q"* \(#,##0.00\);_("Q"* "-"??_);_(@_)</c:formatCode>
                <c:ptCount val="6"/>
                <c:pt idx="0">
                  <c:v>55198695</c:v>
                </c:pt>
                <c:pt idx="1">
                  <c:v>35606471</c:v>
                </c:pt>
                <c:pt idx="2">
                  <c:v>58801532</c:v>
                </c:pt>
                <c:pt idx="3">
                  <c:v>13122191</c:v>
                </c:pt>
                <c:pt idx="4">
                  <c:v>3884521</c:v>
                </c:pt>
                <c:pt idx="5">
                  <c:v>70577763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C8-7E42-89A8-FDCD35C2F3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7162102541076187"/>
          <c:y val="0.43393629891871777"/>
          <c:w val="0.28624658263480174"/>
          <c:h val="0.43165366256490195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Distribución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1.1559728192550784E-3"/>
          <c:y val="8.794629228978939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Cantidad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Educación</c:v>
                </c:pt>
                <c:pt idx="1">
                  <c:v>Agua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117</c:v>
                </c:pt>
                <c:pt idx="1">
                  <c:v>85</c:v>
                </c:pt>
                <c:pt idx="2">
                  <c:v>27</c:v>
                </c:pt>
                <c:pt idx="3">
                  <c:v>61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D-C349-82A2-0396639CF2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77939253973696"/>
          <c:y val="0.38176798138319035"/>
          <c:w val="0.18464782073065519"/>
          <c:h val="0.36099458969071707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1578140995844864E-2"/>
          <c:y val="9.9481502796216648E-2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Agua</c:v>
                </c:pt>
                <c:pt idx="1">
                  <c:v>Educación</c:v>
                </c:pt>
                <c:pt idx="2">
                  <c:v>Infraestructura</c:v>
                </c:pt>
                <c:pt idx="3">
                  <c:v>Salud</c:v>
                </c:pt>
                <c:pt idx="4">
                  <c:v>Saneamiento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59</c:v>
                </c:pt>
                <c:pt idx="1">
                  <c:v>77</c:v>
                </c:pt>
                <c:pt idx="2">
                  <c:v>38</c:v>
                </c:pt>
                <c:pt idx="3">
                  <c:v>11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D-FC4B-BA74-F21F373CA1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5414377436050808"/>
          <c:y val="0.43399951236441747"/>
          <c:w val="0.18188611990688897"/>
          <c:h val="0.3718666349821832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0.15963596130759486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dLbl>
              <c:idx val="3"/>
              <c:layout>
                <c:manualLayout>
                  <c:x val="2.7462865787116057E-3"/>
                  <c:y val="1.65070111231262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B7-C040-B2D8-E51D83636227}"/>
                </c:ext>
              </c:extLst>
            </c:dLbl>
            <c:dLbl>
              <c:idx val="4"/>
              <c:layout>
                <c:manualLayout>
                  <c:x val="-1.8121837153526133E-3"/>
                  <c:y val="-3.83686809823575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B7-C040-B2D8-E51D8363622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Agua</c:v>
                </c:pt>
                <c:pt idx="1">
                  <c:v>Educación</c:v>
                </c:pt>
                <c:pt idx="2">
                  <c:v>Infraestructura</c:v>
                </c:pt>
                <c:pt idx="3">
                  <c:v>Infraestructura productiva</c:v>
                </c:pt>
                <c:pt idx="4">
                  <c:v>Salud</c:v>
                </c:pt>
                <c:pt idx="5">
                  <c:v>Saneamiento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38</c:v>
                </c:pt>
                <c:pt idx="1">
                  <c:v>75</c:v>
                </c:pt>
                <c:pt idx="2">
                  <c:v>61</c:v>
                </c:pt>
                <c:pt idx="3">
                  <c:v>1</c:v>
                </c:pt>
                <c:pt idx="4">
                  <c:v>6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3-8649-BB2A-538A22D00E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6706081201758796"/>
          <c:y val="0.34796485463566551"/>
          <c:w val="0.30966867587659502"/>
          <c:h val="0.42674750915773929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8456171698218197E-2"/>
          <c:y val="0.13899149842998329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Educación </c:v>
                </c:pt>
                <c:pt idx="1">
                  <c:v>Salud</c:v>
                </c:pt>
                <c:pt idx="2">
                  <c:v>Infraestructura de Fomento a la Producción</c:v>
                </c:pt>
                <c:pt idx="3">
                  <c:v>Agua</c:v>
                </c:pt>
                <c:pt idx="4">
                  <c:v>Drenajes</c:v>
                </c:pt>
                <c:pt idx="5">
                  <c:v>Manejo de Desechos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186</c:v>
                </c:pt>
                <c:pt idx="1">
                  <c:v>45</c:v>
                </c:pt>
                <c:pt idx="2">
                  <c:v>207</c:v>
                </c:pt>
                <c:pt idx="3">
                  <c:v>114</c:v>
                </c:pt>
                <c:pt idx="4">
                  <c:v>96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D-1643-A63F-6E32FF29B2C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5313945812948184"/>
          <c:y val="0.25691317287329468"/>
          <c:w val="0.25687417960064585"/>
          <c:h val="0.62571022823937983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353129320074711E-2"/>
          <c:y val="9.4858184668240753E-2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Agua</c:v>
                </c:pt>
                <c:pt idx="1">
                  <c:v>Educación </c:v>
                </c:pt>
                <c:pt idx="2">
                  <c:v>Saneamiento</c:v>
                </c:pt>
                <c:pt idx="3">
                  <c:v>Salud</c:v>
                </c:pt>
                <c:pt idx="4">
                  <c:v>Fomento a la Producción</c:v>
                </c:pt>
                <c:pt idx="5">
                  <c:v>Infraestructura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76</c:v>
                </c:pt>
                <c:pt idx="1">
                  <c:v>148</c:v>
                </c:pt>
                <c:pt idx="2">
                  <c:v>35</c:v>
                </c:pt>
                <c:pt idx="3">
                  <c:v>20</c:v>
                </c:pt>
                <c:pt idx="4">
                  <c:v>3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4-0242-9BFA-58B77D5169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468374988469232"/>
          <c:y val="0.37308518591696699"/>
          <c:w val="0.25396350411892471"/>
          <c:h val="0.5333032311624657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Distribución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"/>
          <c:y val="6.24804403874453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Agua</c:v>
                </c:pt>
                <c:pt idx="1">
                  <c:v>Educación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52</c:v>
                </c:pt>
                <c:pt idx="1">
                  <c:v>89</c:v>
                </c:pt>
                <c:pt idx="2">
                  <c:v>14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B-0640-B672-54E3BC5C2D8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802090669173495"/>
          <c:y val="0.32749972205701239"/>
          <c:w val="0.19713233205067635"/>
          <c:h val="0.53506954576542065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980221900627021E-3"/>
          <c:y val="1.6724738675958188E-2"/>
        </c:manualLayout>
      </c:layout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s-G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Agua</c:v>
                </c:pt>
                <c:pt idx="1">
                  <c:v>Educación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 </c:v>
                </c:pt>
                <c:pt idx="5">
                  <c:v>Infraestructura Productiva</c:v>
                </c:pt>
                <c:pt idx="6">
                  <c:v>Drenajes</c:v>
                </c:pt>
                <c:pt idx="7">
                  <c:v>Manejo de Desechos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494</c:v>
                </c:pt>
                <c:pt idx="1">
                  <c:v>814</c:v>
                </c:pt>
                <c:pt idx="2">
                  <c:v>147</c:v>
                </c:pt>
                <c:pt idx="3">
                  <c:v>213</c:v>
                </c:pt>
                <c:pt idx="4">
                  <c:v>240</c:v>
                </c:pt>
                <c:pt idx="5">
                  <c:v>213</c:v>
                </c:pt>
                <c:pt idx="6">
                  <c:v>113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32-D143-AB23-7F44B460204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Aportes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Agua</c:v>
                </c:pt>
                <c:pt idx="1">
                  <c:v>Educación</c:v>
                </c:pt>
                <c:pt idx="2">
                  <c:v>Salud</c:v>
                </c:pt>
                <c:pt idx="3">
                  <c:v>Saneamiento</c:v>
                </c:pt>
                <c:pt idx="4">
                  <c:v>Infraestructura </c:v>
                </c:pt>
                <c:pt idx="5">
                  <c:v>Infraestructura Productiva</c:v>
                </c:pt>
                <c:pt idx="6">
                  <c:v>Drenajes</c:v>
                </c:pt>
                <c:pt idx="7">
                  <c:v>Manejo de Desechos</c:v>
                </c:pt>
              </c:strCache>
            </c:strRef>
          </c:cat>
          <c:val>
            <c:numRef>
              <c:f>Hoja1!$C$2:$C$9</c:f>
              <c:numCache>
                <c:formatCode>_("Q"* #,##0.00_);_("Q"* \(#,##0.00\);_("Q"* "-"??_);_(@_)</c:formatCode>
                <c:ptCount val="8"/>
                <c:pt idx="0">
                  <c:v>614038861.51999998</c:v>
                </c:pt>
                <c:pt idx="1">
                  <c:v>684907060.3900001</c:v>
                </c:pt>
                <c:pt idx="2">
                  <c:v>162154119.5</c:v>
                </c:pt>
                <c:pt idx="3">
                  <c:v>378902365.28999996</c:v>
                </c:pt>
                <c:pt idx="4">
                  <c:v>316479836.90999997</c:v>
                </c:pt>
                <c:pt idx="5">
                  <c:v>195079750.88999999</c:v>
                </c:pt>
                <c:pt idx="6">
                  <c:v>186968286</c:v>
                </c:pt>
                <c:pt idx="7">
                  <c:v>13435728.5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32-D143-AB23-7F44B46020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346236387600614"/>
          <c:y val="0.32476194134269804"/>
          <c:w val="0.28496021210083905"/>
          <c:h val="0.53527065214409175"/>
        </c:manualLayout>
      </c:layout>
      <c:overlay val="0"/>
      <c:txPr>
        <a:bodyPr/>
        <a:lstStyle/>
        <a:p>
          <a:pPr>
            <a:defRPr sz="1200"/>
          </a:pPr>
          <a:endParaRPr lang="es-G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76E2D8-350F-4C1F-BFC2-9950A83D8FF4}" type="datetimeFigureOut">
              <a:rPr lang="es-GT" smtClean="0"/>
              <a:pPr/>
              <a:t>9/05/19</a:t>
            </a:fld>
            <a:endParaRPr lang="es-GT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GT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B6A376-CD8F-4F27-B9AF-C16E1D90E45F}" type="slidenum">
              <a:rPr lang="es-GT" smtClean="0"/>
              <a:pPr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19778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2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13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14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15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16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17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18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19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20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21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22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3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23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4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5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6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7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/>
              <a:pPr/>
              <a:t>8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11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6A376-CD8F-4F27-B9AF-C16E1D90E45F}" type="slidenum">
              <a:rPr lang="es-GT" smtClean="0">
                <a:solidFill>
                  <a:prstClr val="black"/>
                </a:solidFill>
              </a:rPr>
              <a:pPr/>
              <a:t>12</a:t>
            </a:fld>
            <a:endParaRPr lang="es-G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2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88E04-5F84-DC40-9DE4-5F73A68EA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14B26E-5B0F-DE49-AA02-01C91B58A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14BED-6FF5-244D-BB9D-711CB4A7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6E69-44EE-0A4C-B4CD-CE128927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A93CC-A844-7346-B088-C919E0C8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3008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D0050-E189-5F45-ACCF-DE2E37DE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29EB37-FB9C-CA4D-AB1B-B2C25F7D4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CC05FA-C031-3C45-A4BA-F6D40D87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11EBC-C225-C44C-8683-3DD1EA7D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40E3C-4827-9E49-876E-0D20CB51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8624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456BB3-20BD-D847-B5A1-A288343D2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2F36DF-B314-DF4F-B1F1-C9051276E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ACAFB-61A6-8C4D-AD39-1DB15EEB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9AC404-C538-5E44-BF81-8B75E608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781230-9085-274E-AF23-EF587A4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9461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03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888E04-5F84-DC40-9DE4-5F73A68EA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14B26E-5B0F-DE49-AA02-01C91B58A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14BED-6FF5-244D-BB9D-711CB4A7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6E69-44EE-0A4C-B4CD-CE128927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7A93CC-A844-7346-B088-C919E0C8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2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3CB06-9574-AC41-A3AD-07D87365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45ABA-7EF9-DC4C-B22C-BED96053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169CE-56C5-5349-8AE5-0FAEE1C7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0D5FF-462D-5B4F-8C0A-6332EB97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D5229-8011-2A4F-8E60-A6D3E221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165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95ED9-1B33-D647-87CC-892EC593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DB7A67-7FC6-7040-86E8-17C0314F2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FCDD55-770F-4C42-8211-FA94A525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81E82-CCB7-F24F-AA9D-7FCD8514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90AC89-F37F-FB45-A771-0D4F3A67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35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C3069-A1C8-0941-AF44-A28B6A52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184B8C-B8F2-9F41-B0C9-637E2E75A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B48EFD-F731-4841-B2BC-D56D0F6EB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39DC28-4C93-F542-B4A7-58797C12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4EF472-F72C-3F49-A41B-29BC2C32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99A0D5-6D11-144C-B26E-596D3DD0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5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7B257-9B5B-4C44-B2E9-FCFB1857E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5EA61-043A-3E45-AE3F-DA72FAAEF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DDD9B3-CD47-A240-A9BF-6E42A4EDE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20FD11-0F9E-3C4B-8DB7-E681AF6F0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158A93-4DDD-1F47-8C6E-A4D35723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0BEEED-93EE-B847-8612-E48CEADA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7C5D61-F7FC-1347-96D5-7690B72A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20F654-B1B8-864F-9B5E-8BF4122F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70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149F1-D58D-5146-AF78-BDC2FC02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572154-7099-BE4D-8411-EA28D160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044F07-83DF-4E4C-9F90-CED9463C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DC983F-C73B-694E-9AB5-B4BD3B46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69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6CF224-5696-5B46-884E-26F3B04A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C87DB5-8516-E842-9146-7A1223E2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54EC32-4EAD-8E47-9705-E962A520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0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A3CB06-9574-AC41-A3AD-07D873657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45ABA-7EF9-DC4C-B22C-BED96053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169CE-56C5-5349-8AE5-0FAEE1C7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0D5FF-462D-5B4F-8C0A-6332EB97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D5229-8011-2A4F-8E60-A6D3E2211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57683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6D52B-CFAF-5E44-B07D-E4A14345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E615CF-2D55-0644-BAFD-ADFC0AC96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003FD1-B845-2940-9FB0-B62580B9C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34D523-0103-644B-A238-2D69BB05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AC6B34-D078-BF45-8D68-F3AFC963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4E7ED5-3467-E54A-B0BC-229DF314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55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D0A6-9DEF-564D-A7B0-11073140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E7640E-148A-CA4A-9069-3C6B84ADB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563D14-F0F3-D044-B0C5-C5969EBB2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128C30-B66C-C04D-BF05-3893CA0E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14216-6405-5B49-B166-679CDDFE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314D0E-A22B-E542-9EF8-A2FCF39D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3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D0050-E189-5F45-ACCF-DE2E37DE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29EB37-FB9C-CA4D-AB1B-B2C25F7D4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CC05FA-C031-3C45-A4BA-F6D40D87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11EBC-C225-C44C-8683-3DD1EA7D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40E3C-4827-9E49-876E-0D20CB51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17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456BB3-20BD-D847-B5A1-A288343D2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2F36DF-B314-DF4F-B1F1-C9051276E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ACAFB-61A6-8C4D-AD39-1DB15EEB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9AC404-C538-5E44-BF81-8B75E608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781230-9085-274E-AF23-EF587A4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07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3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95ED9-1B33-D647-87CC-892EC593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DB7A67-7FC6-7040-86E8-17C0314F2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FCDD55-770F-4C42-8211-FA94A525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81E82-CCB7-F24F-AA9D-7FCD8514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90AC89-F37F-FB45-A771-0D4F3A67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45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C3069-A1C8-0941-AF44-A28B6A52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184B8C-B8F2-9F41-B0C9-637E2E75A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B48EFD-F731-4841-B2BC-D56D0F6EB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39DC28-4C93-F542-B4A7-58797C12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4EF472-F72C-3F49-A41B-29BC2C32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99A0D5-6D11-144C-B26E-596D3DD0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7384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7B257-9B5B-4C44-B2E9-FCFB1857E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65EA61-043A-3E45-AE3F-DA72FAAEF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DDD9B3-CD47-A240-A9BF-6E42A4EDE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A20FD11-0F9E-3C4B-8DB7-E681AF6F0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158A93-4DDD-1F47-8C6E-A4D35723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0BEEED-93EE-B847-8612-E48CEADA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7C5D61-F7FC-1347-96D5-7690B72A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20F654-B1B8-864F-9B5E-8BF4122F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2048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149F1-D58D-5146-AF78-BDC2FC02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572154-7099-BE4D-8411-EA28D160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044F07-83DF-4E4C-9F90-CED9463C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DC983F-C73B-694E-9AB5-B4BD3B46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1388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6CF224-5696-5B46-884E-26F3B04A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C87DB5-8516-E842-9146-7A1223E2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54EC32-4EAD-8E47-9705-E962A520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1614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F6D52B-CFAF-5E44-B07D-E4A14345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E615CF-2D55-0644-BAFD-ADFC0AC96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003FD1-B845-2940-9FB0-B62580B9C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34D523-0103-644B-A238-2D69BB05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AC6B34-D078-BF45-8D68-F3AFC963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4E7ED5-3467-E54A-B0BC-229DF314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418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D0A6-9DEF-564D-A7B0-11073140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BE7640E-148A-CA4A-9069-3C6B84ADB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563D14-F0F3-D044-B0C5-C5969EBB2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128C30-B66C-C04D-BF05-3893CA0E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314216-6405-5B49-B166-679CDDFE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314D0E-A22B-E542-9EF8-A2FCF39D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1037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D9EF74-90EC-0345-99E2-D8C36949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7818E5-766F-244F-9BF4-8F2B2BA1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A44DE9-83D7-AE40-B502-7CC55932C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47A-4515-5549-ADE7-C8AD8AB315E1}" type="datetimeFigureOut">
              <a:rPr lang="es-GT" smtClean="0"/>
              <a:pPr/>
              <a:t>9/05/19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94EFC-6F79-4643-AA39-C24023751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5B81B-F5FF-E446-8EDE-BD4FCC331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AD3F-FC83-524A-A1D6-15DD0F5B113C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243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D9EF74-90EC-0345-99E2-D8C36949C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7818E5-766F-244F-9BF4-8F2B2BA15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A44DE9-83D7-AE40-B502-7CC55932C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47A-4515-5549-ADE7-C8AD8AB315E1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9/05/19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94EFC-6F79-4643-AA39-C24023751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5B81B-F5FF-E446-8EDE-BD4FCC331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AD3F-FC83-524A-A1D6-15DD0F5B113C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8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51520" y="572169"/>
            <a:ext cx="8539554" cy="27806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buNone/>
            </a:pPr>
            <a:r>
              <a:rPr lang="es-GT" sz="32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Comisión de Análisis de Presupuesto</a:t>
            </a:r>
          </a:p>
          <a:p>
            <a:pPr algn="ctr">
              <a:buNone/>
            </a:pPr>
            <a:r>
              <a:rPr lang="es-GT" sz="32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y Política Fiscal </a:t>
            </a:r>
          </a:p>
          <a:p>
            <a:pPr algn="ctr">
              <a:buNone/>
            </a:pPr>
            <a:endParaRPr lang="es-GT" sz="3200" b="1" dirty="0">
              <a:solidFill>
                <a:schemeClr val="accent1">
                  <a:lumMod val="75000"/>
                </a:scheme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GT" sz="2900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Opinión No. 01-2019</a:t>
            </a:r>
          </a:p>
          <a:p>
            <a:pPr algn="ctr">
              <a:buNone/>
            </a:pPr>
            <a:r>
              <a:rPr lang="es-GT" sz="2900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De fecha 05 de marzo de 2019</a:t>
            </a:r>
          </a:p>
          <a:p>
            <a:pPr algn="ctr">
              <a:buNone/>
            </a:pPr>
            <a:endParaRPr lang="es-GT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>
              <a:buNone/>
            </a:pPr>
            <a:endParaRPr lang="es-GT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>
              <a:buNone/>
            </a:pPr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35696" y="5959021"/>
            <a:ext cx="5472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GT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Guatemala, Mayo 2019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E111AB7-958D-0744-B786-31FA1FC0C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261" y="3158987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51520" y="824079"/>
            <a:ext cx="8640960" cy="16875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Recomendaciones sobre los montos máximo de Recursos de Preinversión</a:t>
            </a:r>
          </a:p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e Inversión 2020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835696" y="4869160"/>
            <a:ext cx="54726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GT" sz="2000" b="1" dirty="0">
              <a:solidFill>
                <a:srgbClr val="44546A">
                  <a:lumMod val="75000"/>
                </a:srgb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GT" sz="2000" b="1" dirty="0">
              <a:solidFill>
                <a:srgbClr val="44546A">
                  <a:lumMod val="75000"/>
                </a:srgb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GT" sz="2000" b="1" dirty="0">
              <a:solidFill>
                <a:srgbClr val="4472C4">
                  <a:lumMod val="75000"/>
                </a:srgbClr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r>
              <a:rPr lang="es-GT" sz="1600" b="1" dirty="0">
                <a:solidFill>
                  <a:srgbClr val="4472C4">
                    <a:lumMod val="75000"/>
                  </a:srgbClr>
                </a:solidFill>
                <a:latin typeface="Arial" pitchFamily="34" charset="0"/>
                <a:ea typeface="Segoe UI Black" pitchFamily="34" charset="0"/>
                <a:cs typeface="Arial" pitchFamily="34" charset="0"/>
              </a:rPr>
              <a:t>Guatemala, Mayo 2019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E111AB7-958D-0744-B786-31FA1FC0C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2660930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5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A7FBC73-ED78-8B4C-87BA-765A9C7958DB}"/>
              </a:ext>
            </a:extLst>
          </p:cNvPr>
          <p:cNvSpPr/>
          <p:nvPr/>
        </p:nvSpPr>
        <p:spPr>
          <a:xfrm>
            <a:off x="1380690" y="116430"/>
            <a:ext cx="6596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GT" sz="36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Propuesta de proyectos 2020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782452"/>
              </p:ext>
            </p:extLst>
          </p:nvPr>
        </p:nvGraphicFramePr>
        <p:xfrm>
          <a:off x="301290" y="882576"/>
          <a:ext cx="8582025" cy="5895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Hoja de cálculo" r:id="rId4" imgW="7848580" imgH="5210331" progId="Excel.Sheet.12">
                  <p:embed/>
                </p:oleObj>
              </mc:Choice>
              <mc:Fallback>
                <p:oleObj name="Hoja de cálculo" r:id="rId4" imgW="7848580" imgH="5210331" progId="Excel.Sheet.12">
                  <p:embed/>
                  <p:pic>
                    <p:nvPicPr>
                      <p:cNvPr id="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290" y="882576"/>
                        <a:ext cx="8582025" cy="5895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4858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20644"/>
              </p:ext>
            </p:extLst>
          </p:nvPr>
        </p:nvGraphicFramePr>
        <p:xfrm>
          <a:off x="2079458" y="914399"/>
          <a:ext cx="5471688" cy="2438399"/>
        </p:xfrm>
        <a:graphic>
          <a:graphicData uri="http://schemas.openxmlformats.org/drawingml/2006/table">
            <a:tbl>
              <a:tblPr/>
              <a:tblGrid>
                <a:gridCol w="220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46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I</a:t>
                      </a:r>
                    </a:p>
                  </a:txBody>
                  <a:tcPr marL="95854" marR="95854" marT="47927" marB="4792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47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74,759,142.00 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68,673,010.00 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22,907,061.00 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80,113,386.29 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11127" marR="11127" marT="11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82,288,691.71 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07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328,741,291.00</a:t>
                      </a:r>
                    </a:p>
                  </a:txBody>
                  <a:tcPr marL="11127" marR="11127" marT="11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-451826" y="201945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1339622019"/>
              </p:ext>
            </p:extLst>
          </p:nvPr>
        </p:nvGraphicFramePr>
        <p:xfrm>
          <a:off x="1826118" y="3200400"/>
          <a:ext cx="6770706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670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29786"/>
              </p:ext>
            </p:extLst>
          </p:nvPr>
        </p:nvGraphicFramePr>
        <p:xfrm>
          <a:off x="1955652" y="904373"/>
          <a:ext cx="5600180" cy="2419043"/>
        </p:xfrm>
        <a:graphic>
          <a:graphicData uri="http://schemas.openxmlformats.org/drawingml/2006/table">
            <a:tbl>
              <a:tblPr/>
              <a:tblGrid>
                <a:gridCol w="225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22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II</a:t>
                      </a:r>
                    </a:p>
                  </a:txBody>
                  <a:tcPr marL="92774" marR="92774" marT="46387" marB="46387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1587" marR="11587" marT="11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1587" marR="11587" marT="11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1587" marR="11587" marT="11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8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Agua 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55,198,695.00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Drenaje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35,606,471.00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65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58,801,532.00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13,122,191.00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 Productiva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3,884,521.00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70,577,763.00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2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161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237,191,173.00</a:t>
                      </a:r>
                    </a:p>
                  </a:txBody>
                  <a:tcPr marL="11587" marR="11587" marT="11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451826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II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189260069"/>
              </p:ext>
            </p:extLst>
          </p:nvPr>
        </p:nvGraphicFramePr>
        <p:xfrm>
          <a:off x="1725529" y="3238501"/>
          <a:ext cx="7418471" cy="361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072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20668"/>
              </p:ext>
            </p:extLst>
          </p:nvPr>
        </p:nvGraphicFramePr>
        <p:xfrm>
          <a:off x="1970672" y="847222"/>
          <a:ext cx="5649328" cy="2465542"/>
        </p:xfrm>
        <a:graphic>
          <a:graphicData uri="http://schemas.openxmlformats.org/drawingml/2006/table">
            <a:tbl>
              <a:tblPr/>
              <a:tblGrid>
                <a:gridCol w="2274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2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5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III</a:t>
                      </a:r>
                    </a:p>
                  </a:txBody>
                  <a:tcPr marL="91146" marR="91146" marT="45573" marB="4557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60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1832" marR="11832" marT="11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1832" marR="11832" marT="11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1832" marR="11832" marT="118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        43,335,146.00 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734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91,320,643.00 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17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20,680,128.00 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39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81,111,050.00 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6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45,877,198.00 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335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282,324,165.00</a:t>
                      </a:r>
                    </a:p>
                  </a:txBody>
                  <a:tcPr marL="11832" marR="11832" marT="1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-451826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III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026845908"/>
              </p:ext>
            </p:extLst>
          </p:nvPr>
        </p:nvGraphicFramePr>
        <p:xfrm>
          <a:off x="1970672" y="3251367"/>
          <a:ext cx="6370392" cy="360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2979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89680"/>
              </p:ext>
            </p:extLst>
          </p:nvPr>
        </p:nvGraphicFramePr>
        <p:xfrm>
          <a:off x="2085472" y="930442"/>
          <a:ext cx="5534527" cy="2303204"/>
        </p:xfrm>
        <a:graphic>
          <a:graphicData uri="http://schemas.openxmlformats.org/drawingml/2006/table">
            <a:tbl>
              <a:tblPr/>
              <a:tblGrid>
                <a:gridCol w="222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6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IV</a:t>
                      </a:r>
                    </a:p>
                  </a:txBody>
                  <a:tcPr marL="88000" marR="88000" marT="44000" marB="44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57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2239" marR="12239" marT="12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2239" marR="12239" marT="12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2239" marR="12239" marT="12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097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70,335,374.00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02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67,359,072.80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46,961,390.20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324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20,465,060.00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21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69,819,144.00</a:t>
                      </a:r>
                    </a:p>
                  </a:txBody>
                  <a:tcPr marL="12239" marR="12239" marT="12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374623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IV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699521977"/>
              </p:ext>
            </p:extLst>
          </p:nvPr>
        </p:nvGraphicFramePr>
        <p:xfrm>
          <a:off x="1817951" y="3215936"/>
          <a:ext cx="6727333" cy="364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1273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25940"/>
              </p:ext>
            </p:extLst>
          </p:nvPr>
        </p:nvGraphicFramePr>
        <p:xfrm>
          <a:off x="1989221" y="849642"/>
          <a:ext cx="5534526" cy="2675803"/>
        </p:xfrm>
        <a:graphic>
          <a:graphicData uri="http://schemas.openxmlformats.org/drawingml/2006/table">
            <a:tbl>
              <a:tblPr/>
              <a:tblGrid>
                <a:gridCol w="2227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49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V</a:t>
                      </a:r>
                    </a:p>
                  </a:txBody>
                  <a:tcPr marL="100788" marR="100788" marT="50394" marB="5039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8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2740" marR="12740" marT="12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2740" marR="12740" marT="12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2740" marR="12740" marT="127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1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51,221,704.91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68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115,675,148.09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1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61,349,905.00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9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Infraestructura productiva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400,000.00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51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3,828,407.00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730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63,725,228.00 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607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296,200,393.00</a:t>
                      </a:r>
                    </a:p>
                  </a:txBody>
                  <a:tcPr marL="12740" marR="12740" marT="127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438792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V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921116064"/>
              </p:ext>
            </p:extLst>
          </p:nvPr>
        </p:nvGraphicFramePr>
        <p:xfrm>
          <a:off x="2005263" y="3245017"/>
          <a:ext cx="7138737" cy="358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921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870965"/>
              </p:ext>
            </p:extLst>
          </p:nvPr>
        </p:nvGraphicFramePr>
        <p:xfrm>
          <a:off x="1941095" y="849644"/>
          <a:ext cx="5614737" cy="2651472"/>
        </p:xfrm>
        <a:graphic>
          <a:graphicData uri="http://schemas.openxmlformats.org/drawingml/2006/table">
            <a:tbl>
              <a:tblPr/>
              <a:tblGrid>
                <a:gridCol w="226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VI</a:t>
                      </a:r>
                    </a:p>
                  </a:txBody>
                  <a:tcPr marL="95972" marR="95972" marT="47986" marB="4798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9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2074" marR="12074" marT="12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2074" marR="12074" marT="12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2074" marR="12074" marT="120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69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Educación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153,638,546.50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4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50,087,699.50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94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Infraestructura de Fomento a la Producción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207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       189,175,229.89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4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132,421,541.61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79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Drenajes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151,361,815.00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74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Manejo de Desechos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13,435,728.50 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654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690,120,561.00</a:t>
                      </a:r>
                    </a:p>
                  </a:txBody>
                  <a:tcPr marL="12074" marR="12074" marT="120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286392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VI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267603532"/>
              </p:ext>
            </p:extLst>
          </p:nvPr>
        </p:nvGraphicFramePr>
        <p:xfrm>
          <a:off x="1668379" y="3272591"/>
          <a:ext cx="8069181" cy="3581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9770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6376"/>
              </p:ext>
            </p:extLst>
          </p:nvPr>
        </p:nvGraphicFramePr>
        <p:xfrm>
          <a:off x="1941095" y="832299"/>
          <a:ext cx="5508051" cy="2547195"/>
        </p:xfrm>
        <a:graphic>
          <a:graphicData uri="http://schemas.openxmlformats.org/drawingml/2006/table">
            <a:tbl>
              <a:tblPr/>
              <a:tblGrid>
                <a:gridCol w="2217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0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REGION VII</a:t>
                      </a:r>
                    </a:p>
                  </a:txBody>
                  <a:tcPr marL="96502" marR="96502" marT="48251" marB="48251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4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2453" marR="12453" marT="12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2453" marR="12453" marT="12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2453" marR="12453" marT="124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95,297,076.00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Educación 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114,263,224.00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80,097,526.00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21,857,190.00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Fomento a la Producción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1,620,000.00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49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18,114,403.00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4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299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3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331,249,419.00</a:t>
                      </a:r>
                    </a:p>
                  </a:txBody>
                  <a:tcPr marL="12453" marR="12453" marT="124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286392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VII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174215882"/>
              </p:ext>
            </p:extLst>
          </p:nvPr>
        </p:nvGraphicFramePr>
        <p:xfrm>
          <a:off x="1844841" y="3283241"/>
          <a:ext cx="7251032" cy="355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3513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44247"/>
              </p:ext>
            </p:extLst>
          </p:nvPr>
        </p:nvGraphicFramePr>
        <p:xfrm>
          <a:off x="1941095" y="832299"/>
          <a:ext cx="5508056" cy="2438057"/>
        </p:xfrm>
        <a:graphic>
          <a:graphicData uri="http://schemas.openxmlformats.org/drawingml/2006/table">
            <a:tbl>
              <a:tblPr/>
              <a:tblGrid>
                <a:gridCol w="2217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39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REGION VIII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4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FUNCIONES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Número de Proyectos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Aporte CODEDE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478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        43,484,685.00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Educación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Q        51,385,150.00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Salud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  9,206,383.00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2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Saneamiento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  4,036,031.00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2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Infraestructura 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Q          3,086,717.00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79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13221" marR="13221" marT="132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166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Q       111,198,966.00 </a:t>
                      </a:r>
                    </a:p>
                  </a:txBody>
                  <a:tcPr marL="13221" marR="13221" marT="132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-286392" y="185904"/>
            <a:ext cx="3320355" cy="5284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Región VIII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644628875"/>
              </p:ext>
            </p:extLst>
          </p:nvPr>
        </p:nvGraphicFramePr>
        <p:xfrm>
          <a:off x="2023311" y="3367102"/>
          <a:ext cx="6212365" cy="3498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07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3A7FBC73-ED78-8B4C-87BA-765A9C7958DB}"/>
              </a:ext>
            </a:extLst>
          </p:cNvPr>
          <p:cNvSpPr/>
          <p:nvPr/>
        </p:nvSpPr>
        <p:spPr>
          <a:xfrm>
            <a:off x="655239" y="1665497"/>
            <a:ext cx="7863119" cy="359631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Modificaciones al Normativo para la Distribución</a:t>
            </a:r>
          </a:p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Y Administración de los Recursos Financieros, así</a:t>
            </a:r>
          </a:p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Como la Planificación, Ejecución y Supervisión</a:t>
            </a:r>
          </a:p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De los Programas y Proyectos Financiados</a:t>
            </a:r>
          </a:p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Con el Aporte a los Consejos Departamentales</a:t>
            </a:r>
          </a:p>
          <a:p>
            <a:pPr algn="ctr">
              <a:lnSpc>
                <a:spcPct val="150000"/>
              </a:lnSpc>
              <a:buNone/>
            </a:pPr>
            <a:r>
              <a:rPr lang="es-GT" sz="25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De Desarrollo.</a:t>
            </a:r>
          </a:p>
        </p:txBody>
      </p:sp>
    </p:spTree>
    <p:extLst>
      <p:ext uri="{BB962C8B-B14F-4D97-AF65-F5344CB8AC3E}">
        <p14:creationId xmlns:p14="http://schemas.microsoft.com/office/powerpoint/2010/main" val="3481845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185904"/>
            <a:ext cx="3403573" cy="1049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s-GT" sz="3200" b="1" dirty="0">
                <a:solidFill>
                  <a:srgbClr val="4472C4">
                    <a:lumMod val="75000"/>
                  </a:srgb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Proyectos a Nivel País</a:t>
            </a:r>
          </a:p>
          <a:p>
            <a:pPr algn="ctr"/>
            <a:endParaRPr lang="es-GT" sz="3200" b="1" dirty="0">
              <a:solidFill>
                <a:srgbClr val="4472C4">
                  <a:lumMod val="75000"/>
                </a:srgbClr>
              </a:solidFill>
              <a:effectLst>
                <a:outerShdw dist="38100" algn="tl">
                  <a:srgbClr val="000000">
                    <a:alpha val="0"/>
                  </a:srgbClr>
                </a:outerShdw>
              </a:effectLst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dirty="0">
              <a:solidFill>
                <a:srgbClr val="002060"/>
              </a:solidFill>
              <a:latin typeface="Arial" pitchFamily="34" charset="0"/>
              <a:ea typeface="Segoe UI Black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283413014"/>
              </p:ext>
            </p:extLst>
          </p:nvPr>
        </p:nvGraphicFramePr>
        <p:xfrm>
          <a:off x="1701786" y="1605546"/>
          <a:ext cx="6581775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2979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36672" y="899855"/>
            <a:ext cx="7753350" cy="5634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GT" sz="2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OPINIÓN:</a:t>
            </a:r>
            <a:endParaRPr lang="es-GT" sz="2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GT" sz="23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De conformidad con los conceptos vertidos en el apartado del análisis del presente documento, esta  Comisión de Análisis de Presupuesto y Política Fiscal, OPINA: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s-GT" sz="23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Que las propuestas de Inversión de los distintos departamentos y regiones que cumplieron con legislación vigente aplicable, especialmente lo preceptuado en el “Normativo para la Distribución y Administración de los Recursos Financieros, así como la Planificación, Ejecución y Supervisión de los Programas y Proyectos, financiados con el Aporte a los Consejos Departamentales de Desarrollo”, deberán continuar con el trámite ante el CONADUR.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s-GT" sz="23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1131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04586" y="303385"/>
            <a:ext cx="7721266" cy="655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GT" sz="2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OPINIÓN:</a:t>
            </a:r>
            <a:endParaRPr lang="es-GT" sz="2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61950" indent="-361950" algn="just"/>
            <a:r>
              <a:rPr lang="es-GT" sz="2300" dirty="0">
                <a:solidFill>
                  <a:schemeClr val="accent1">
                    <a:lumMod val="75000"/>
                  </a:schemeClr>
                </a:solidFill>
              </a:rPr>
              <a:t>2. Las propuestas de inversión de los departamentos y regiones que no se ajustan a la legislación vigente, en especial, lo que preceptúa el “Normativo para la Distribución y Administración de los Recursos Financieros, así como la Planificación, Ejecución y Supervisión de los Programas y Proyectos, financiados con el Aporte a los Consejos Departamentales de Desarrollo”, deben devolverse a los Consejos Regionales de Desarrollo Urbano y Rural correspondientes, para que los proyectos u obras, se ajusten a la citada legislación y techos presupuestarios definitivos, con base a los anexos que forman parte de la presente opinión. Realizados los ajustes respectivos y respetando el 5% asignado a la Sociedad Civil, se harán de conocimiento a esta Comisión para que se emita la opinión y se proceda a trasladar al Consejo Nacional de Desarrollo Urbano y Rural.</a:t>
            </a:r>
          </a:p>
          <a:p>
            <a:r>
              <a:rPr lang="es-GT" sz="24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s-GT" sz="2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7617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20629" y="272798"/>
            <a:ext cx="7961897" cy="6308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GT" sz="2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OPINIÓN:</a:t>
            </a:r>
            <a:endParaRPr lang="es-GT" sz="2400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61950" indent="-361950" algn="just"/>
            <a:r>
              <a:rPr lang="es-GT" sz="2300" dirty="0">
                <a:solidFill>
                  <a:schemeClr val="accent1">
                    <a:lumMod val="75000"/>
                  </a:schemeClr>
                </a:solidFill>
              </a:rPr>
              <a:t>3. Las propuestas de Inversión aprobadas por los CODEDE deberán ser presentadas oficialmente a SEGEPLAN  y registrarse con la misma información en el Sistema de Información Nacional de Inversión Pública (SINIP).</a:t>
            </a:r>
          </a:p>
          <a:p>
            <a:pPr marL="361950" indent="-361950" algn="just"/>
            <a:r>
              <a:rPr lang="es-GT" sz="23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marL="457200" indent="-457200" algn="just">
              <a:buFontTx/>
              <a:buAutoNum type="arabicPeriod" startAt="4"/>
            </a:pPr>
            <a:r>
              <a:rPr lang="es-GT" sz="2300" dirty="0">
                <a:solidFill>
                  <a:schemeClr val="accent1">
                    <a:lumMod val="75000"/>
                  </a:schemeClr>
                </a:solidFill>
              </a:rPr>
              <a:t>En el caso de los proyectos cuya tipología están incluidos en la Opinión 01-2019, quedarán sujetos a su aprobación y la posterior entrada en vigencia de las modificaciones al normativo por parte del CONADUR.</a:t>
            </a:r>
          </a:p>
          <a:p>
            <a:pPr algn="just"/>
            <a:endParaRPr lang="es-GT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GT" sz="2300" dirty="0">
                <a:solidFill>
                  <a:schemeClr val="accent1">
                    <a:lumMod val="75000"/>
                  </a:schemeClr>
                </a:solidFill>
              </a:rPr>
              <a:t>Pase la presente Opinión Técnica al Consejo Nacional de Desarrollo Urbano y Rural, al Coordinador del Consejo Nacional de Desarrollo Urbano y  Rural, a los Coordinadores Regionales de Desarrollo Urbano y Rural y a los Presidentes de los Consejos Departamentales de Desarrollo, para su conocimiento y lo procedente.</a:t>
            </a:r>
          </a:p>
        </p:txBody>
      </p:sp>
    </p:spTree>
    <p:extLst>
      <p:ext uri="{BB962C8B-B14F-4D97-AF65-F5344CB8AC3E}">
        <p14:creationId xmlns:p14="http://schemas.microsoft.com/office/powerpoint/2010/main" val="2559505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A4F6B35-CFD5-E242-A086-DE31D6BC9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36" y="1924494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534906" y="1728788"/>
            <a:ext cx="3748336" cy="4357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endParaRPr lang="es-GT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C) Infraestructura:</a:t>
            </a:r>
            <a:endParaRPr lang="es-GT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Caminos rurales;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Calles en área rural;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Puente peatonal;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Puente vehicular;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Muros de contención;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Gaviones;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Revestimientos de talud;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Centro de Atención y Restitución de Derechos a Mujeres Víctimas de Violencia;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Infraestructura para el Aprendizaje de Lenguas Mayas.</a:t>
            </a:r>
          </a:p>
          <a:p>
            <a:pPr algn="ctr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s-GT" b="1" dirty="0">
              <a:ln w="18415" cmpd="sng">
                <a:noFill/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sx="1000" sy="10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686300" y="1841083"/>
            <a:ext cx="3880184" cy="4614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lvl="0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C) Infraestructura:</a:t>
            </a:r>
            <a:endParaRPr lang="es-GT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Caminos rurales;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Calles en área rural;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Puente peatonal;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Puente vehicular;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Muros de contención;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Gaviones;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Revestimientos de talud;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Centro de Atención y Restitución de Derechos a Mujeres Víctimas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de Violencia;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Infraestructura para formación superior pública;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Infraestructura para el Aprendizaje de Lenguas Mayas.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247779" y="1447484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009901" y="367150"/>
            <a:ext cx="297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7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62564" y="1414141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</p:spTree>
    <p:extLst>
      <p:ext uri="{BB962C8B-B14F-4D97-AF65-F5344CB8AC3E}">
        <p14:creationId xmlns:p14="http://schemas.microsoft.com/office/powerpoint/2010/main" val="119937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01053" y="2176462"/>
            <a:ext cx="3834064" cy="4801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Para los proyectos de caminos rurales, calles en área rural, puente peatonal, puente vehicular, muros de contención y gaviones, se deberán atender la priorización territorial, los diseños y normas establecidas por el Ministerio de Comunicaciones, Infraestructura y Vivienda; para el Centro de Atención y Restitución de Derechos a Mujeres Víctimas de Violencia, la normativa que establezca el Ministerio de Gobernación; 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736179" y="2176462"/>
            <a:ext cx="3990725" cy="4352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Para los proyectos de caminos rurales, calles en área rural, puente peatonal, puente vehicular, muros de contención y gaviones, se deberán atender la priorización territorial, los diseños y normas establecidas por el Ministerio de Comunicaciones, Infraestructura y Vivienda; para el Centro de Atención y Restitución de Derechos a Mujeres Víctimas de Violencia, la normativa que establezca el Ministerio de Gobernación; </a:t>
            </a:r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para la Infraestructura para la formación superior, la normativa que establezca la Universidad de San Carlos de Guatemala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;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392158" y="1447484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342775" y="1414141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009901" y="447360"/>
            <a:ext cx="297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7</a:t>
            </a:r>
          </a:p>
        </p:txBody>
      </p:sp>
    </p:spTree>
    <p:extLst>
      <p:ext uri="{BB962C8B-B14F-4D97-AF65-F5344CB8AC3E}">
        <p14:creationId xmlns:p14="http://schemas.microsoft.com/office/powerpoint/2010/main" val="417777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65225" y="2076709"/>
            <a:ext cx="3818017" cy="3552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d) Infraestructura de fomento para la producción: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Beneficios;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Invernaderos;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Obras de captación almacenamiento y conducción de agua para riego;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Centros de acopio y/o de agro industrialización;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757738" y="2076709"/>
            <a:ext cx="3985209" cy="4035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d) Infraestructura de fomento</a:t>
            </a:r>
          </a:p>
          <a:p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para la producción:</a:t>
            </a:r>
          </a:p>
          <a:p>
            <a:endParaRPr lang="es-GT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Beneficios;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Invernaderos;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Obras de captación almacenamiento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y conducción de agua para riego;</a:t>
            </a:r>
          </a:p>
          <a:p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Construcción y equipamiento de estanques para actividades piscícolas;</a:t>
            </a:r>
          </a:p>
          <a:p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Centros de acopio y equipamiento para procesamientos de productos apícolas; </a:t>
            </a:r>
          </a:p>
          <a:p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Centros de acopio y/o de agro industrialización;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10189" y="1343456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409704" y="1343456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009901" y="447360"/>
            <a:ext cx="2971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7</a:t>
            </a:r>
          </a:p>
        </p:txBody>
      </p:sp>
    </p:spTree>
    <p:extLst>
      <p:ext uri="{BB962C8B-B14F-4D97-AF65-F5344CB8AC3E}">
        <p14:creationId xmlns:p14="http://schemas.microsoft.com/office/powerpoint/2010/main" val="152294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513347" y="2923170"/>
            <a:ext cx="3721770" cy="2787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Artículo 16. Convenio de Ejecución de Programas y/o Proyectos. (cuarto párrafo) </a:t>
            </a:r>
          </a:p>
          <a:p>
            <a:pPr algn="ctr"/>
            <a:endParaRPr lang="es-G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Ley del Presupuesto General de Ingresos y Egresos del Estado para el Ejercicio Fiscal y Otras Disposiciones Aplicables.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796589" y="2923170"/>
            <a:ext cx="3769896" cy="2723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Artículo 16. Convenio de Ejecución</a:t>
            </a:r>
          </a:p>
          <a:p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de Programas y/o Proyectos. (cuarto párrafo)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Ley del Presupuesto General de Ingresos y Egresos del Estado para el Ejercicio Fiscal </a:t>
            </a:r>
            <a:r>
              <a:rPr lang="es-GT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vigente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 y Otras Disposiciones Aplicables.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67052" y="531025"/>
            <a:ext cx="27336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16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457329" y="1966591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376864" y="1966591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</p:spTree>
    <p:extLst>
      <p:ext uri="{BB962C8B-B14F-4D97-AF65-F5344CB8AC3E}">
        <p14:creationId xmlns:p14="http://schemas.microsoft.com/office/powerpoint/2010/main" val="420745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86781" y="2164583"/>
            <a:ext cx="3876672" cy="388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De ser necesaria alguna ampliación o modificación al programa y/o proyecto a solicitud de la Unidad Ejecutora, esta deberá ser autorizada por la Presidencia del Consejo Departamental de Desarrollo respectivo, previo dictamen favorable de la </a:t>
            </a:r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Unidad Técnica Departamental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 debiendo regirse por el marco legal indicado en el párrafo anterior, realizando los ajustes al convenio y contrato correspondiente si procede.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803860" y="2164583"/>
            <a:ext cx="3923046" cy="3851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De ser necesaria alguna ampliación o modificación al programa y/o proyecto los cambios deberán ser aprobados por la autoridad máxima de la Unidad Ejecutora, previo dictamen favorable de la </a:t>
            </a:r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Supervisión de la Dirección Ejecutiva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, debiendo regirse por el marco legal indicado en el párrafo anterior; realizando los ajustes al convenio y contrato correspondiente si procede.</a:t>
            </a:r>
          </a:p>
          <a:p>
            <a:endParaRPr lang="es-G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71629" y="1393586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481639" y="1393586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067052" y="531025"/>
            <a:ext cx="27336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16</a:t>
            </a:r>
          </a:p>
        </p:txBody>
      </p:sp>
    </p:spTree>
    <p:extLst>
      <p:ext uri="{BB962C8B-B14F-4D97-AF65-F5344CB8AC3E}">
        <p14:creationId xmlns:p14="http://schemas.microsoft.com/office/powerpoint/2010/main" val="315290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529390" y="2162926"/>
            <a:ext cx="3641558" cy="3147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Artículo 32. Transitorio.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Los programas y/o proyectos de los Consejos Departamentales de Desarrollo, cuya ejecución se inició con anterioridad a la vigencia del presente Normativo, se finalizarán según las disposiciones legales vigentes al momento de la suscripción de los convenios respectivos</a:t>
            </a:r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F07540DC-88F9-FF44-BE60-FFE365D0588B}"/>
              </a:ext>
            </a:extLst>
          </p:cNvPr>
          <p:cNvSpPr/>
          <p:nvPr/>
        </p:nvSpPr>
        <p:spPr>
          <a:xfrm>
            <a:off x="4772778" y="2162927"/>
            <a:ext cx="3954128" cy="3532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es-GT" b="1" dirty="0">
                <a:solidFill>
                  <a:schemeClr val="accent1">
                    <a:lumMod val="75000"/>
                  </a:schemeClr>
                </a:solidFill>
              </a:rPr>
              <a:t>Artículo 32. Transitorio.</a:t>
            </a:r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r>
              <a:rPr lang="es-GT" dirty="0">
                <a:solidFill>
                  <a:schemeClr val="accent1">
                    <a:lumMod val="75000"/>
                  </a:schemeClr>
                </a:solidFill>
              </a:rPr>
              <a:t>Los programas y/o proyectos de los Consejos Departamentales de Desarrollo, cuya ejecución se inició con anterioridad a la vigencia del presente Normativo, se finalizarán según las disposiciones legales vigentes al momento de la suscripción de los convenios respectivos. </a:t>
            </a:r>
            <a:r>
              <a:rPr lang="es-GT" b="1" u="sng" dirty="0">
                <a:solidFill>
                  <a:schemeClr val="accent1">
                    <a:lumMod val="75000"/>
                  </a:schemeClr>
                </a:solidFill>
              </a:rPr>
              <a:t>Así mismo se ejecutarán los proyectos aprobados por el Decreto  No. 25-2018 emitido por el Congreso de la República.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581279" y="344960"/>
            <a:ext cx="45719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3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Artículo 32. Transitorio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549070" y="1409628"/>
            <a:ext cx="1724021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Antes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449555" y="1409628"/>
            <a:ext cx="258603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GT" sz="2000" b="1" dirty="0">
                <a:solidFill>
                  <a:schemeClr val="accent1">
                    <a:lumMod val="75000"/>
                  </a:schemeClr>
                </a:solidFill>
                <a:effectLst>
                  <a:outerShdw dist="38100" algn="tl">
                    <a:srgbClr val="000000">
                      <a:alpha val="0"/>
                    </a:srgbClr>
                  </a:outerShdw>
                </a:effectLst>
                <a:latin typeface="Arial" pitchFamily="34" charset="0"/>
                <a:ea typeface="Segoe UI Black" pitchFamily="34" charset="0"/>
                <a:cs typeface="Arial" pitchFamily="34" charset="0"/>
              </a:rPr>
              <a:t>Modificación</a:t>
            </a:r>
          </a:p>
        </p:txBody>
      </p:sp>
    </p:spTree>
    <p:extLst>
      <p:ext uri="{BB962C8B-B14F-4D97-AF65-F5344CB8AC3E}">
        <p14:creationId xmlns:p14="http://schemas.microsoft.com/office/powerpoint/2010/main" val="215397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3133" y="1955327"/>
            <a:ext cx="6860005" cy="261667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Lectura</a:t>
            </a:r>
            <a:br>
              <a:rPr lang="es-G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G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Punto Resolutivo</a:t>
            </a:r>
          </a:p>
        </p:txBody>
      </p:sp>
    </p:spTree>
    <p:extLst>
      <p:ext uri="{BB962C8B-B14F-4D97-AF65-F5344CB8AC3E}">
        <p14:creationId xmlns:p14="http://schemas.microsoft.com/office/powerpoint/2010/main" val="134932811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1387</Words>
  <Application>Microsoft Macintosh PowerPoint</Application>
  <PresentationFormat>Presentación en pantalla (4:3)</PresentationFormat>
  <Paragraphs>420</Paragraphs>
  <Slides>24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Segoe UI Black</vt:lpstr>
      <vt:lpstr>Times New Roman</vt:lpstr>
      <vt:lpstr>Diseño personalizado</vt:lpstr>
      <vt:lpstr>1_Diseño personalizado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Lectura del Punto Resolutivo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María Medina</dc:creator>
  <cp:lastModifiedBy>Microsoft Office User</cp:lastModifiedBy>
  <cp:revision>81</cp:revision>
  <dcterms:modified xsi:type="dcterms:W3CDTF">2019-05-10T00:16:13Z</dcterms:modified>
</cp:coreProperties>
</file>