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301" r:id="rId6"/>
    <p:sldId id="290" r:id="rId7"/>
    <p:sldId id="291" r:id="rId8"/>
    <p:sldId id="292" r:id="rId9"/>
    <p:sldId id="293" r:id="rId10"/>
    <p:sldId id="294" r:id="rId11"/>
    <p:sldId id="295" r:id="rId12"/>
    <p:sldId id="265" r:id="rId13"/>
    <p:sldId id="266" r:id="rId14"/>
    <p:sldId id="297" r:id="rId15"/>
    <p:sldId id="298" r:id="rId16"/>
    <p:sldId id="300" r:id="rId17"/>
    <p:sldId id="299" r:id="rId18"/>
    <p:sldId id="261" r:id="rId19"/>
    <p:sldId id="279" r:id="rId20"/>
    <p:sldId id="267" r:id="rId21"/>
    <p:sldId id="302" r:id="rId22"/>
    <p:sldId id="269" r:id="rId23"/>
    <p:sldId id="270" r:id="rId24"/>
    <p:sldId id="280" r:id="rId25"/>
    <p:sldId id="281" r:id="rId26"/>
    <p:sldId id="288" r:id="rId27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ina Dessire Rodas Hernandez" initials="PDR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91C7"/>
    <a:srgbClr val="5446D9"/>
    <a:srgbClr val="FCD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2727" autoAdjust="0"/>
  </p:normalViewPr>
  <p:slideViewPr>
    <p:cSldViewPr snapToGrid="0" showGuides="1">
      <p:cViewPr varScale="1">
        <p:scale>
          <a:sx n="90" d="100"/>
          <a:sy n="90" d="100"/>
        </p:scale>
        <p:origin x="102" y="28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2DC08-F138-4B20-9A2B-02A4343FB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17B1E17-649F-46E1-B98C-CD4C6F8BE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839160-0362-4A6B-8C11-8708DCFF8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83E1-4C26-44BB-9F7F-55EFE6187BBC}" type="datetimeFigureOut">
              <a:rPr lang="es-GT" smtClean="0"/>
              <a:t>3/11/2023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9154CE-7E0E-4E70-8596-FF067BE69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3D4AE1-E92B-4C9A-90DD-F90FF4A23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D5B1-FD2A-4641-B51B-A5B11717387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88437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EC44DE-DD37-4E90-BE5B-E8F622BDF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0D06E1A-0888-47D9-B7BA-B2789B0CA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597B82-C77A-4B27-8A76-610059746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83E1-4C26-44BB-9F7F-55EFE6187BBC}" type="datetimeFigureOut">
              <a:rPr lang="es-GT" smtClean="0"/>
              <a:t>3/11/2023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5E46F1-2C55-4589-93F8-935ADC5B7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BE218F-D974-4FB9-8B9C-3D91C43CF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D5B1-FD2A-4641-B51B-A5B11717387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72359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71F6450-A3B9-442E-9B62-1BE6CFFF24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D32C209-270A-426B-B210-F9205ED39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5F390A-00CE-4D37-AA9E-184EBA42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83E1-4C26-44BB-9F7F-55EFE6187BBC}" type="datetimeFigureOut">
              <a:rPr lang="es-GT" smtClean="0"/>
              <a:t>3/11/2023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C34DE7-DE1D-499F-A468-9371C5114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94BC19-D243-43A6-9F35-45BFF292D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D5B1-FD2A-4641-B51B-A5B11717387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2287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970422-C08C-411C-A5D4-87BDC6105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D4361F-E48D-4AA8-87ED-82725FFA0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70A2FF-5091-4833-BF28-4D47E6ECC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83E1-4C26-44BB-9F7F-55EFE6187BBC}" type="datetimeFigureOut">
              <a:rPr lang="es-GT" smtClean="0"/>
              <a:t>3/11/2023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7D11E4-6819-4E22-8F6D-A2DB72B3D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AE31CA-1F18-4D89-B721-3D4113E89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D5B1-FD2A-4641-B51B-A5B11717387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66410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4C97A9-643B-4433-AE35-EA132683A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B6EE2C-6B7B-4753-87DB-E61CC1D78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F7ECFC-69BF-4418-B4D3-CAC68304D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83E1-4C26-44BB-9F7F-55EFE6187BBC}" type="datetimeFigureOut">
              <a:rPr lang="es-GT" smtClean="0"/>
              <a:t>3/11/2023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F232C2-F884-4BF6-92A5-D73E9FA10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D298C7-717C-48F6-AD4F-0ABA418EF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D5B1-FD2A-4641-B51B-A5B11717387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57890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4AA861-B67E-4230-9F4A-1A0879FB7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EF1E78-5A80-471A-BA30-C28CE9EF1C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E74415-6D15-4DC1-A946-01D737496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BD2D04-AB3E-46E6-BE82-2CF1F05A3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83E1-4C26-44BB-9F7F-55EFE6187BBC}" type="datetimeFigureOut">
              <a:rPr lang="es-GT" smtClean="0"/>
              <a:t>3/11/2023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3106C5-DE7C-44AF-A08A-0244D6CC7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B645665-CC5A-4A45-9B06-B2B411B26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D5B1-FD2A-4641-B51B-A5B11717387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66663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6D1DF7-BEB3-4262-BCEC-D9EEA4E4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857010-834B-4F77-BED2-4E57F0344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BBA121A-40B5-45F3-9E46-C3E6936DE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7D936B1-2EEA-428D-B8D0-663BEC5516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C26C6E7-8FE3-4A46-8437-C25024006D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C81F7C7-5DB5-4B2E-BDA4-AD79697D3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83E1-4C26-44BB-9F7F-55EFE6187BBC}" type="datetimeFigureOut">
              <a:rPr lang="es-GT" smtClean="0"/>
              <a:t>3/11/2023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6C90F2-CDCB-4A94-B680-D5FE3257C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6FB43B4-E8A7-4019-93BC-5BE79A764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D5B1-FD2A-4641-B51B-A5B11717387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49202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3E2610-0180-4043-A644-12457D406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AFC0E66-1005-4C2C-8087-F34D2D507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83E1-4C26-44BB-9F7F-55EFE6187BBC}" type="datetimeFigureOut">
              <a:rPr lang="es-GT" smtClean="0"/>
              <a:t>3/11/2023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80DCF0-3105-48F0-A67C-B06E6BDB8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2801096-41CB-4AB2-A847-A93A5800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D5B1-FD2A-4641-B51B-A5B11717387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10499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1897492-0E21-40E3-B75B-00DF8FF99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83E1-4C26-44BB-9F7F-55EFE6187BBC}" type="datetimeFigureOut">
              <a:rPr lang="es-GT" smtClean="0"/>
              <a:t>3/11/2023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E02752E-1B2F-46DA-9F93-BE6D4176A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92F29A8-3BCA-4772-9C06-BF7D211D7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D5B1-FD2A-4641-B51B-A5B11717387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42031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499A5E-3C03-4A79-83EC-078E8DEB2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BA2543-18BE-4045-AAC6-27D5E950B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E72FA7B-D086-4B42-8993-61C99C6180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41F9943-449C-4DFC-83A7-472618C69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83E1-4C26-44BB-9F7F-55EFE6187BBC}" type="datetimeFigureOut">
              <a:rPr lang="es-GT" smtClean="0"/>
              <a:t>3/11/2023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0768B4-9AE1-46F2-AD8A-678D3A313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9CFEFC-0D54-4D1C-BF77-7C4AC08F1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D5B1-FD2A-4641-B51B-A5B11717387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55307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4ADB3F-3DD4-4E20-931F-62ADC758C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4AFD4B0-62FE-4ACB-BD7F-76AFC596AE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DB848FC-8B0A-4D14-BE2C-54024B577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41DFD5-78AA-42E3-8CFD-CB9626891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83E1-4C26-44BB-9F7F-55EFE6187BBC}" type="datetimeFigureOut">
              <a:rPr lang="es-GT" smtClean="0"/>
              <a:t>3/11/2023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331315D-121A-4C91-BA9E-05D140D41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C144DB3-47FE-4C84-B52D-2FE74065A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D5B1-FD2A-4641-B51B-A5B11717387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76643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7929B3B-BB85-4436-A33D-53E0F83E4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29C1A9-B13C-47E6-BB0B-734F515D0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0FCE04-C20F-4729-9518-B8177C57B3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C83E1-4C26-44BB-9F7F-55EFE6187BBC}" type="datetimeFigureOut">
              <a:rPr lang="es-GT" smtClean="0"/>
              <a:t>3/11/2023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89A1D2-123B-486F-B8E7-75493B8BF7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308157-ABF6-4201-A5CF-E6E5F8CC8A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4D5B1-FD2A-4641-B51B-A5B11717387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716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6.png"/><Relationship Id="rId7" Type="http://schemas.openxmlformats.org/officeDocument/2006/relationships/image" Target="../media/image3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7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6.png"/><Relationship Id="rId7" Type="http://schemas.openxmlformats.org/officeDocument/2006/relationships/image" Target="../media/image3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6.png"/><Relationship Id="rId7" Type="http://schemas.openxmlformats.org/officeDocument/2006/relationships/image" Target="../media/image4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1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D14510F-0631-4573-A577-ECBB311D0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4778A97-93E0-47C4-8912-826E938365AC}"/>
              </a:ext>
            </a:extLst>
          </p:cNvPr>
          <p:cNvSpPr txBox="1"/>
          <p:nvPr/>
        </p:nvSpPr>
        <p:spPr>
          <a:xfrm>
            <a:off x="1097280" y="467643"/>
            <a:ext cx="9997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itchFamily="2" charset="0"/>
              </a:rPr>
              <a:t>Sistema de Gestión</a:t>
            </a:r>
          </a:p>
          <a:p>
            <a:pPr algn="ctr"/>
            <a:r>
              <a:rPr lang="es-GT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itchFamily="2" charset="0"/>
              </a:rPr>
              <a:t>Antisoborno ISO 37001:2016</a:t>
            </a:r>
          </a:p>
          <a:p>
            <a:pPr algn="ctr"/>
            <a:r>
              <a:rPr lang="es-GT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itchFamily="2" charset="0"/>
              </a:rPr>
              <a:t>del Ministerio de Finanzas Públicas</a:t>
            </a:r>
          </a:p>
        </p:txBody>
      </p:sp>
      <p:sp>
        <p:nvSpPr>
          <p:cNvPr id="6" name="Google Shape;90;p1">
            <a:extLst>
              <a:ext uri="{FF2B5EF4-FFF2-40B4-BE49-F238E27FC236}">
                <a16:creationId xmlns:a16="http://schemas.microsoft.com/office/drawing/2014/main" id="{CE6A92DD-6405-450D-9034-BB4D2A1F6815}"/>
              </a:ext>
            </a:extLst>
          </p:cNvPr>
          <p:cNvSpPr/>
          <p:nvPr/>
        </p:nvSpPr>
        <p:spPr>
          <a:xfrm>
            <a:off x="3611850" y="2456855"/>
            <a:ext cx="49683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6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"/>
                <a:sym typeface="Montserrat"/>
              </a:rPr>
              <a:t>Julio, 2023</a:t>
            </a:r>
            <a:endParaRPr sz="16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527906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38251DA-187B-4312-B2AC-426E32903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66D141A-6623-4EDD-AD46-8AEBC3AB02C2}"/>
              </a:ext>
            </a:extLst>
          </p:cNvPr>
          <p:cNvSpPr txBox="1"/>
          <p:nvPr/>
        </p:nvSpPr>
        <p:spPr>
          <a:xfrm>
            <a:off x="1620983" y="2900980"/>
            <a:ext cx="89500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rgbClr val="062B47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itchFamily="2" charset="0"/>
              </a:rPr>
              <a:t>Consecuencias del incumplimiento del Sistema de Gestión Antisoborno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7CDFF12E-0807-4A50-8C3D-4E812D8B0C15}"/>
              </a:ext>
            </a:extLst>
          </p:cNvPr>
          <p:cNvCxnSpPr/>
          <p:nvPr/>
        </p:nvCxnSpPr>
        <p:spPr>
          <a:xfrm>
            <a:off x="4048295" y="4139896"/>
            <a:ext cx="3981796" cy="0"/>
          </a:xfrm>
          <a:prstGeom prst="line">
            <a:avLst/>
          </a:prstGeom>
          <a:ln>
            <a:solidFill>
              <a:srgbClr val="062B4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C23EFDC2-FA5E-4573-808E-A33EDA1116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863" y="365210"/>
            <a:ext cx="2516201" cy="87935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DDBDA1A-1F58-4DB0-831D-ED1578FF1C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9705" y="232081"/>
            <a:ext cx="1482432" cy="114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25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n 44">
            <a:extLst>
              <a:ext uri="{FF2B5EF4-FFF2-40B4-BE49-F238E27FC236}">
                <a16:creationId xmlns:a16="http://schemas.microsoft.com/office/drawing/2014/main" id="{9858C442-23C7-4D7F-9E4E-ED915D44B2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5"/>
          <a:stretch/>
        </p:blipFill>
        <p:spPr>
          <a:xfrm>
            <a:off x="2946725" y="3938073"/>
            <a:ext cx="6242151" cy="2907468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F1C0BEB-9E38-4080-B1FA-4DDA2081F283}"/>
              </a:ext>
            </a:extLst>
          </p:cNvPr>
          <p:cNvSpPr/>
          <p:nvPr/>
        </p:nvSpPr>
        <p:spPr>
          <a:xfrm>
            <a:off x="689954" y="1188717"/>
            <a:ext cx="10798233" cy="45719"/>
          </a:xfrm>
          <a:prstGeom prst="rect">
            <a:avLst/>
          </a:prstGeom>
          <a:solidFill>
            <a:srgbClr val="062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E90F138-74C1-4304-B962-E2EFCED3C0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91" y="353708"/>
            <a:ext cx="2227811" cy="7785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F33464E-6E21-4414-A038-5A7CECAD72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19"/>
          <a:stretch/>
        </p:blipFill>
        <p:spPr>
          <a:xfrm>
            <a:off x="10112885" y="249382"/>
            <a:ext cx="1226822" cy="791462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537AD843-77AE-4A41-8706-232BD57E63CF}"/>
              </a:ext>
            </a:extLst>
          </p:cNvPr>
          <p:cNvSpPr txBox="1"/>
          <p:nvPr/>
        </p:nvSpPr>
        <p:spPr>
          <a:xfrm>
            <a:off x="2684147" y="1348044"/>
            <a:ext cx="6814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5080" algn="ctr">
              <a:spcBef>
                <a:spcPts val="20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es-MX" sz="1600" b="1" dirty="0">
                <a:solidFill>
                  <a:srgbClr val="0B2A4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 incurrir en actos de soborno o cohecho puede provocar: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7A0C9875-31E7-4D2F-A55E-54602FE25F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51"/>
          <a:stretch/>
        </p:blipFill>
        <p:spPr>
          <a:xfrm>
            <a:off x="4090377" y="2649517"/>
            <a:ext cx="1888505" cy="203803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82D6AD4-0D3D-4DA2-98E3-565A7B5F00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51"/>
          <a:stretch/>
        </p:blipFill>
        <p:spPr>
          <a:xfrm>
            <a:off x="6213119" y="2060785"/>
            <a:ext cx="2663026" cy="2873875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87C3BB66-0BC4-4E0A-AF90-F36F124AC005}"/>
              </a:ext>
            </a:extLst>
          </p:cNvPr>
          <p:cNvSpPr txBox="1"/>
          <p:nvPr/>
        </p:nvSpPr>
        <p:spPr>
          <a:xfrm>
            <a:off x="4130735" y="2997316"/>
            <a:ext cx="18077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Daño  a la imagen del Ministerio de Finanzas Públicas.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A3C20EB-1D25-40E9-A2A7-33AD02A484DD}"/>
              </a:ext>
            </a:extLst>
          </p:cNvPr>
          <p:cNvSpPr txBox="1"/>
          <p:nvPr/>
        </p:nvSpPr>
        <p:spPr>
          <a:xfrm>
            <a:off x="6640738" y="2133435"/>
            <a:ext cx="180778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Sanciones graves al personal que incurra en este tipo de prácticas de ser un  acto ilícito, de conformidad con lo regulado en el  Código  Penal </a:t>
            </a:r>
            <a:r>
              <a:rPr lang="es-MX" sz="1400" b="1" dirty="0">
                <a:latin typeface="Verdana" panose="020B0604030504040204" pitchFamily="34" charset="0"/>
                <a:ea typeface="Verdana" panose="020B0604030504040204" pitchFamily="34" charset="0"/>
              </a:rPr>
              <a:t>(artículos 439 al 443).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8882A837-7F78-402F-8F16-BE41A56D0C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1288" y="5015019"/>
            <a:ext cx="946682" cy="946682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ABD019FC-C2F4-4B63-850E-74DEA1184CF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1301" y="5047013"/>
            <a:ext cx="938153" cy="93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40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38251DA-187B-4312-B2AC-426E32903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66D141A-6623-4EDD-AD46-8AEBC3AB02C2}"/>
              </a:ext>
            </a:extLst>
          </p:cNvPr>
          <p:cNvSpPr txBox="1"/>
          <p:nvPr/>
        </p:nvSpPr>
        <p:spPr>
          <a:xfrm>
            <a:off x="1620983" y="2900975"/>
            <a:ext cx="89500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200" b="1" dirty="0">
                <a:solidFill>
                  <a:srgbClr val="062B47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itchFamily="2" charset="0"/>
              </a:rPr>
              <a:t>Alcance del Sistema de Gestión Antisoborno</a:t>
            </a:r>
            <a:endParaRPr lang="es-GT" sz="3200" b="1" dirty="0">
              <a:solidFill>
                <a:srgbClr val="2791C7"/>
              </a:solidFill>
              <a:latin typeface="Verdana" panose="020B0604030504040204" pitchFamily="34" charset="0"/>
              <a:ea typeface="Verdana" panose="020B0604030504040204" pitchFamily="34" charset="0"/>
              <a:cs typeface="Open Sans" pitchFamily="2" charset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7CDFF12E-0807-4A50-8C3D-4E812D8B0C15}"/>
              </a:ext>
            </a:extLst>
          </p:cNvPr>
          <p:cNvCxnSpPr/>
          <p:nvPr/>
        </p:nvCxnSpPr>
        <p:spPr>
          <a:xfrm>
            <a:off x="4214553" y="4031844"/>
            <a:ext cx="3981796" cy="0"/>
          </a:xfrm>
          <a:prstGeom prst="line">
            <a:avLst/>
          </a:prstGeom>
          <a:ln>
            <a:solidFill>
              <a:srgbClr val="062B4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C23EFDC2-FA5E-4573-808E-A33EDA1116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863" y="365210"/>
            <a:ext cx="2516201" cy="87935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DDBDA1A-1F58-4DB0-831D-ED1578FF1C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9705" y="232081"/>
            <a:ext cx="1482432" cy="114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55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>
            <a:extLst>
              <a:ext uri="{FF2B5EF4-FFF2-40B4-BE49-F238E27FC236}">
                <a16:creationId xmlns:a16="http://schemas.microsoft.com/office/drawing/2014/main" id="{ECAC3070-498C-424C-8514-0A1D773214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5"/>
          <a:stretch/>
        </p:blipFill>
        <p:spPr>
          <a:xfrm>
            <a:off x="2946725" y="3938073"/>
            <a:ext cx="6242151" cy="2907468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F1C0BEB-9E38-4080-B1FA-4DDA2081F283}"/>
              </a:ext>
            </a:extLst>
          </p:cNvPr>
          <p:cNvSpPr/>
          <p:nvPr/>
        </p:nvSpPr>
        <p:spPr>
          <a:xfrm>
            <a:off x="689954" y="1188717"/>
            <a:ext cx="10798233" cy="45719"/>
          </a:xfrm>
          <a:prstGeom prst="rect">
            <a:avLst/>
          </a:prstGeom>
          <a:solidFill>
            <a:srgbClr val="062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E90F138-74C1-4304-B962-E2EFCED3C0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91" y="353708"/>
            <a:ext cx="2227811" cy="7785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F33464E-6E21-4414-A038-5A7CECAD72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19"/>
          <a:stretch/>
        </p:blipFill>
        <p:spPr>
          <a:xfrm>
            <a:off x="10112885" y="249382"/>
            <a:ext cx="1226822" cy="79146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3B30C0C-1804-43AE-86DF-DE7EE0F065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5" t="25244" r="9428" b="25262"/>
          <a:stretch/>
        </p:blipFill>
        <p:spPr>
          <a:xfrm>
            <a:off x="1969984" y="1405441"/>
            <a:ext cx="2452387" cy="1514487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D37AB9F5-E186-4F34-A2D7-20EC576E43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5" t="25244" r="9428" b="25262"/>
          <a:stretch/>
        </p:blipFill>
        <p:spPr>
          <a:xfrm>
            <a:off x="4874856" y="1405441"/>
            <a:ext cx="2452387" cy="1514487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C2975BD6-4F8C-4D6A-B703-3C4F4245CB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5" t="25244" r="9428" b="25262"/>
          <a:stretch/>
        </p:blipFill>
        <p:spPr>
          <a:xfrm>
            <a:off x="7836131" y="1405440"/>
            <a:ext cx="2452387" cy="1514487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B04C6A7F-A83E-4C0A-BF22-18FC6889F8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5" t="25244" r="9428" b="25262"/>
          <a:stretch/>
        </p:blipFill>
        <p:spPr>
          <a:xfrm>
            <a:off x="1998184" y="2961914"/>
            <a:ext cx="2452387" cy="1514487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F63ECC41-34EB-410A-A9E1-ED1260427C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5" t="25244" r="9428" b="25262"/>
          <a:stretch/>
        </p:blipFill>
        <p:spPr>
          <a:xfrm>
            <a:off x="4903056" y="2961914"/>
            <a:ext cx="2452387" cy="1514487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196316D9-C48F-4836-9778-C3ECA0174A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5" t="25244" r="9428" b="25262"/>
          <a:stretch/>
        </p:blipFill>
        <p:spPr>
          <a:xfrm>
            <a:off x="7864331" y="2961913"/>
            <a:ext cx="2452387" cy="1514487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0EE9250A-42E4-4073-9125-2042EE5B04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5" t="25244" r="9428" b="25262"/>
          <a:stretch/>
        </p:blipFill>
        <p:spPr>
          <a:xfrm>
            <a:off x="1998184" y="4691740"/>
            <a:ext cx="2452387" cy="1514487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221DACC4-FFA2-40FD-9CEA-E5A90E5820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5" t="25244" r="9428" b="25262"/>
          <a:stretch/>
        </p:blipFill>
        <p:spPr>
          <a:xfrm>
            <a:off x="4903056" y="4691740"/>
            <a:ext cx="2452387" cy="1514487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0F9B78B2-7900-46B1-8CA0-A025AE9774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5" t="25244" r="9428" b="25262"/>
          <a:stretch/>
        </p:blipFill>
        <p:spPr>
          <a:xfrm>
            <a:off x="7864331" y="4691739"/>
            <a:ext cx="2452387" cy="1514487"/>
          </a:xfrm>
          <a:prstGeom prst="rect">
            <a:avLst/>
          </a:prstGeom>
        </p:spPr>
      </p:pic>
      <p:sp>
        <p:nvSpPr>
          <p:cNvPr id="54" name="CuadroTexto 53">
            <a:extLst>
              <a:ext uri="{FF2B5EF4-FFF2-40B4-BE49-F238E27FC236}">
                <a16:creationId xmlns:a16="http://schemas.microsoft.com/office/drawing/2014/main" id="{57A831FE-DCB7-43C1-B088-7ED08C444C0D}"/>
              </a:ext>
            </a:extLst>
          </p:cNvPr>
          <p:cNvSpPr txBox="1"/>
          <p:nvPr/>
        </p:nvSpPr>
        <p:spPr>
          <a:xfrm>
            <a:off x="2122875" y="1677849"/>
            <a:ext cx="2133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Gestión Estratégica Institucional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F366325E-388F-4990-BAF8-5C97A8B41373}"/>
              </a:ext>
            </a:extLst>
          </p:cNvPr>
          <p:cNvSpPr txBox="1"/>
          <p:nvPr/>
        </p:nvSpPr>
        <p:spPr>
          <a:xfrm>
            <a:off x="5026118" y="1603037"/>
            <a:ext cx="21332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Gestión de Avalúos Oficiales de Bienes Inmuebles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DBE1A629-57DF-4B08-8C64-B7C0AFEEDC11}"/>
              </a:ext>
            </a:extLst>
          </p:cNvPr>
          <p:cNvSpPr txBox="1"/>
          <p:nvPr/>
        </p:nvSpPr>
        <p:spPr>
          <a:xfrm>
            <a:off x="7979643" y="1619663"/>
            <a:ext cx="21332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Fortalecimiento a la Administración Financiera Municipal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30ED10F8-5760-4538-AF0E-0EB1CE402810}"/>
              </a:ext>
            </a:extLst>
          </p:cNvPr>
          <p:cNvSpPr txBox="1"/>
          <p:nvPr/>
        </p:nvSpPr>
        <p:spPr>
          <a:xfrm>
            <a:off x="2122875" y="3044646"/>
            <a:ext cx="21332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Inscripción y/o precalificación de Personas Individuales y Jurídicas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A62D2576-51B2-44D1-A690-2C4B70613779}"/>
              </a:ext>
            </a:extLst>
          </p:cNvPr>
          <p:cNvSpPr txBox="1"/>
          <p:nvPr/>
        </p:nvSpPr>
        <p:spPr>
          <a:xfrm>
            <a:off x="5034276" y="3053966"/>
            <a:ext cx="21332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Gestión de Impuesto de Herencias, Legados y Donaciones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3200D5BF-CFFF-4325-AA35-079E28F9C8B6}"/>
              </a:ext>
            </a:extLst>
          </p:cNvPr>
          <p:cNvSpPr txBox="1"/>
          <p:nvPr/>
        </p:nvSpPr>
        <p:spPr>
          <a:xfrm>
            <a:off x="8004016" y="3329357"/>
            <a:ext cx="2133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Gestión de Denuncias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B40CABAB-B175-4EAA-A375-3C3EF0EB6347}"/>
              </a:ext>
            </a:extLst>
          </p:cNvPr>
          <p:cNvSpPr txBox="1"/>
          <p:nvPr/>
        </p:nvSpPr>
        <p:spPr>
          <a:xfrm>
            <a:off x="2122871" y="5003451"/>
            <a:ext cx="2133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Gestión de Contrato Abierto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76867A24-71D6-4D78-B2E1-8C9CF1EF77B9}"/>
              </a:ext>
            </a:extLst>
          </p:cNvPr>
          <p:cNvSpPr txBox="1"/>
          <p:nvPr/>
        </p:nvSpPr>
        <p:spPr>
          <a:xfrm>
            <a:off x="4951141" y="4796642"/>
            <a:ext cx="23211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Registro y Actualización de Matrícula Fiscal por medio de Avalúo Privado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61EBC0E7-B553-499B-A6B8-3162B7728D50}"/>
              </a:ext>
            </a:extLst>
          </p:cNvPr>
          <p:cNvSpPr txBox="1"/>
          <p:nvPr/>
        </p:nvSpPr>
        <p:spPr>
          <a:xfrm>
            <a:off x="7985757" y="4903699"/>
            <a:ext cx="21332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Verificaciones e Investigaciones y sus procesos de apoyo</a:t>
            </a:r>
          </a:p>
        </p:txBody>
      </p:sp>
    </p:spTree>
    <p:extLst>
      <p:ext uri="{BB962C8B-B14F-4D97-AF65-F5344CB8AC3E}">
        <p14:creationId xmlns:p14="http://schemas.microsoft.com/office/powerpoint/2010/main" val="2572701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38251DA-187B-4312-B2AC-426E32903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236"/>
            <a:ext cx="12192000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66D141A-6623-4EDD-AD46-8AEBC3AB02C2}"/>
              </a:ext>
            </a:extLst>
          </p:cNvPr>
          <p:cNvSpPr txBox="1"/>
          <p:nvPr/>
        </p:nvSpPr>
        <p:spPr>
          <a:xfrm>
            <a:off x="1319875" y="2844225"/>
            <a:ext cx="9638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rgbClr val="062B47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itchFamily="2" charset="0"/>
              </a:rPr>
              <a:t>Planteamiento de inquietudes o quejas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7CDFF12E-0807-4A50-8C3D-4E812D8B0C15}"/>
              </a:ext>
            </a:extLst>
          </p:cNvPr>
          <p:cNvCxnSpPr/>
          <p:nvPr/>
        </p:nvCxnSpPr>
        <p:spPr>
          <a:xfrm>
            <a:off x="4148049" y="4048465"/>
            <a:ext cx="3981796" cy="0"/>
          </a:xfrm>
          <a:prstGeom prst="line">
            <a:avLst/>
          </a:prstGeom>
          <a:ln>
            <a:solidFill>
              <a:srgbClr val="062B4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C23EFDC2-FA5E-4573-808E-A33EDA1116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863" y="365210"/>
            <a:ext cx="2516201" cy="87935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DDBDA1A-1F58-4DB0-831D-ED1578FF1C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9705" y="232081"/>
            <a:ext cx="1482432" cy="114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60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AF1C0BEB-9E38-4080-B1FA-4DDA2081F283}"/>
              </a:ext>
            </a:extLst>
          </p:cNvPr>
          <p:cNvSpPr/>
          <p:nvPr/>
        </p:nvSpPr>
        <p:spPr>
          <a:xfrm>
            <a:off x="689954" y="1188717"/>
            <a:ext cx="10798233" cy="45719"/>
          </a:xfrm>
          <a:prstGeom prst="rect">
            <a:avLst/>
          </a:prstGeom>
          <a:solidFill>
            <a:srgbClr val="062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E90F138-74C1-4304-B962-E2EFCED3C0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91" y="353708"/>
            <a:ext cx="2227811" cy="7785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F33464E-6E21-4414-A038-5A7CECAD72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19"/>
          <a:stretch/>
        </p:blipFill>
        <p:spPr>
          <a:xfrm>
            <a:off x="10112885" y="249382"/>
            <a:ext cx="1226822" cy="791462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3C99C3F1-4D9C-4BE4-AA89-3C79F2A25575}"/>
              </a:ext>
            </a:extLst>
          </p:cNvPr>
          <p:cNvSpPr txBox="1"/>
          <p:nvPr/>
        </p:nvSpPr>
        <p:spPr>
          <a:xfrm>
            <a:off x="6499456" y="1972253"/>
            <a:ext cx="4524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srgbClr val="0B365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 recibirán las inquietudes o quejas  a </a:t>
            </a:r>
            <a:r>
              <a:rPr lang="es-MX" sz="1400" b="1" dirty="0">
                <a:solidFill>
                  <a:srgbClr val="0B365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través del portal </a:t>
            </a:r>
            <a:r>
              <a:rPr lang="es-MX" sz="1400" dirty="0">
                <a:solidFill>
                  <a:srgbClr val="0B365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electrónico del  </a:t>
            </a:r>
            <a:r>
              <a:rPr lang="es-MX" sz="1400" b="1" dirty="0">
                <a:solidFill>
                  <a:srgbClr val="0B365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Ministerio de Finanzas Públicas</a:t>
            </a:r>
            <a:r>
              <a:rPr lang="es-MX" sz="1400" dirty="0">
                <a:solidFill>
                  <a:srgbClr val="0B365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en la sección de Transparencia selecciona “Gestión </a:t>
            </a:r>
            <a:r>
              <a:rPr lang="es-MX" sz="1400" dirty="0" err="1">
                <a:solidFill>
                  <a:srgbClr val="0B365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Antisoborno</a:t>
            </a:r>
            <a:r>
              <a:rPr lang="es-MX" sz="1400" dirty="0">
                <a:solidFill>
                  <a:srgbClr val="0B365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”</a:t>
            </a:r>
            <a:endParaRPr lang="es-ES" sz="1400" b="1" dirty="0">
              <a:solidFill>
                <a:srgbClr val="0B3656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7ADF062C-3ABE-4B7D-9DAB-9DAF1290A7ED}"/>
              </a:ext>
            </a:extLst>
          </p:cNvPr>
          <p:cNvSpPr/>
          <p:nvPr/>
        </p:nvSpPr>
        <p:spPr>
          <a:xfrm>
            <a:off x="987399" y="1766107"/>
            <a:ext cx="4968300" cy="1656920"/>
          </a:xfrm>
          <a:prstGeom prst="roundRect">
            <a:avLst/>
          </a:prstGeom>
          <a:noFill/>
          <a:ln>
            <a:solidFill>
              <a:srgbClr val="062B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EE68B737-ABCF-485C-BBD8-471C0C0AB63E}"/>
              </a:ext>
            </a:extLst>
          </p:cNvPr>
          <p:cNvSpPr txBox="1"/>
          <p:nvPr/>
        </p:nvSpPr>
        <p:spPr>
          <a:xfrm>
            <a:off x="1209282" y="1980566"/>
            <a:ext cx="45245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rgbClr val="0B365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 acuerdo a lo que establece el </a:t>
            </a:r>
            <a:r>
              <a:rPr lang="es-ES" sz="1400" b="1" dirty="0">
                <a:solidFill>
                  <a:srgbClr val="0B365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Artículo 439 </a:t>
            </a:r>
            <a:r>
              <a:rPr lang="es-ES" sz="1400" dirty="0">
                <a:solidFill>
                  <a:srgbClr val="0B365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del Código Penal, las personas que realicen el planteamiento de actos de cohecho o intento de  cohecho, </a:t>
            </a:r>
            <a:r>
              <a:rPr lang="es-ES" sz="1400" b="1" dirty="0">
                <a:solidFill>
                  <a:srgbClr val="0B365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serán protegidas por las autoridades correspondientes.</a:t>
            </a: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C5F0CBE9-C6E9-411A-8976-BB8A9C67B399}"/>
              </a:ext>
            </a:extLst>
          </p:cNvPr>
          <p:cNvSpPr/>
          <p:nvPr/>
        </p:nvSpPr>
        <p:spPr>
          <a:xfrm>
            <a:off x="6252725" y="1774420"/>
            <a:ext cx="4968300" cy="1656920"/>
          </a:xfrm>
          <a:prstGeom prst="roundRect">
            <a:avLst/>
          </a:prstGeom>
          <a:noFill/>
          <a:ln>
            <a:solidFill>
              <a:srgbClr val="062B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7139CC37-9DF3-4138-9EC0-EA5E079E4CA6}"/>
              </a:ext>
            </a:extLst>
          </p:cNvPr>
          <p:cNvCxnSpPr>
            <a:cxnSpLocks/>
          </p:cNvCxnSpPr>
          <p:nvPr/>
        </p:nvCxnSpPr>
        <p:spPr>
          <a:xfrm>
            <a:off x="3331502" y="3417505"/>
            <a:ext cx="0" cy="261640"/>
          </a:xfrm>
          <a:prstGeom prst="line">
            <a:avLst/>
          </a:prstGeom>
          <a:ln>
            <a:solidFill>
              <a:srgbClr val="062B4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Elipse 35">
            <a:extLst>
              <a:ext uri="{FF2B5EF4-FFF2-40B4-BE49-F238E27FC236}">
                <a16:creationId xmlns:a16="http://schemas.microsoft.com/office/drawing/2014/main" id="{ABDDDABE-B983-4446-9645-24B2454BF2B9}"/>
              </a:ext>
            </a:extLst>
          </p:cNvPr>
          <p:cNvSpPr/>
          <p:nvPr/>
        </p:nvSpPr>
        <p:spPr>
          <a:xfrm>
            <a:off x="3277469" y="3611130"/>
            <a:ext cx="108065" cy="108065"/>
          </a:xfrm>
          <a:prstGeom prst="ellipse">
            <a:avLst/>
          </a:prstGeom>
          <a:solidFill>
            <a:srgbClr val="062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9F4D1C97-DE9C-4952-BCBF-15E8E081477A}"/>
              </a:ext>
            </a:extLst>
          </p:cNvPr>
          <p:cNvCxnSpPr>
            <a:cxnSpLocks/>
          </p:cNvCxnSpPr>
          <p:nvPr/>
        </p:nvCxnSpPr>
        <p:spPr>
          <a:xfrm>
            <a:off x="8982887" y="3425818"/>
            <a:ext cx="0" cy="261640"/>
          </a:xfrm>
          <a:prstGeom prst="line">
            <a:avLst/>
          </a:prstGeom>
          <a:ln>
            <a:solidFill>
              <a:srgbClr val="062B4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Elipse 37">
            <a:extLst>
              <a:ext uri="{FF2B5EF4-FFF2-40B4-BE49-F238E27FC236}">
                <a16:creationId xmlns:a16="http://schemas.microsoft.com/office/drawing/2014/main" id="{0C4524C9-8C9F-4E8C-960E-EE1736CB8386}"/>
              </a:ext>
            </a:extLst>
          </p:cNvPr>
          <p:cNvSpPr/>
          <p:nvPr/>
        </p:nvSpPr>
        <p:spPr>
          <a:xfrm>
            <a:off x="8928854" y="3619443"/>
            <a:ext cx="108065" cy="108065"/>
          </a:xfrm>
          <a:prstGeom prst="ellipse">
            <a:avLst/>
          </a:prstGeom>
          <a:solidFill>
            <a:srgbClr val="062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D8B196F-8EB9-43A2-B252-F247DFA327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883" y="3907298"/>
            <a:ext cx="869235" cy="869235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E69A833E-21FF-4501-B56C-0F0610B879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36451" y="3907297"/>
            <a:ext cx="931993" cy="93199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7310921-3793-472C-AFE1-997E9DC2C0D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00"/>
          <a:stretch/>
        </p:blipFill>
        <p:spPr>
          <a:xfrm>
            <a:off x="2709947" y="4391793"/>
            <a:ext cx="6766574" cy="246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27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AF1C0BEB-9E38-4080-B1FA-4DDA2081F283}"/>
              </a:ext>
            </a:extLst>
          </p:cNvPr>
          <p:cNvSpPr/>
          <p:nvPr/>
        </p:nvSpPr>
        <p:spPr>
          <a:xfrm>
            <a:off x="689954" y="1188717"/>
            <a:ext cx="10798233" cy="45719"/>
          </a:xfrm>
          <a:prstGeom prst="rect">
            <a:avLst/>
          </a:prstGeom>
          <a:solidFill>
            <a:srgbClr val="062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E90F138-74C1-4304-B962-E2EFCED3C0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91" y="353708"/>
            <a:ext cx="2227811" cy="7785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F33464E-6E21-4414-A038-5A7CECAD72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19"/>
          <a:stretch/>
        </p:blipFill>
        <p:spPr>
          <a:xfrm>
            <a:off x="10112885" y="249382"/>
            <a:ext cx="1226822" cy="79146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6CCEF83-CA17-4606-B605-41E4199152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770" y="1478743"/>
            <a:ext cx="5201654" cy="487056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6" name="Elipse 15">
            <a:extLst>
              <a:ext uri="{FF2B5EF4-FFF2-40B4-BE49-F238E27FC236}">
                <a16:creationId xmlns:a16="http://schemas.microsoft.com/office/drawing/2014/main" id="{13E52B99-B4A1-4640-A293-780FBFB2116D}"/>
              </a:ext>
            </a:extLst>
          </p:cNvPr>
          <p:cNvSpPr/>
          <p:nvPr/>
        </p:nvSpPr>
        <p:spPr>
          <a:xfrm>
            <a:off x="6201248" y="2589722"/>
            <a:ext cx="2010274" cy="54369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F2F89645-E988-4C40-96DA-821037A6E5D1}"/>
              </a:ext>
            </a:extLst>
          </p:cNvPr>
          <p:cNvSpPr/>
          <p:nvPr/>
        </p:nvSpPr>
        <p:spPr>
          <a:xfrm>
            <a:off x="4078796" y="3246426"/>
            <a:ext cx="2010274" cy="54369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248A827-18E5-45D8-86AA-01F11B41A974}"/>
              </a:ext>
            </a:extLst>
          </p:cNvPr>
          <p:cNvSpPr txBox="1"/>
          <p:nvPr/>
        </p:nvSpPr>
        <p:spPr>
          <a:xfrm>
            <a:off x="8703424" y="5908870"/>
            <a:ext cx="31061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050" i="1" dirty="0">
                <a:latin typeface="Montserrat" panose="00000500000000000000" pitchFamily="2" charset="0"/>
                <a:cs typeface="Arial" panose="020B0604020202020204" pitchFamily="34" charset="0"/>
              </a:rPr>
              <a:t>Acceso a la Declaración de Política Antisoborno</a:t>
            </a:r>
          </a:p>
        </p:txBody>
      </p:sp>
    </p:spTree>
    <p:extLst>
      <p:ext uri="{BB962C8B-B14F-4D97-AF65-F5344CB8AC3E}">
        <p14:creationId xmlns:p14="http://schemas.microsoft.com/office/powerpoint/2010/main" val="3702383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AF1C0BEB-9E38-4080-B1FA-4DDA2081F283}"/>
              </a:ext>
            </a:extLst>
          </p:cNvPr>
          <p:cNvSpPr/>
          <p:nvPr/>
        </p:nvSpPr>
        <p:spPr>
          <a:xfrm>
            <a:off x="689954" y="1188717"/>
            <a:ext cx="10798233" cy="45719"/>
          </a:xfrm>
          <a:prstGeom prst="rect">
            <a:avLst/>
          </a:prstGeom>
          <a:solidFill>
            <a:srgbClr val="062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E90F138-74C1-4304-B962-E2EFCED3C0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91" y="353708"/>
            <a:ext cx="2227811" cy="7785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F33464E-6E21-4414-A038-5A7CECAD72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19"/>
          <a:stretch/>
        </p:blipFill>
        <p:spPr>
          <a:xfrm>
            <a:off x="10112885" y="249382"/>
            <a:ext cx="1226822" cy="791462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38437DF7-525F-4758-B32D-19A0F3F0562C}"/>
              </a:ext>
            </a:extLst>
          </p:cNvPr>
          <p:cNvSpPr txBox="1"/>
          <p:nvPr/>
        </p:nvSpPr>
        <p:spPr>
          <a:xfrm>
            <a:off x="1819894" y="1505514"/>
            <a:ext cx="8578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latin typeface="Verdana" panose="020B0604030504040204" pitchFamily="34" charset="0"/>
                <a:ea typeface="Verdana" panose="020B0604030504040204" pitchFamily="34" charset="0"/>
              </a:rPr>
              <a:t>Proceso de Inquietudes o Quejas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4EBCA29-9F1C-4B43-AC7A-D1D79B7559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55"/>
          <a:stretch/>
        </p:blipFill>
        <p:spPr>
          <a:xfrm>
            <a:off x="3102578" y="4729941"/>
            <a:ext cx="5978155" cy="212391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FCA7DD0-C923-4F7D-A3A8-587B78E617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51" b="39920"/>
          <a:stretch/>
        </p:blipFill>
        <p:spPr>
          <a:xfrm>
            <a:off x="34714" y="2606039"/>
            <a:ext cx="12123335" cy="164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23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38251DA-187B-4312-B2AC-426E32903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66D141A-6623-4EDD-AD46-8AEBC3AB02C2}"/>
              </a:ext>
            </a:extLst>
          </p:cNvPr>
          <p:cNvSpPr txBox="1"/>
          <p:nvPr/>
        </p:nvSpPr>
        <p:spPr>
          <a:xfrm>
            <a:off x="1620983" y="2560150"/>
            <a:ext cx="89500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200" b="1" dirty="0">
                <a:solidFill>
                  <a:srgbClr val="062B47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itchFamily="2" charset="0"/>
              </a:rPr>
              <a:t>La Declaración de la Política </a:t>
            </a:r>
            <a:r>
              <a:rPr lang="es-GT" sz="3200" b="1" dirty="0" err="1">
                <a:solidFill>
                  <a:srgbClr val="062B47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itchFamily="2" charset="0"/>
              </a:rPr>
              <a:t>Antisoborno</a:t>
            </a:r>
            <a:r>
              <a:rPr lang="es-GT" sz="3200" b="1" dirty="0">
                <a:solidFill>
                  <a:srgbClr val="062B47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itchFamily="2" charset="0"/>
              </a:rPr>
              <a:t> del MINFIN prohíbe</a:t>
            </a:r>
            <a:endParaRPr lang="es-GT" sz="3200" b="1" dirty="0">
              <a:solidFill>
                <a:srgbClr val="2791C7"/>
              </a:solidFill>
              <a:latin typeface="Verdana" panose="020B0604030504040204" pitchFamily="34" charset="0"/>
              <a:ea typeface="Verdana" panose="020B0604030504040204" pitchFamily="34" charset="0"/>
              <a:cs typeface="Open Sans" pitchFamily="2" charset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7CDFF12E-0807-4A50-8C3D-4E812D8B0C15}"/>
              </a:ext>
            </a:extLst>
          </p:cNvPr>
          <p:cNvCxnSpPr/>
          <p:nvPr/>
        </p:nvCxnSpPr>
        <p:spPr>
          <a:xfrm>
            <a:off x="4214553" y="4405916"/>
            <a:ext cx="3981796" cy="0"/>
          </a:xfrm>
          <a:prstGeom prst="line">
            <a:avLst/>
          </a:prstGeom>
          <a:ln>
            <a:solidFill>
              <a:srgbClr val="062B4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C23EFDC2-FA5E-4573-808E-A33EDA1116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863" y="365210"/>
            <a:ext cx="2516201" cy="87935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DDBDA1A-1F58-4DB0-831D-ED1578FF1C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9705" y="232081"/>
            <a:ext cx="1482432" cy="114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74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n 44">
            <a:extLst>
              <a:ext uri="{FF2B5EF4-FFF2-40B4-BE49-F238E27FC236}">
                <a16:creationId xmlns:a16="http://schemas.microsoft.com/office/drawing/2014/main" id="{9858C442-23C7-4D7F-9E4E-ED915D44B2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5"/>
          <a:stretch/>
        </p:blipFill>
        <p:spPr>
          <a:xfrm>
            <a:off x="2946725" y="3938073"/>
            <a:ext cx="6242151" cy="2907468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F1C0BEB-9E38-4080-B1FA-4DDA2081F283}"/>
              </a:ext>
            </a:extLst>
          </p:cNvPr>
          <p:cNvSpPr/>
          <p:nvPr/>
        </p:nvSpPr>
        <p:spPr>
          <a:xfrm>
            <a:off x="689954" y="1188717"/>
            <a:ext cx="10798233" cy="45719"/>
          </a:xfrm>
          <a:prstGeom prst="rect">
            <a:avLst/>
          </a:prstGeom>
          <a:solidFill>
            <a:srgbClr val="062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E90F138-74C1-4304-B962-E2EFCED3C0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91" y="353708"/>
            <a:ext cx="2227811" cy="7785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F33464E-6E21-4414-A038-5A7CECAD72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19"/>
          <a:stretch/>
        </p:blipFill>
        <p:spPr>
          <a:xfrm>
            <a:off x="10112885" y="249382"/>
            <a:ext cx="1226822" cy="79146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3A3CA97-20C7-4439-8322-72DFE75DF3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" r="19141"/>
          <a:stretch/>
        </p:blipFill>
        <p:spPr>
          <a:xfrm>
            <a:off x="2069890" y="1420116"/>
            <a:ext cx="2427297" cy="3822079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AF9F62AB-DDDD-4DE6-94CB-3F7CB95B2C7C}"/>
              </a:ext>
            </a:extLst>
          </p:cNvPr>
          <p:cNvSpPr txBox="1"/>
          <p:nvPr/>
        </p:nvSpPr>
        <p:spPr>
          <a:xfrm>
            <a:off x="2242538" y="1733342"/>
            <a:ext cx="2126969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00" dirty="0">
                <a:latin typeface="Verdana" panose="020B0604030504040204" pitchFamily="34" charset="0"/>
                <a:ea typeface="Verdana" panose="020B0604030504040204" pitchFamily="34" charset="0"/>
              </a:rPr>
              <a:t>De acuerdo con el </a:t>
            </a:r>
            <a:r>
              <a:rPr lang="es-MX" sz="1300" b="1" dirty="0">
                <a:latin typeface="Verdana" panose="020B0604030504040204" pitchFamily="34" charset="0"/>
                <a:ea typeface="Verdana" panose="020B0604030504040204" pitchFamily="34" charset="0"/>
              </a:rPr>
              <a:t>Artículo 66 </a:t>
            </a:r>
            <a:r>
              <a:rPr lang="es-MX" sz="1300" dirty="0">
                <a:latin typeface="Verdana" panose="020B0604030504040204" pitchFamily="34" charset="0"/>
                <a:ea typeface="Verdana" panose="020B0604030504040204" pitchFamily="34" charset="0"/>
              </a:rPr>
              <a:t>de la Ley del Servicio Civil y  los </a:t>
            </a:r>
            <a:r>
              <a:rPr lang="es-MX" sz="1300" b="1" dirty="0">
                <a:latin typeface="Verdana" panose="020B0604030504040204" pitchFamily="34" charset="0"/>
                <a:ea typeface="Verdana" panose="020B0604030504040204" pitchFamily="34" charset="0"/>
              </a:rPr>
              <a:t>Artículos 18 y 19 </a:t>
            </a:r>
            <a:r>
              <a:rPr lang="es-MX" sz="1300" dirty="0">
                <a:latin typeface="Verdana" panose="020B0604030504040204" pitchFamily="34" charset="0"/>
                <a:ea typeface="Verdana" panose="020B0604030504040204" pitchFamily="34" charset="0"/>
              </a:rPr>
              <a:t>de la Ley de Probidad y  Responsabilidades de Funcionarios y Empleados Públicos, se establece la prohibición a funcionarios,  empleados y servidores públicos de: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B5C22967-0230-4653-82CC-D7FB9A0CF1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" r="-1"/>
          <a:stretch/>
        </p:blipFill>
        <p:spPr>
          <a:xfrm>
            <a:off x="4865532" y="1500827"/>
            <a:ext cx="2464559" cy="3660655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C2B8AF24-F122-4D0D-B300-6593E469047A}"/>
              </a:ext>
            </a:extLst>
          </p:cNvPr>
          <p:cNvSpPr txBox="1"/>
          <p:nvPr/>
        </p:nvSpPr>
        <p:spPr>
          <a:xfrm>
            <a:off x="4983539" y="1794659"/>
            <a:ext cx="18077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Verdana" panose="020B0604030504040204" pitchFamily="34" charset="0"/>
                <a:ea typeface="Verdana" panose="020B0604030504040204" pitchFamily="34" charset="0"/>
              </a:rPr>
              <a:t>Solicitar o recibir </a:t>
            </a:r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dádivas, regalos o recompensas de sus subalternos o de los particulares y solicitar, dar o  recibir dádivas de sus superiores.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85E4BAF9-6940-4CFF-90D4-5EBCF69519C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" r="-1"/>
          <a:stretch/>
        </p:blipFill>
        <p:spPr>
          <a:xfrm>
            <a:off x="7267911" y="1500827"/>
            <a:ext cx="2464559" cy="3660655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EA7F2FA0-6A4D-4B5B-B722-7118E897B501}"/>
              </a:ext>
            </a:extLst>
          </p:cNvPr>
          <p:cNvSpPr txBox="1"/>
          <p:nvPr/>
        </p:nvSpPr>
        <p:spPr>
          <a:xfrm>
            <a:off x="7384825" y="1759605"/>
            <a:ext cx="18077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Así también para </a:t>
            </a:r>
            <a:r>
              <a:rPr lang="es-MX" sz="1400" b="1" dirty="0">
                <a:latin typeface="Verdana" panose="020B0604030504040204" pitchFamily="34" charset="0"/>
                <a:ea typeface="Verdana" panose="020B0604030504040204" pitchFamily="34" charset="0"/>
              </a:rPr>
              <a:t>los contratistas</a:t>
            </a:r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, dentro de las cláusulas del contrato suscrito con el Ministerio de Finanzas  Públicas manifiestan conocer las penas relativas al </a:t>
            </a:r>
            <a:r>
              <a:rPr lang="es-MX" sz="1400" b="1" dirty="0">
                <a:latin typeface="Verdana" panose="020B0604030504040204" pitchFamily="34" charset="0"/>
                <a:ea typeface="Verdana" panose="020B0604030504040204" pitchFamily="34" charset="0"/>
              </a:rPr>
              <a:t>delito de cohecho</a:t>
            </a:r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92F378E-9264-4A88-AD72-887A9665E2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197" y="5158329"/>
            <a:ext cx="946682" cy="946682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E5B3C4CD-988B-4688-974B-04430115ED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9126" y="5143794"/>
            <a:ext cx="946682" cy="946682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3BD7862E-659D-4C55-B751-73ED8029848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15378" y="5050252"/>
            <a:ext cx="946682" cy="94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84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38251DA-187B-4312-B2AC-426E32903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66D141A-6623-4EDD-AD46-8AEBC3AB02C2}"/>
              </a:ext>
            </a:extLst>
          </p:cNvPr>
          <p:cNvSpPr txBox="1"/>
          <p:nvPr/>
        </p:nvSpPr>
        <p:spPr>
          <a:xfrm>
            <a:off x="2679471" y="3106870"/>
            <a:ext cx="6783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200" b="1" dirty="0">
                <a:solidFill>
                  <a:srgbClr val="062B47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itchFamily="2" charset="0"/>
              </a:rPr>
              <a:t>¿Qué es ISO 37001:2016?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7CDFF12E-0807-4A50-8C3D-4E812D8B0C15}"/>
              </a:ext>
            </a:extLst>
          </p:cNvPr>
          <p:cNvCxnSpPr/>
          <p:nvPr/>
        </p:nvCxnSpPr>
        <p:spPr>
          <a:xfrm>
            <a:off x="4105102" y="3815541"/>
            <a:ext cx="3981796" cy="0"/>
          </a:xfrm>
          <a:prstGeom prst="line">
            <a:avLst/>
          </a:prstGeom>
          <a:ln>
            <a:solidFill>
              <a:srgbClr val="062B4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C23EFDC2-FA5E-4573-808E-A33EDA1116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863" y="365210"/>
            <a:ext cx="2516201" cy="87935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DDBDA1A-1F58-4DB0-831D-ED1578FF1C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9705" y="232081"/>
            <a:ext cx="1482432" cy="114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84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38251DA-187B-4312-B2AC-426E32903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66D141A-6623-4EDD-AD46-8AEBC3AB02C2}"/>
              </a:ext>
            </a:extLst>
          </p:cNvPr>
          <p:cNvSpPr txBox="1"/>
          <p:nvPr/>
        </p:nvSpPr>
        <p:spPr>
          <a:xfrm>
            <a:off x="1620983" y="2900975"/>
            <a:ext cx="89500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200" b="1" dirty="0">
                <a:solidFill>
                  <a:srgbClr val="062B47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itchFamily="2" charset="0"/>
              </a:rPr>
              <a:t>Objetivos y metas del Sistema de Gestión Antisoborno</a:t>
            </a:r>
            <a:endParaRPr lang="es-GT" sz="3200" b="1" dirty="0">
              <a:solidFill>
                <a:srgbClr val="2791C7"/>
              </a:solidFill>
              <a:latin typeface="Verdana" panose="020B0604030504040204" pitchFamily="34" charset="0"/>
              <a:ea typeface="Verdana" panose="020B0604030504040204" pitchFamily="34" charset="0"/>
              <a:cs typeface="Open Sans" pitchFamily="2" charset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7CDFF12E-0807-4A50-8C3D-4E812D8B0C15}"/>
              </a:ext>
            </a:extLst>
          </p:cNvPr>
          <p:cNvCxnSpPr/>
          <p:nvPr/>
        </p:nvCxnSpPr>
        <p:spPr>
          <a:xfrm>
            <a:off x="4214553" y="4031844"/>
            <a:ext cx="3981796" cy="0"/>
          </a:xfrm>
          <a:prstGeom prst="line">
            <a:avLst/>
          </a:prstGeom>
          <a:ln>
            <a:solidFill>
              <a:srgbClr val="062B4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C23EFDC2-FA5E-4573-808E-A33EDA1116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863" y="365210"/>
            <a:ext cx="2516201" cy="87935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DDBDA1A-1F58-4DB0-831D-ED1578FF1C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9705" y="232081"/>
            <a:ext cx="1482432" cy="114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54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n 44">
            <a:extLst>
              <a:ext uri="{FF2B5EF4-FFF2-40B4-BE49-F238E27FC236}">
                <a16:creationId xmlns:a16="http://schemas.microsoft.com/office/drawing/2014/main" id="{9858C442-23C7-4D7F-9E4E-ED915D44B2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5"/>
          <a:stretch/>
        </p:blipFill>
        <p:spPr>
          <a:xfrm>
            <a:off x="2946725" y="3938073"/>
            <a:ext cx="6242151" cy="2907468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F1C0BEB-9E38-4080-B1FA-4DDA2081F283}"/>
              </a:ext>
            </a:extLst>
          </p:cNvPr>
          <p:cNvSpPr/>
          <p:nvPr/>
        </p:nvSpPr>
        <p:spPr>
          <a:xfrm>
            <a:off x="689954" y="1188717"/>
            <a:ext cx="10798233" cy="45719"/>
          </a:xfrm>
          <a:prstGeom prst="rect">
            <a:avLst/>
          </a:prstGeom>
          <a:solidFill>
            <a:srgbClr val="062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E90F138-74C1-4304-B962-E2EFCED3C0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91" y="353708"/>
            <a:ext cx="2227811" cy="7785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F33464E-6E21-4414-A038-5A7CECAD72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19"/>
          <a:stretch/>
        </p:blipFill>
        <p:spPr>
          <a:xfrm>
            <a:off x="10112885" y="249382"/>
            <a:ext cx="1226822" cy="791462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DA30F25C-21CE-4C03-9827-F29E9CFF69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51"/>
          <a:stretch/>
        </p:blipFill>
        <p:spPr>
          <a:xfrm>
            <a:off x="2006655" y="2208465"/>
            <a:ext cx="1888505" cy="203803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6B3A82B-074B-42C2-83BB-5AA463FFE815}"/>
              </a:ext>
            </a:extLst>
          </p:cNvPr>
          <p:cNvSpPr txBox="1"/>
          <p:nvPr/>
        </p:nvSpPr>
        <p:spPr>
          <a:xfrm>
            <a:off x="2023734" y="2622757"/>
            <a:ext cx="18077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Realizar nuestros servicios con responsabilidad.</a:t>
            </a:r>
            <a:endParaRPr lang="es-MX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30B1C2F5-CF59-46AD-8B18-4105C2B2A6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51"/>
          <a:stretch/>
        </p:blipFill>
        <p:spPr>
          <a:xfrm>
            <a:off x="4112546" y="2208465"/>
            <a:ext cx="1888505" cy="203803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C0708B61-3395-47B8-9BDD-D8998426D0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51"/>
          <a:stretch/>
        </p:blipFill>
        <p:spPr>
          <a:xfrm>
            <a:off x="6218437" y="2230575"/>
            <a:ext cx="1888505" cy="203803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41DAF5B5-10F3-4141-9F83-C6B8877F5C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51"/>
          <a:stretch/>
        </p:blipFill>
        <p:spPr>
          <a:xfrm>
            <a:off x="8324328" y="2208465"/>
            <a:ext cx="1888505" cy="2038030"/>
          </a:xfrm>
          <a:prstGeom prst="rect">
            <a:avLst/>
          </a:prstGeom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id="{2BEB1DBB-6699-437E-9A92-79427C9F0422}"/>
              </a:ext>
            </a:extLst>
          </p:cNvPr>
          <p:cNvSpPr txBox="1"/>
          <p:nvPr/>
        </p:nvSpPr>
        <p:spPr>
          <a:xfrm>
            <a:off x="4153357" y="2726370"/>
            <a:ext cx="180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Cero tolerancia al soborno.</a:t>
            </a:r>
            <a:endParaRPr lang="es-MX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94075F23-25EC-4A8E-B311-8A527CC3E0C7}"/>
              </a:ext>
            </a:extLst>
          </p:cNvPr>
          <p:cNvSpPr txBox="1"/>
          <p:nvPr/>
        </p:nvSpPr>
        <p:spPr>
          <a:xfrm>
            <a:off x="6258795" y="2472943"/>
            <a:ext cx="18077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Cumplimiento de las Leyes antisoborno y requisitos del SGAS.</a:t>
            </a:r>
            <a:endParaRPr lang="es-MX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4B5BADDE-AD0F-4B7F-81F5-4516612A36C3}"/>
              </a:ext>
            </a:extLst>
          </p:cNvPr>
          <p:cNvSpPr txBox="1"/>
          <p:nvPr/>
        </p:nvSpPr>
        <p:spPr>
          <a:xfrm>
            <a:off x="8364686" y="2345903"/>
            <a:ext cx="18077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Mejora continua y promoción del planteamiento de inquietudes, con base razonable y sin temor a represalias.</a:t>
            </a:r>
            <a:endParaRPr lang="es-MX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93BC60C3-5E92-4C50-BAE3-2265D11651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8120" y="4436643"/>
            <a:ext cx="869235" cy="869235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15CB8886-F90F-46E9-A574-B9CED2B7B0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6178" y="4436643"/>
            <a:ext cx="869235" cy="869235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0F68E12B-F7B2-47AC-8C45-F4D63D6F27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4236" y="4470956"/>
            <a:ext cx="869235" cy="86923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F188C303-985E-4CC5-AFDF-2689E13504F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17726" y="4470955"/>
            <a:ext cx="869235" cy="869235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DBE9E41E-0767-4FF6-8659-BB2C90A48C70}"/>
              </a:ext>
            </a:extLst>
          </p:cNvPr>
          <p:cNvSpPr txBox="1"/>
          <p:nvPr/>
        </p:nvSpPr>
        <p:spPr>
          <a:xfrm>
            <a:off x="1811581" y="1430697"/>
            <a:ext cx="8578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latin typeface="Verdana" panose="020B0604030504040204" pitchFamily="34" charset="0"/>
                <a:ea typeface="Verdana" panose="020B0604030504040204" pitchFamily="34" charset="0"/>
              </a:rPr>
              <a:t>Objetivos de la Política Antisoborno</a:t>
            </a:r>
          </a:p>
        </p:txBody>
      </p:sp>
    </p:spTree>
    <p:extLst>
      <p:ext uri="{BB962C8B-B14F-4D97-AF65-F5344CB8AC3E}">
        <p14:creationId xmlns:p14="http://schemas.microsoft.com/office/powerpoint/2010/main" val="2445889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38251DA-187B-4312-B2AC-426E32903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66D141A-6623-4EDD-AD46-8AEBC3AB02C2}"/>
              </a:ext>
            </a:extLst>
          </p:cNvPr>
          <p:cNvSpPr txBox="1"/>
          <p:nvPr/>
        </p:nvSpPr>
        <p:spPr>
          <a:xfrm>
            <a:off x="1620983" y="2900975"/>
            <a:ext cx="89500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rgbClr val="062B47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itchFamily="2" charset="0"/>
              </a:rPr>
              <a:t>Compromisos de la Declaración de la Política Antisoborno</a:t>
            </a:r>
            <a:endParaRPr lang="es-GT" sz="3200" b="1" dirty="0">
              <a:solidFill>
                <a:srgbClr val="2791C7"/>
              </a:solidFill>
              <a:latin typeface="Verdana" panose="020B0604030504040204" pitchFamily="34" charset="0"/>
              <a:ea typeface="Verdana" panose="020B0604030504040204" pitchFamily="34" charset="0"/>
              <a:cs typeface="Open Sans" pitchFamily="2" charset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7CDFF12E-0807-4A50-8C3D-4E812D8B0C15}"/>
              </a:ext>
            </a:extLst>
          </p:cNvPr>
          <p:cNvCxnSpPr/>
          <p:nvPr/>
        </p:nvCxnSpPr>
        <p:spPr>
          <a:xfrm>
            <a:off x="4214553" y="4031844"/>
            <a:ext cx="3981796" cy="0"/>
          </a:xfrm>
          <a:prstGeom prst="line">
            <a:avLst/>
          </a:prstGeom>
          <a:ln>
            <a:solidFill>
              <a:srgbClr val="062B4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C23EFDC2-FA5E-4573-808E-A33EDA1116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863" y="365210"/>
            <a:ext cx="2516201" cy="87935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DDBDA1A-1F58-4DB0-831D-ED1578FF1C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9705" y="232081"/>
            <a:ext cx="1482432" cy="114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38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AF1C0BEB-9E38-4080-B1FA-4DDA2081F283}"/>
              </a:ext>
            </a:extLst>
          </p:cNvPr>
          <p:cNvSpPr/>
          <p:nvPr/>
        </p:nvSpPr>
        <p:spPr>
          <a:xfrm>
            <a:off x="689954" y="1188717"/>
            <a:ext cx="10798233" cy="45719"/>
          </a:xfrm>
          <a:prstGeom prst="rect">
            <a:avLst/>
          </a:prstGeom>
          <a:solidFill>
            <a:srgbClr val="062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E90F138-74C1-4304-B962-E2EFCED3C0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91" y="353708"/>
            <a:ext cx="2227811" cy="7785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F33464E-6E21-4414-A038-5A7CECAD72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19"/>
          <a:stretch/>
        </p:blipFill>
        <p:spPr>
          <a:xfrm>
            <a:off x="10112885" y="249382"/>
            <a:ext cx="1226822" cy="79146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13604B5-A4F1-4E3D-B2D2-3AABF6636A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" r="99"/>
          <a:stretch/>
        </p:blipFill>
        <p:spPr>
          <a:xfrm>
            <a:off x="3706808" y="1290871"/>
            <a:ext cx="2340852" cy="296829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00C0F4B-BA79-48E9-AE78-9E0F84EBDB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" r="99"/>
          <a:stretch/>
        </p:blipFill>
        <p:spPr>
          <a:xfrm>
            <a:off x="6173865" y="1290871"/>
            <a:ext cx="2340852" cy="2968293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CFF9738D-5487-4A87-8732-D54607BF668F}"/>
              </a:ext>
            </a:extLst>
          </p:cNvPr>
          <p:cNvSpPr txBox="1"/>
          <p:nvPr/>
        </p:nvSpPr>
        <p:spPr>
          <a:xfrm>
            <a:off x="3843539" y="1602358"/>
            <a:ext cx="20673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En el </a:t>
            </a:r>
            <a:r>
              <a:rPr lang="es-MX" sz="1400" b="1" dirty="0">
                <a:latin typeface="Verdana" panose="020B0604030504040204" pitchFamily="34" charset="0"/>
                <a:ea typeface="Verdana" panose="020B0604030504040204" pitchFamily="34" charset="0"/>
              </a:rPr>
              <a:t>Ministerio de Finanzas Públicas</a:t>
            </a:r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, estamos comprometidos a realizar nuestros servicios con </a:t>
            </a:r>
            <a:r>
              <a:rPr lang="es-MX" sz="1400" b="1" dirty="0">
                <a:latin typeface="Verdana" panose="020B0604030504040204" pitchFamily="34" charset="0"/>
                <a:ea typeface="Verdana" panose="020B0604030504040204" pitchFamily="34" charset="0"/>
              </a:rPr>
              <a:t>responsabilidad, ética e integridad.</a:t>
            </a:r>
          </a:p>
          <a:p>
            <a:pPr algn="ctr"/>
            <a:endParaRPr lang="es-MX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3944657-0F37-4836-9015-928057B12B2A}"/>
              </a:ext>
            </a:extLst>
          </p:cNvPr>
          <p:cNvSpPr txBox="1"/>
          <p:nvPr/>
        </p:nvSpPr>
        <p:spPr>
          <a:xfrm>
            <a:off x="6310596" y="1531942"/>
            <a:ext cx="20673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Tenemos una política de </a:t>
            </a:r>
            <a:r>
              <a:rPr lang="es-MX" sz="1400" b="1" dirty="0">
                <a:latin typeface="Verdana" panose="020B0604030504040204" pitchFamily="34" charset="0"/>
                <a:ea typeface="Verdana" panose="020B0604030504040204" pitchFamily="34" charset="0"/>
              </a:rPr>
              <a:t>cero tolerancia ante el soborno </a:t>
            </a:r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y exigimos a nuestros colaboradores, proveedores y usuarios el mismo compromiso y comportamiento.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0235A71-A2AA-4C04-9B42-2E3774B016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83" b="28314"/>
          <a:stretch/>
        </p:blipFill>
        <p:spPr>
          <a:xfrm>
            <a:off x="3715789" y="4298973"/>
            <a:ext cx="4766192" cy="255592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1330A66-4414-4272-BC4D-0BBB8F3F826A}"/>
              </a:ext>
            </a:extLst>
          </p:cNvPr>
          <p:cNvSpPr/>
          <p:nvPr/>
        </p:nvSpPr>
        <p:spPr>
          <a:xfrm>
            <a:off x="4588625" y="4821383"/>
            <a:ext cx="365760" cy="365760"/>
          </a:xfrm>
          <a:prstGeom prst="rect">
            <a:avLst/>
          </a:prstGeom>
          <a:solidFill>
            <a:srgbClr val="544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9484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38251DA-187B-4312-B2AC-426E32903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66D141A-6623-4EDD-AD46-8AEBC3AB02C2}"/>
              </a:ext>
            </a:extLst>
          </p:cNvPr>
          <p:cNvSpPr txBox="1"/>
          <p:nvPr/>
        </p:nvSpPr>
        <p:spPr>
          <a:xfrm>
            <a:off x="1620983" y="2900978"/>
            <a:ext cx="89500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rgbClr val="062B47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itchFamily="2" charset="0"/>
              </a:rPr>
              <a:t>¿Cómo contribuimos con el Sistema de Gestión Antisoborno?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7CDFF12E-0807-4A50-8C3D-4E812D8B0C15}"/>
              </a:ext>
            </a:extLst>
          </p:cNvPr>
          <p:cNvCxnSpPr/>
          <p:nvPr/>
        </p:nvCxnSpPr>
        <p:spPr>
          <a:xfrm>
            <a:off x="4098172" y="4098332"/>
            <a:ext cx="3981796" cy="0"/>
          </a:xfrm>
          <a:prstGeom prst="line">
            <a:avLst/>
          </a:prstGeom>
          <a:ln>
            <a:solidFill>
              <a:srgbClr val="062B4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C23EFDC2-FA5E-4573-808E-A33EDA1116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863" y="365210"/>
            <a:ext cx="2516201" cy="87935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DDBDA1A-1F58-4DB0-831D-ED1578FF1C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9705" y="232081"/>
            <a:ext cx="1482432" cy="114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28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n 44">
            <a:extLst>
              <a:ext uri="{FF2B5EF4-FFF2-40B4-BE49-F238E27FC236}">
                <a16:creationId xmlns:a16="http://schemas.microsoft.com/office/drawing/2014/main" id="{9858C442-23C7-4D7F-9E4E-ED915D44B2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5"/>
          <a:stretch/>
        </p:blipFill>
        <p:spPr>
          <a:xfrm>
            <a:off x="2946725" y="3938073"/>
            <a:ext cx="6242151" cy="2907468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F1C0BEB-9E38-4080-B1FA-4DDA2081F283}"/>
              </a:ext>
            </a:extLst>
          </p:cNvPr>
          <p:cNvSpPr/>
          <p:nvPr/>
        </p:nvSpPr>
        <p:spPr>
          <a:xfrm>
            <a:off x="689954" y="1188717"/>
            <a:ext cx="10798233" cy="45719"/>
          </a:xfrm>
          <a:prstGeom prst="rect">
            <a:avLst/>
          </a:prstGeom>
          <a:solidFill>
            <a:srgbClr val="062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E90F138-74C1-4304-B962-E2EFCED3C0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91" y="353708"/>
            <a:ext cx="2227811" cy="7785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F33464E-6E21-4414-A038-5A7CECAD72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19"/>
          <a:stretch/>
        </p:blipFill>
        <p:spPr>
          <a:xfrm>
            <a:off x="10112885" y="249382"/>
            <a:ext cx="1226822" cy="791462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B5C22967-0230-4653-82CC-D7FB9A0CF1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" r="-1"/>
          <a:stretch/>
        </p:blipFill>
        <p:spPr>
          <a:xfrm>
            <a:off x="4865532" y="1500827"/>
            <a:ext cx="2464559" cy="3660655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C2B8AF24-F122-4D0D-B300-6593E469047A}"/>
              </a:ext>
            </a:extLst>
          </p:cNvPr>
          <p:cNvSpPr txBox="1"/>
          <p:nvPr/>
        </p:nvSpPr>
        <p:spPr>
          <a:xfrm>
            <a:off x="4968736" y="1855006"/>
            <a:ext cx="18077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Verdana" panose="020B0604030504040204" pitchFamily="34" charset="0"/>
                <a:ea typeface="Verdana" panose="020B0604030504040204" pitchFamily="34" charset="0"/>
              </a:rPr>
              <a:t>Promoviendo una cultura </a:t>
            </a:r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de</a:t>
            </a:r>
          </a:p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ética, ayudando al cumplimiento</a:t>
            </a:r>
          </a:p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de normas, procedimientos y</a:t>
            </a:r>
          </a:p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legislación aplicable.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85E4BAF9-6940-4CFF-90D4-5EBCF69519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" r="-1"/>
          <a:stretch/>
        </p:blipFill>
        <p:spPr>
          <a:xfrm>
            <a:off x="7267910" y="1500827"/>
            <a:ext cx="2765551" cy="3660655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EA7F2FA0-6A4D-4B5B-B722-7118E897B501}"/>
              </a:ext>
            </a:extLst>
          </p:cNvPr>
          <p:cNvSpPr txBox="1"/>
          <p:nvPr/>
        </p:nvSpPr>
        <p:spPr>
          <a:xfrm>
            <a:off x="7330091" y="1911534"/>
            <a:ext cx="21498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>
                <a:latin typeface="Verdana" panose="020B0604030504040204" pitchFamily="34" charset="0"/>
                <a:ea typeface="Verdana" panose="020B0604030504040204" pitchFamily="34" charset="0"/>
              </a:rPr>
              <a:t>Comprometiéndonos</a:t>
            </a:r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 a evaluar la</a:t>
            </a:r>
          </a:p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eficacia de nuestro SGAS y</a:t>
            </a:r>
          </a:p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realizar sugerencias que nos</a:t>
            </a:r>
          </a:p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lleven a la mejora continua del</a:t>
            </a:r>
          </a:p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mismo.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E5B3C4CD-988B-4688-974B-04430115ED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9126" y="5143794"/>
            <a:ext cx="946682" cy="94668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1A7A766-083E-4665-B0C7-362945D485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" r="-1"/>
          <a:stretch/>
        </p:blipFill>
        <p:spPr>
          <a:xfrm>
            <a:off x="2426543" y="1482820"/>
            <a:ext cx="2464559" cy="366065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45F2499-64C6-402C-8BDA-F167700E2059}"/>
              </a:ext>
            </a:extLst>
          </p:cNvPr>
          <p:cNvSpPr txBox="1"/>
          <p:nvPr/>
        </p:nvSpPr>
        <p:spPr>
          <a:xfrm>
            <a:off x="2514014" y="1839420"/>
            <a:ext cx="18077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Verdana" panose="020B0604030504040204" pitchFamily="34" charset="0"/>
                <a:ea typeface="Verdana" panose="020B0604030504040204" pitchFamily="34" charset="0"/>
              </a:rPr>
              <a:t>Haciendo partícipe </a:t>
            </a:r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de la</a:t>
            </a:r>
          </a:p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Declaración Antisoborno a todo</a:t>
            </a:r>
          </a:p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el personal, contratistas, ciudadanos</a:t>
            </a:r>
          </a:p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y partes interesadas que</a:t>
            </a:r>
          </a:p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tengan relación con el Ministerio.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1198059B-3975-4648-94A9-76082B9B8C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4567" y="5143794"/>
            <a:ext cx="946682" cy="94668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F025C1F-E4B2-47BD-AC45-568A175F40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1651" y="5161482"/>
            <a:ext cx="946682" cy="94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64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9DEA0E93-4DA9-4726-A61A-924EEB3C9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74E8500A-09FA-4682-8B6D-31B213900A41}"/>
              </a:ext>
            </a:extLst>
          </p:cNvPr>
          <p:cNvSpPr txBox="1"/>
          <p:nvPr/>
        </p:nvSpPr>
        <p:spPr>
          <a:xfrm>
            <a:off x="1072339" y="2739617"/>
            <a:ext cx="9997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600" b="1" dirty="0">
                <a:solidFill>
                  <a:srgbClr val="062B47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itchFamily="2" charset="0"/>
              </a:rPr>
              <a:t>Dirección de Transparencia Fiscal</a:t>
            </a:r>
          </a:p>
        </p:txBody>
      </p:sp>
      <p:sp>
        <p:nvSpPr>
          <p:cNvPr id="21" name="Google Shape;90;p1">
            <a:extLst>
              <a:ext uri="{FF2B5EF4-FFF2-40B4-BE49-F238E27FC236}">
                <a16:creationId xmlns:a16="http://schemas.microsoft.com/office/drawing/2014/main" id="{971F52EB-A808-48C7-800F-F275A391C5AC}"/>
              </a:ext>
            </a:extLst>
          </p:cNvPr>
          <p:cNvSpPr/>
          <p:nvPr/>
        </p:nvSpPr>
        <p:spPr>
          <a:xfrm>
            <a:off x="3575338" y="3495946"/>
            <a:ext cx="49683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600" dirty="0">
                <a:solidFill>
                  <a:srgbClr val="062B47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"/>
                <a:sym typeface="Montserrat"/>
              </a:rPr>
              <a:t>Julio, 2023</a:t>
            </a:r>
            <a:endParaRPr sz="1600" dirty="0">
              <a:solidFill>
                <a:srgbClr val="062B47"/>
              </a:solidFill>
              <a:latin typeface="Verdana" panose="020B0604030504040204" pitchFamily="34" charset="0"/>
              <a:ea typeface="Verdana" panose="020B0604030504040204" pitchFamily="34" charset="0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62B47"/>
              </a:solidFill>
              <a:latin typeface="Verdana" panose="020B0604030504040204" pitchFamily="34" charset="0"/>
              <a:ea typeface="Verdana" panose="020B0604030504040204" pitchFamily="34" charset="0"/>
              <a:cs typeface="Montserrat"/>
              <a:sym typeface="Montserrat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A641FB49-D9EC-49D1-8F75-8A8ABA70F5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1387" y="5495601"/>
            <a:ext cx="2516201" cy="87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52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DEDA74A6-8878-45F5-BD18-E4E0BAB8A3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" r="99"/>
          <a:stretch/>
        </p:blipFill>
        <p:spPr>
          <a:xfrm>
            <a:off x="5134004" y="1470702"/>
            <a:ext cx="1960626" cy="248615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A25F15E-C93C-44C6-B76D-B17BC15983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" r="99"/>
          <a:stretch/>
        </p:blipFill>
        <p:spPr>
          <a:xfrm>
            <a:off x="2820614" y="1470703"/>
            <a:ext cx="1960626" cy="2486151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F1C0BEB-9E38-4080-B1FA-4DDA2081F283}"/>
              </a:ext>
            </a:extLst>
          </p:cNvPr>
          <p:cNvSpPr/>
          <p:nvPr/>
        </p:nvSpPr>
        <p:spPr>
          <a:xfrm>
            <a:off x="689954" y="1188717"/>
            <a:ext cx="10798233" cy="45719"/>
          </a:xfrm>
          <a:prstGeom prst="rect">
            <a:avLst/>
          </a:prstGeom>
          <a:solidFill>
            <a:srgbClr val="062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E90F138-74C1-4304-B962-E2EFCED3C0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91" y="353708"/>
            <a:ext cx="2227811" cy="7785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F33464E-6E21-4414-A038-5A7CECAD72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19"/>
          <a:stretch/>
        </p:blipFill>
        <p:spPr>
          <a:xfrm>
            <a:off x="10112885" y="249382"/>
            <a:ext cx="1226822" cy="79146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AEFFEFF-D6ED-427E-BA34-A1BB8410C9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6" b="40120"/>
          <a:stretch/>
        </p:blipFill>
        <p:spPr>
          <a:xfrm>
            <a:off x="1783772" y="3956854"/>
            <a:ext cx="8651002" cy="2901146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B42064C6-F724-473E-8FDA-CB6CB6C1DD04}"/>
              </a:ext>
            </a:extLst>
          </p:cNvPr>
          <p:cNvSpPr txBox="1"/>
          <p:nvPr/>
        </p:nvSpPr>
        <p:spPr>
          <a:xfrm>
            <a:off x="2820614" y="1594405"/>
            <a:ext cx="19494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La norma</a:t>
            </a:r>
          </a:p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 ISO 37001:2016, Sistema de Gestión Antisoborno </a:t>
            </a:r>
            <a:r>
              <a:rPr lang="es-MX" sz="1400" b="1" dirty="0">
                <a:latin typeface="Verdana" panose="020B0604030504040204" pitchFamily="34" charset="0"/>
                <a:ea typeface="Verdana" panose="020B0604030504040204" pitchFamily="34" charset="0"/>
              </a:rPr>
              <a:t>establece los requisitos </a:t>
            </a:r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para ayudar a una mejor gestión </a:t>
            </a:r>
            <a:r>
              <a:rPr lang="es-MX" sz="1400" b="1" dirty="0">
                <a:latin typeface="Verdana" panose="020B0604030504040204" pitchFamily="34" charset="0"/>
                <a:ea typeface="Verdana" panose="020B0604030504040204" pitchFamily="34" charset="0"/>
              </a:rPr>
              <a:t>a la organización.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297C86F9-5493-40FB-9EC7-5AAC07CB28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" r="99"/>
          <a:stretch/>
        </p:blipFill>
        <p:spPr>
          <a:xfrm>
            <a:off x="7447394" y="1470701"/>
            <a:ext cx="1960626" cy="24861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3D022E6B-4105-40CB-85CB-117BEA7A1E97}"/>
              </a:ext>
            </a:extLst>
          </p:cNvPr>
          <p:cNvSpPr txBox="1"/>
          <p:nvPr/>
        </p:nvSpPr>
        <p:spPr>
          <a:xfrm>
            <a:off x="5145203" y="1702474"/>
            <a:ext cx="19494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Permite establecer, implementar, mantener y mejorar un programa de cumplimiento </a:t>
            </a:r>
            <a:r>
              <a:rPr lang="es-MX" sz="1400" b="1" dirty="0">
                <a:latin typeface="Verdana" panose="020B0604030504040204" pitchFamily="34" charset="0"/>
                <a:ea typeface="Verdana" panose="020B0604030504040204" pitchFamily="34" charset="0"/>
              </a:rPr>
              <a:t>contra el soborno.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7BBEDFA-7642-42F5-9D0E-CCDEAB0AC53B}"/>
              </a:ext>
            </a:extLst>
          </p:cNvPr>
          <p:cNvSpPr txBox="1"/>
          <p:nvPr/>
        </p:nvSpPr>
        <p:spPr>
          <a:xfrm>
            <a:off x="7447394" y="1728801"/>
            <a:ext cx="194942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Incluye una serie de medidas y controles que representan las </a:t>
            </a:r>
            <a:r>
              <a:rPr lang="es-MX" sz="1400" b="1" dirty="0">
                <a:latin typeface="Verdana" panose="020B0604030504040204" pitchFamily="34" charset="0"/>
                <a:ea typeface="Verdana" panose="020B0604030504040204" pitchFamily="34" charset="0"/>
              </a:rPr>
              <a:t>buenas prácticas </a:t>
            </a:r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antisoborno globales.</a:t>
            </a:r>
            <a:endParaRPr lang="es-MX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726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AF1C0BEB-9E38-4080-B1FA-4DDA2081F283}"/>
              </a:ext>
            </a:extLst>
          </p:cNvPr>
          <p:cNvSpPr/>
          <p:nvPr/>
        </p:nvSpPr>
        <p:spPr>
          <a:xfrm>
            <a:off x="689954" y="1188717"/>
            <a:ext cx="10798233" cy="45719"/>
          </a:xfrm>
          <a:prstGeom prst="rect">
            <a:avLst/>
          </a:prstGeom>
          <a:solidFill>
            <a:srgbClr val="062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E90F138-74C1-4304-B962-E2EFCED3C0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91" y="353708"/>
            <a:ext cx="2227811" cy="7785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F33464E-6E21-4414-A038-5A7CECAD72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19"/>
          <a:stretch/>
        </p:blipFill>
        <p:spPr>
          <a:xfrm>
            <a:off x="10112885" y="249382"/>
            <a:ext cx="1226822" cy="791462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DA30F25C-21CE-4C03-9827-F29E9CFF69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51"/>
          <a:stretch/>
        </p:blipFill>
        <p:spPr>
          <a:xfrm>
            <a:off x="1999564" y="1885631"/>
            <a:ext cx="2351888" cy="2538102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6B3A82B-074B-42C2-83BB-5AA463FFE815}"/>
              </a:ext>
            </a:extLst>
          </p:cNvPr>
          <p:cNvSpPr txBox="1"/>
          <p:nvPr/>
        </p:nvSpPr>
        <p:spPr>
          <a:xfrm>
            <a:off x="2253040" y="2883473"/>
            <a:ext cx="1807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latin typeface="Verdana" panose="020B0604030504040204" pitchFamily="34" charset="0"/>
                <a:ea typeface="Verdana" panose="020B0604030504040204" pitchFamily="34" charset="0"/>
              </a:rPr>
              <a:t>SOBORNO</a:t>
            </a:r>
            <a:endParaRPr lang="es-MX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B58F9F5C-56D9-43EC-A807-E65660CB6B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5" t="25244" r="9428" b="25262"/>
          <a:stretch/>
        </p:blipFill>
        <p:spPr>
          <a:xfrm>
            <a:off x="5073535" y="1542562"/>
            <a:ext cx="2044931" cy="985580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834C472E-7A46-41B5-B54A-974167050A7D}"/>
              </a:ext>
            </a:extLst>
          </p:cNvPr>
          <p:cNvSpPr txBox="1"/>
          <p:nvPr/>
        </p:nvSpPr>
        <p:spPr>
          <a:xfrm>
            <a:off x="5192106" y="1624021"/>
            <a:ext cx="180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Oferta promesa o aceptación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E7F62F3A-C9DF-4654-900D-ED3F3FC50D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5" t="25244" r="9428" b="25262"/>
          <a:stretch/>
        </p:blipFill>
        <p:spPr>
          <a:xfrm>
            <a:off x="7501237" y="1542562"/>
            <a:ext cx="2044931" cy="985580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24FD1D4A-59FE-406F-B60F-9EC0EC1B2A7F}"/>
              </a:ext>
            </a:extLst>
          </p:cNvPr>
          <p:cNvSpPr txBox="1"/>
          <p:nvPr/>
        </p:nvSpPr>
        <p:spPr>
          <a:xfrm>
            <a:off x="7619808" y="1658401"/>
            <a:ext cx="180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Financiera o No Financiera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22FF954A-6DE6-48C4-91BA-9D61889B94F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5" t="25244" r="9428" b="25262"/>
          <a:stretch/>
        </p:blipFill>
        <p:spPr>
          <a:xfrm>
            <a:off x="5073535" y="2747198"/>
            <a:ext cx="2044931" cy="985580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0D3417E5-D087-4310-A5A9-3E01E960E160}"/>
              </a:ext>
            </a:extLst>
          </p:cNvPr>
          <p:cNvSpPr txBox="1"/>
          <p:nvPr/>
        </p:nvSpPr>
        <p:spPr>
          <a:xfrm>
            <a:off x="5192106" y="2828657"/>
            <a:ext cx="180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Directa o indirectamente</a:t>
            </a: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CE93D3CB-B4F8-487D-A0B2-24E78CD29E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5" t="25244" r="9428" b="25262"/>
          <a:stretch/>
        </p:blipFill>
        <p:spPr>
          <a:xfrm>
            <a:off x="7501237" y="2747198"/>
            <a:ext cx="2044931" cy="985580"/>
          </a:xfrm>
          <a:prstGeom prst="rect">
            <a:avLst/>
          </a:prstGeom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8BC8331E-0157-4D2E-B173-0641CEAA18DB}"/>
              </a:ext>
            </a:extLst>
          </p:cNvPr>
          <p:cNvSpPr txBox="1"/>
          <p:nvPr/>
        </p:nvSpPr>
        <p:spPr>
          <a:xfrm>
            <a:off x="7619808" y="2828657"/>
            <a:ext cx="180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No importa su ubicación</a:t>
            </a:r>
          </a:p>
        </p:txBody>
      </p:sp>
      <p:pic>
        <p:nvPicPr>
          <p:cNvPr id="47" name="Imagen 46">
            <a:extLst>
              <a:ext uri="{FF2B5EF4-FFF2-40B4-BE49-F238E27FC236}">
                <a16:creationId xmlns:a16="http://schemas.microsoft.com/office/drawing/2014/main" id="{B43C3175-3999-42A7-98E7-054B7D89B1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5" t="25244" r="9428" b="25262"/>
          <a:stretch/>
        </p:blipFill>
        <p:spPr>
          <a:xfrm>
            <a:off x="5073535" y="3926345"/>
            <a:ext cx="2044931" cy="985580"/>
          </a:xfrm>
          <a:prstGeom prst="rect">
            <a:avLst/>
          </a:prstGeom>
        </p:spPr>
      </p:pic>
      <p:sp>
        <p:nvSpPr>
          <p:cNvPr id="48" name="CuadroTexto 47">
            <a:extLst>
              <a:ext uri="{FF2B5EF4-FFF2-40B4-BE49-F238E27FC236}">
                <a16:creationId xmlns:a16="http://schemas.microsoft.com/office/drawing/2014/main" id="{165CE2D9-2CB0-40A8-AA3A-EAE9AB659E1A}"/>
              </a:ext>
            </a:extLst>
          </p:cNvPr>
          <p:cNvSpPr txBox="1"/>
          <p:nvPr/>
        </p:nvSpPr>
        <p:spPr>
          <a:xfrm>
            <a:off x="5192106" y="4054774"/>
            <a:ext cx="180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Violación a la ley aplicable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F088EFB-F2DE-4BF5-8E87-76BD3899EDE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0" b="40283"/>
          <a:stretch/>
        </p:blipFill>
        <p:spPr>
          <a:xfrm>
            <a:off x="3861535" y="5093997"/>
            <a:ext cx="4468784" cy="1764003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5005CAA-E9F2-4252-AC62-491540BE085E}"/>
              </a:ext>
            </a:extLst>
          </p:cNvPr>
          <p:cNvCxnSpPr/>
          <p:nvPr/>
        </p:nvCxnSpPr>
        <p:spPr>
          <a:xfrm flipV="1">
            <a:off x="4239491" y="1820487"/>
            <a:ext cx="834044" cy="707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D31579E9-40D5-4C3D-9CE0-918D0740FA3A}"/>
              </a:ext>
            </a:extLst>
          </p:cNvPr>
          <p:cNvCxnSpPr/>
          <p:nvPr/>
        </p:nvCxnSpPr>
        <p:spPr>
          <a:xfrm>
            <a:off x="4239491" y="3052750"/>
            <a:ext cx="834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2AE32E89-735E-447D-8ABC-BD9B582239CF}"/>
              </a:ext>
            </a:extLst>
          </p:cNvPr>
          <p:cNvCxnSpPr>
            <a:endCxn id="47" idx="1"/>
          </p:cNvCxnSpPr>
          <p:nvPr/>
        </p:nvCxnSpPr>
        <p:spPr>
          <a:xfrm>
            <a:off x="4239491" y="3665913"/>
            <a:ext cx="834044" cy="7532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02D062EB-5AB3-4C54-B0ED-A18FCE069A7F}"/>
              </a:ext>
            </a:extLst>
          </p:cNvPr>
          <p:cNvCxnSpPr/>
          <p:nvPr/>
        </p:nvCxnSpPr>
        <p:spPr>
          <a:xfrm flipH="1">
            <a:off x="7101840" y="1885631"/>
            <a:ext cx="3827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8E312A33-986E-4800-829F-C2D6CFF84BC4}"/>
              </a:ext>
            </a:extLst>
          </p:cNvPr>
          <p:cNvCxnSpPr/>
          <p:nvPr/>
        </p:nvCxnSpPr>
        <p:spPr>
          <a:xfrm flipH="1">
            <a:off x="7093526" y="3114531"/>
            <a:ext cx="3827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858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>
            <a:extLst>
              <a:ext uri="{FF2B5EF4-FFF2-40B4-BE49-F238E27FC236}">
                <a16:creationId xmlns:a16="http://schemas.microsoft.com/office/drawing/2014/main" id="{ECAC3070-498C-424C-8514-0A1D773214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5"/>
          <a:stretch/>
        </p:blipFill>
        <p:spPr>
          <a:xfrm>
            <a:off x="2946725" y="3938073"/>
            <a:ext cx="6242151" cy="290746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A25F15E-C93C-44C6-B76D-B17BC15983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" r="99"/>
          <a:stretch/>
        </p:blipFill>
        <p:spPr>
          <a:xfrm>
            <a:off x="2451587" y="1778274"/>
            <a:ext cx="2340852" cy="2968293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F1C0BEB-9E38-4080-B1FA-4DDA2081F283}"/>
              </a:ext>
            </a:extLst>
          </p:cNvPr>
          <p:cNvSpPr/>
          <p:nvPr/>
        </p:nvSpPr>
        <p:spPr>
          <a:xfrm>
            <a:off x="689954" y="1188717"/>
            <a:ext cx="10798233" cy="45719"/>
          </a:xfrm>
          <a:prstGeom prst="rect">
            <a:avLst/>
          </a:prstGeom>
          <a:solidFill>
            <a:srgbClr val="062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E90F138-74C1-4304-B962-E2EFCED3C0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91" y="353708"/>
            <a:ext cx="2227811" cy="7785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F33464E-6E21-4414-A038-5A7CECAD72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19"/>
          <a:stretch/>
        </p:blipFill>
        <p:spPr>
          <a:xfrm>
            <a:off x="10112885" y="249382"/>
            <a:ext cx="1226822" cy="791462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D47B623B-69AF-46EA-B09A-F997AF1108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" r="99"/>
          <a:stretch/>
        </p:blipFill>
        <p:spPr>
          <a:xfrm>
            <a:off x="4918644" y="1778274"/>
            <a:ext cx="2340852" cy="296829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CAB312E-382D-446D-8E2B-2BE4DB03C7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" r="99"/>
          <a:stretch/>
        </p:blipFill>
        <p:spPr>
          <a:xfrm>
            <a:off x="7385701" y="1778274"/>
            <a:ext cx="2340852" cy="2968293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68EFB558-7956-4716-9B73-5796F69B6BDF}"/>
              </a:ext>
            </a:extLst>
          </p:cNvPr>
          <p:cNvSpPr txBox="1"/>
          <p:nvPr/>
        </p:nvSpPr>
        <p:spPr>
          <a:xfrm>
            <a:off x="2718119" y="2062091"/>
            <a:ext cx="18077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latin typeface="Verdana" panose="020B0604030504040204" pitchFamily="34" charset="0"/>
                <a:ea typeface="Verdana" panose="020B0604030504040204" pitchFamily="34" charset="0"/>
              </a:rPr>
              <a:t>Riesgo</a:t>
            </a:r>
          </a:p>
          <a:p>
            <a:pPr algn="ctr"/>
            <a:endParaRPr lang="es-MX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s-MX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MX" sz="16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Efecto incertidumbre en los objetivos.</a:t>
            </a:r>
            <a:endParaRPr lang="es-MX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D2ED9D0-A694-48BE-9BE6-D3BEB74C83ED}"/>
              </a:ext>
            </a:extLst>
          </p:cNvPr>
          <p:cNvSpPr txBox="1"/>
          <p:nvPr/>
        </p:nvSpPr>
        <p:spPr>
          <a:xfrm>
            <a:off x="5051779" y="1862034"/>
            <a:ext cx="20673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latin typeface="Verdana" panose="020B0604030504040204" pitchFamily="34" charset="0"/>
                <a:ea typeface="Verdana" panose="020B0604030504040204" pitchFamily="34" charset="0"/>
              </a:rPr>
              <a:t>Parte Interesada</a:t>
            </a:r>
          </a:p>
          <a:p>
            <a:pPr algn="ctr"/>
            <a:endParaRPr lang="es-MX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Persona u organización que puede afectar, verse afectada o percibirse como  afectada por una decisión o actividad.</a:t>
            </a:r>
          </a:p>
          <a:p>
            <a:pPr algn="ctr"/>
            <a:endParaRPr lang="es-MX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1D52CA0-67D3-4D3A-B3FF-0AF4E10A75A2}"/>
              </a:ext>
            </a:extLst>
          </p:cNvPr>
          <p:cNvSpPr txBox="1"/>
          <p:nvPr/>
        </p:nvSpPr>
        <p:spPr>
          <a:xfrm>
            <a:off x="7569174" y="1878640"/>
            <a:ext cx="19739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latin typeface="Verdana" panose="020B0604030504040204" pitchFamily="34" charset="0"/>
                <a:ea typeface="Verdana" panose="020B0604030504040204" pitchFamily="34" charset="0"/>
              </a:rPr>
              <a:t>Socio de Negocio</a:t>
            </a:r>
          </a:p>
          <a:p>
            <a:pPr algn="ctr"/>
            <a:endParaRPr lang="es-MX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Parte externa con la que la organización tiene o planifica establecer algún tipo de  relación comercial.</a:t>
            </a:r>
          </a:p>
          <a:p>
            <a:pPr algn="ctr"/>
            <a:endParaRPr lang="es-MX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51C3481A-51AB-4785-8162-CF1690EC34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0524" y="4982832"/>
            <a:ext cx="883015" cy="88301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14BD886F-FC49-4F0F-A2E1-579F571180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73947" y="4982832"/>
            <a:ext cx="883015" cy="883015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433EA9AD-6B9A-4BF1-ABC2-4277CDB1A6E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0449" y="4982832"/>
            <a:ext cx="883015" cy="883015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867DD14B-37ED-4CCB-B4B4-CD9E0404C7DB}"/>
              </a:ext>
            </a:extLst>
          </p:cNvPr>
          <p:cNvSpPr/>
          <p:nvPr/>
        </p:nvSpPr>
        <p:spPr>
          <a:xfrm>
            <a:off x="8728363" y="5045826"/>
            <a:ext cx="256912" cy="249382"/>
          </a:xfrm>
          <a:prstGeom prst="ellipse">
            <a:avLst/>
          </a:prstGeom>
          <a:solidFill>
            <a:srgbClr val="FCD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F25E784-3EAA-46F1-BF11-4D7ADC82DFE6}"/>
              </a:ext>
            </a:extLst>
          </p:cNvPr>
          <p:cNvSpPr txBox="1"/>
          <p:nvPr/>
        </p:nvSpPr>
        <p:spPr>
          <a:xfrm>
            <a:off x="8659435" y="5001240"/>
            <a:ext cx="394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latin typeface="Verdana" panose="020B0604030504040204" pitchFamily="34" charset="0"/>
                <a:ea typeface="Verdana" panose="020B0604030504040204" pitchFamily="34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839134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38251DA-187B-4312-B2AC-426E32903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66D141A-6623-4EDD-AD46-8AEBC3AB02C2}"/>
              </a:ext>
            </a:extLst>
          </p:cNvPr>
          <p:cNvSpPr txBox="1"/>
          <p:nvPr/>
        </p:nvSpPr>
        <p:spPr>
          <a:xfrm>
            <a:off x="1620983" y="3142050"/>
            <a:ext cx="8950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rgbClr val="062B47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itchFamily="2" charset="0"/>
              </a:rPr>
              <a:t>Requisitos Legales y Regulatorios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7CDFF12E-0807-4A50-8C3D-4E812D8B0C15}"/>
              </a:ext>
            </a:extLst>
          </p:cNvPr>
          <p:cNvCxnSpPr/>
          <p:nvPr/>
        </p:nvCxnSpPr>
        <p:spPr>
          <a:xfrm>
            <a:off x="4098172" y="3857263"/>
            <a:ext cx="3981796" cy="0"/>
          </a:xfrm>
          <a:prstGeom prst="line">
            <a:avLst/>
          </a:prstGeom>
          <a:ln>
            <a:solidFill>
              <a:srgbClr val="062B4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C23EFDC2-FA5E-4573-808E-A33EDA1116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863" y="365210"/>
            <a:ext cx="2516201" cy="87935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DDBDA1A-1F58-4DB0-831D-ED1578FF1C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9705" y="232081"/>
            <a:ext cx="1482432" cy="114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80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n 52">
            <a:extLst>
              <a:ext uri="{FF2B5EF4-FFF2-40B4-BE49-F238E27FC236}">
                <a16:creationId xmlns:a16="http://schemas.microsoft.com/office/drawing/2014/main" id="{3A2076BD-7728-4FD6-964E-68D234211A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5" t="25244" r="9428" b="25262"/>
          <a:stretch/>
        </p:blipFill>
        <p:spPr>
          <a:xfrm>
            <a:off x="2130761" y="1832945"/>
            <a:ext cx="2563252" cy="1582953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9858C442-23C7-4D7F-9E4E-ED915D44B2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5"/>
          <a:stretch/>
        </p:blipFill>
        <p:spPr>
          <a:xfrm>
            <a:off x="3586810" y="3680378"/>
            <a:ext cx="6242151" cy="2907468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F1C0BEB-9E38-4080-B1FA-4DDA2081F283}"/>
              </a:ext>
            </a:extLst>
          </p:cNvPr>
          <p:cNvSpPr/>
          <p:nvPr/>
        </p:nvSpPr>
        <p:spPr>
          <a:xfrm>
            <a:off x="689954" y="1188717"/>
            <a:ext cx="10798233" cy="45719"/>
          </a:xfrm>
          <a:prstGeom prst="rect">
            <a:avLst/>
          </a:prstGeom>
          <a:solidFill>
            <a:srgbClr val="062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E90F138-74C1-4304-B962-E2EFCED3C0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91" y="353708"/>
            <a:ext cx="2227811" cy="7785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F33464E-6E21-4414-A038-5A7CECAD72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19"/>
          <a:stretch/>
        </p:blipFill>
        <p:spPr>
          <a:xfrm>
            <a:off x="10112885" y="249382"/>
            <a:ext cx="1226822" cy="791462"/>
          </a:xfrm>
          <a:prstGeom prst="rect">
            <a:avLst/>
          </a:prstGeom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0C90186C-40DD-4D9A-A883-373847F666FD}"/>
              </a:ext>
            </a:extLst>
          </p:cNvPr>
          <p:cNvSpPr txBox="1"/>
          <p:nvPr/>
        </p:nvSpPr>
        <p:spPr>
          <a:xfrm>
            <a:off x="2179296" y="2070409"/>
            <a:ext cx="24661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Constitución Política de la República de Guatemala.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3C02708D-9BC6-4947-BBAA-1210AB760ED4}"/>
              </a:ext>
            </a:extLst>
          </p:cNvPr>
          <p:cNvSpPr txBox="1"/>
          <p:nvPr/>
        </p:nvSpPr>
        <p:spPr>
          <a:xfrm>
            <a:off x="2950888" y="1338156"/>
            <a:ext cx="63031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5080" algn="ctr">
              <a:spcBef>
                <a:spcPts val="20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es-ES" sz="1600" b="1" dirty="0">
                <a:solidFill>
                  <a:srgbClr val="0B2A4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 toma como base la legislación siguiente:</a:t>
            </a:r>
          </a:p>
          <a:p>
            <a:endParaRPr lang="es-GT" dirty="0"/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240FEB1E-93E5-4D18-AF1F-C25CA0A3C2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5" t="25244" r="9428" b="25262"/>
          <a:stretch/>
        </p:blipFill>
        <p:spPr>
          <a:xfrm>
            <a:off x="4821790" y="1832945"/>
            <a:ext cx="2563252" cy="1582953"/>
          </a:xfrm>
          <a:prstGeom prst="rect">
            <a:avLst/>
          </a:prstGeom>
        </p:spPr>
      </p:pic>
      <p:sp>
        <p:nvSpPr>
          <p:cNvPr id="50" name="CuadroTexto 49">
            <a:extLst>
              <a:ext uri="{FF2B5EF4-FFF2-40B4-BE49-F238E27FC236}">
                <a16:creationId xmlns:a16="http://schemas.microsoft.com/office/drawing/2014/main" id="{F8C51110-4FCC-4E66-A398-FBD1AD3A618C}"/>
              </a:ext>
            </a:extLst>
          </p:cNvPr>
          <p:cNvSpPr txBox="1"/>
          <p:nvPr/>
        </p:nvSpPr>
        <p:spPr>
          <a:xfrm>
            <a:off x="4853659" y="1936969"/>
            <a:ext cx="25313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Ley de probidad y Responsabilidades de Funcionarios y Empleados Públicos y su Reglamento.</a:t>
            </a:r>
          </a:p>
        </p:txBody>
      </p:sp>
      <p:pic>
        <p:nvPicPr>
          <p:cNvPr id="54" name="Imagen 53">
            <a:extLst>
              <a:ext uri="{FF2B5EF4-FFF2-40B4-BE49-F238E27FC236}">
                <a16:creationId xmlns:a16="http://schemas.microsoft.com/office/drawing/2014/main" id="{52BD412B-967D-4289-9AEA-30B3D0B5D4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5" t="25244" r="9428" b="25262"/>
          <a:stretch/>
        </p:blipFill>
        <p:spPr>
          <a:xfrm>
            <a:off x="7496533" y="1832945"/>
            <a:ext cx="2563252" cy="1582953"/>
          </a:xfrm>
          <a:prstGeom prst="rect">
            <a:avLst/>
          </a:prstGeom>
        </p:spPr>
      </p:pic>
      <p:sp>
        <p:nvSpPr>
          <p:cNvPr id="55" name="CuadroTexto 54">
            <a:extLst>
              <a:ext uri="{FF2B5EF4-FFF2-40B4-BE49-F238E27FC236}">
                <a16:creationId xmlns:a16="http://schemas.microsoft.com/office/drawing/2014/main" id="{FE2CC89D-ABC1-4972-B8B3-CE9EF3B04ABB}"/>
              </a:ext>
            </a:extLst>
          </p:cNvPr>
          <p:cNvSpPr txBox="1"/>
          <p:nvPr/>
        </p:nvSpPr>
        <p:spPr>
          <a:xfrm>
            <a:off x="7545068" y="1962687"/>
            <a:ext cx="24661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Ley orgánica de la Contraloría General de Cuentas y su Reglamento.</a:t>
            </a:r>
          </a:p>
        </p:txBody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id="{E19999CB-011B-49B2-905C-087E7FA0A3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5" t="25244" r="9428" b="25262"/>
          <a:stretch/>
        </p:blipFill>
        <p:spPr>
          <a:xfrm>
            <a:off x="2130761" y="3480625"/>
            <a:ext cx="2563252" cy="1582953"/>
          </a:xfrm>
          <a:prstGeom prst="rect">
            <a:avLst/>
          </a:prstGeom>
        </p:spPr>
      </p:pic>
      <p:sp>
        <p:nvSpPr>
          <p:cNvPr id="57" name="CuadroTexto 56">
            <a:extLst>
              <a:ext uri="{FF2B5EF4-FFF2-40B4-BE49-F238E27FC236}">
                <a16:creationId xmlns:a16="http://schemas.microsoft.com/office/drawing/2014/main" id="{5B2323C8-1B2D-44EB-869A-3DE8B1F3AE26}"/>
              </a:ext>
            </a:extLst>
          </p:cNvPr>
          <p:cNvSpPr txBox="1"/>
          <p:nvPr/>
        </p:nvSpPr>
        <p:spPr>
          <a:xfrm>
            <a:off x="2179296" y="3817845"/>
            <a:ext cx="2466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Ley de Servicio Civil y su Reglamento.</a:t>
            </a:r>
          </a:p>
        </p:txBody>
      </p:sp>
      <p:pic>
        <p:nvPicPr>
          <p:cNvPr id="58" name="Imagen 57">
            <a:extLst>
              <a:ext uri="{FF2B5EF4-FFF2-40B4-BE49-F238E27FC236}">
                <a16:creationId xmlns:a16="http://schemas.microsoft.com/office/drawing/2014/main" id="{2B5AF48F-5E5A-4302-8B8D-2C162116BE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5" t="25244" r="9428" b="25262"/>
          <a:stretch/>
        </p:blipFill>
        <p:spPr>
          <a:xfrm>
            <a:off x="4819901" y="3502951"/>
            <a:ext cx="2563252" cy="1582953"/>
          </a:xfrm>
          <a:prstGeom prst="rect">
            <a:avLst/>
          </a:prstGeom>
        </p:spPr>
      </p:pic>
      <p:sp>
        <p:nvSpPr>
          <p:cNvPr id="59" name="CuadroTexto 58">
            <a:extLst>
              <a:ext uri="{FF2B5EF4-FFF2-40B4-BE49-F238E27FC236}">
                <a16:creationId xmlns:a16="http://schemas.microsoft.com/office/drawing/2014/main" id="{573E9D9A-D578-41A0-A1A9-34C483241C4D}"/>
              </a:ext>
            </a:extLst>
          </p:cNvPr>
          <p:cNvSpPr txBox="1"/>
          <p:nvPr/>
        </p:nvSpPr>
        <p:spPr>
          <a:xfrm>
            <a:off x="4868436" y="3973171"/>
            <a:ext cx="2466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Código Penal</a:t>
            </a:r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66A0E2F3-7234-4866-ADE8-0FE36BA020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5" t="25244" r="9428" b="25262"/>
          <a:stretch/>
        </p:blipFill>
        <p:spPr>
          <a:xfrm>
            <a:off x="7509041" y="3481165"/>
            <a:ext cx="2563252" cy="1582953"/>
          </a:xfrm>
          <a:prstGeom prst="rect">
            <a:avLst/>
          </a:prstGeom>
        </p:spPr>
      </p:pic>
      <p:sp>
        <p:nvSpPr>
          <p:cNvPr id="61" name="CuadroTexto 60">
            <a:extLst>
              <a:ext uri="{FF2B5EF4-FFF2-40B4-BE49-F238E27FC236}">
                <a16:creationId xmlns:a16="http://schemas.microsoft.com/office/drawing/2014/main" id="{304B2754-0393-4590-BD5D-30C7B63B8611}"/>
              </a:ext>
            </a:extLst>
          </p:cNvPr>
          <p:cNvSpPr txBox="1"/>
          <p:nvPr/>
        </p:nvSpPr>
        <p:spPr>
          <a:xfrm>
            <a:off x="7557576" y="3768501"/>
            <a:ext cx="2466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Normas de ética del Organismo Ejecutivo.</a:t>
            </a:r>
          </a:p>
        </p:txBody>
      </p:sp>
      <p:pic>
        <p:nvPicPr>
          <p:cNvPr id="62" name="Imagen 61">
            <a:extLst>
              <a:ext uri="{FF2B5EF4-FFF2-40B4-BE49-F238E27FC236}">
                <a16:creationId xmlns:a16="http://schemas.microsoft.com/office/drawing/2014/main" id="{90608562-3F14-492E-90F2-AC33E9FD41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5" t="25244" r="9428" b="25262"/>
          <a:stretch/>
        </p:blipFill>
        <p:spPr>
          <a:xfrm>
            <a:off x="4819901" y="5085904"/>
            <a:ext cx="2563252" cy="1582953"/>
          </a:xfrm>
          <a:prstGeom prst="rect">
            <a:avLst/>
          </a:prstGeom>
        </p:spPr>
      </p:pic>
      <p:sp>
        <p:nvSpPr>
          <p:cNvPr id="63" name="CuadroTexto 62">
            <a:extLst>
              <a:ext uri="{FF2B5EF4-FFF2-40B4-BE49-F238E27FC236}">
                <a16:creationId xmlns:a16="http://schemas.microsoft.com/office/drawing/2014/main" id="{176320A6-9699-4A21-91F7-566BE45AB4E0}"/>
              </a:ext>
            </a:extLst>
          </p:cNvPr>
          <p:cNvSpPr txBox="1"/>
          <p:nvPr/>
        </p:nvSpPr>
        <p:spPr>
          <a:xfrm>
            <a:off x="4868436" y="5323368"/>
            <a:ext cx="24661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Código de Ética del Ministerio de Finanzas Públicas.</a:t>
            </a:r>
          </a:p>
        </p:txBody>
      </p:sp>
    </p:spTree>
    <p:extLst>
      <p:ext uri="{BB962C8B-B14F-4D97-AF65-F5344CB8AC3E}">
        <p14:creationId xmlns:p14="http://schemas.microsoft.com/office/powerpoint/2010/main" val="3331452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38251DA-187B-4312-B2AC-426E32903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66D141A-6623-4EDD-AD46-8AEBC3AB02C2}"/>
              </a:ext>
            </a:extLst>
          </p:cNvPr>
          <p:cNvSpPr txBox="1"/>
          <p:nvPr/>
        </p:nvSpPr>
        <p:spPr>
          <a:xfrm>
            <a:off x="1620983" y="2900969"/>
            <a:ext cx="89500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200" b="1" dirty="0">
                <a:solidFill>
                  <a:srgbClr val="062B47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itchFamily="2" charset="0"/>
              </a:rPr>
              <a:t>Queremos una conducción bajo esquemas éticos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7CDFF12E-0807-4A50-8C3D-4E812D8B0C15}"/>
              </a:ext>
            </a:extLst>
          </p:cNvPr>
          <p:cNvCxnSpPr/>
          <p:nvPr/>
        </p:nvCxnSpPr>
        <p:spPr>
          <a:xfrm>
            <a:off x="4206240" y="4073405"/>
            <a:ext cx="3981796" cy="0"/>
          </a:xfrm>
          <a:prstGeom prst="line">
            <a:avLst/>
          </a:prstGeom>
          <a:ln>
            <a:solidFill>
              <a:srgbClr val="062B4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C23EFDC2-FA5E-4573-808E-A33EDA1116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863" y="365210"/>
            <a:ext cx="2516201" cy="87935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DDBDA1A-1F58-4DB0-831D-ED1578FF1C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9705" y="232081"/>
            <a:ext cx="1482432" cy="114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94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n 44">
            <a:extLst>
              <a:ext uri="{FF2B5EF4-FFF2-40B4-BE49-F238E27FC236}">
                <a16:creationId xmlns:a16="http://schemas.microsoft.com/office/drawing/2014/main" id="{9858C442-23C7-4D7F-9E4E-ED915D44B2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5"/>
          <a:stretch/>
        </p:blipFill>
        <p:spPr>
          <a:xfrm>
            <a:off x="2946725" y="3938073"/>
            <a:ext cx="6242151" cy="2907468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F1C0BEB-9E38-4080-B1FA-4DDA2081F283}"/>
              </a:ext>
            </a:extLst>
          </p:cNvPr>
          <p:cNvSpPr/>
          <p:nvPr/>
        </p:nvSpPr>
        <p:spPr>
          <a:xfrm>
            <a:off x="689954" y="1188717"/>
            <a:ext cx="10798233" cy="45719"/>
          </a:xfrm>
          <a:prstGeom prst="rect">
            <a:avLst/>
          </a:prstGeom>
          <a:solidFill>
            <a:srgbClr val="062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E90F138-74C1-4304-B962-E2EFCED3C0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91" y="353708"/>
            <a:ext cx="2227811" cy="7785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F33464E-6E21-4414-A038-5A7CECAD72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19"/>
          <a:stretch/>
        </p:blipFill>
        <p:spPr>
          <a:xfrm>
            <a:off x="10112885" y="249382"/>
            <a:ext cx="1226822" cy="791462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DA30F25C-21CE-4C03-9827-F29E9CFF69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51"/>
          <a:stretch/>
        </p:blipFill>
        <p:spPr>
          <a:xfrm>
            <a:off x="2994907" y="2208465"/>
            <a:ext cx="1888505" cy="203803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6B3A82B-074B-42C2-83BB-5AA463FFE815}"/>
              </a:ext>
            </a:extLst>
          </p:cNvPr>
          <p:cNvSpPr txBox="1"/>
          <p:nvPr/>
        </p:nvSpPr>
        <p:spPr>
          <a:xfrm>
            <a:off x="2994907" y="2711862"/>
            <a:ext cx="18077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Colaboradores del Ministerio de Finanzas Públicas</a:t>
            </a:r>
            <a:endParaRPr lang="es-MX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1AC67262-B3A3-4BDC-868C-6A6B749EBC3B}"/>
              </a:ext>
            </a:extLst>
          </p:cNvPr>
          <p:cNvSpPr txBox="1"/>
          <p:nvPr/>
        </p:nvSpPr>
        <p:spPr>
          <a:xfrm>
            <a:off x="2120038" y="1404440"/>
            <a:ext cx="7921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latin typeface="Verdana" panose="020B0604030504040204" pitchFamily="34" charset="0"/>
                <a:ea typeface="Verdana" panose="020B0604030504040204" pitchFamily="34" charset="0"/>
              </a:rPr>
              <a:t>La norma Antisoborno prohíbe el soborno DIRECTA o INDIRECTAMENTE</a:t>
            </a: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30B1C2F5-CF59-46AD-8B18-4105C2B2A6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51"/>
          <a:stretch/>
        </p:blipFill>
        <p:spPr>
          <a:xfrm>
            <a:off x="5100798" y="2208465"/>
            <a:ext cx="1888505" cy="203803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C0708B61-3395-47B8-9BDD-D8998426D0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51"/>
          <a:stretch/>
        </p:blipFill>
        <p:spPr>
          <a:xfrm>
            <a:off x="7206689" y="2230575"/>
            <a:ext cx="1888505" cy="2038030"/>
          </a:xfrm>
          <a:prstGeom prst="rect">
            <a:avLst/>
          </a:prstGeom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id="{2BEB1DBB-6699-437E-9A92-79427C9F0422}"/>
              </a:ext>
            </a:extLst>
          </p:cNvPr>
          <p:cNvSpPr txBox="1"/>
          <p:nvPr/>
        </p:nvSpPr>
        <p:spPr>
          <a:xfrm>
            <a:off x="5150346" y="2919703"/>
            <a:ext cx="1807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Proveedores</a:t>
            </a:r>
            <a:endParaRPr lang="es-MX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94075F23-25EC-4A8E-B311-8A527CC3E0C7}"/>
              </a:ext>
            </a:extLst>
          </p:cNvPr>
          <p:cNvSpPr txBox="1"/>
          <p:nvPr/>
        </p:nvSpPr>
        <p:spPr>
          <a:xfrm>
            <a:off x="7247047" y="2726370"/>
            <a:ext cx="180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Partes interesadas</a:t>
            </a:r>
            <a:endParaRPr lang="es-MX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8EEFCAC-C35A-42CF-9EB5-7EB14BEA53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104" y="4368410"/>
            <a:ext cx="696459" cy="696459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A5F164BD-325C-446B-AB39-666E223AD5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79309" y="4368410"/>
            <a:ext cx="696459" cy="696459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992C9482-4CEF-4374-A106-667640E5DD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4114" y="4368409"/>
            <a:ext cx="696459" cy="696459"/>
          </a:xfrm>
          <a:prstGeom prst="rect">
            <a:avLst/>
          </a:prstGeom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4CF2E17B-D4D4-4F2B-8289-C8625DB30688}"/>
              </a:ext>
            </a:extLst>
          </p:cNvPr>
          <p:cNvSpPr txBox="1"/>
          <p:nvPr/>
        </p:nvSpPr>
        <p:spPr>
          <a:xfrm>
            <a:off x="1621851" y="5685352"/>
            <a:ext cx="8977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400" i="1" dirty="0">
                <a:latin typeface="Montserrat" panose="00000500000000000000" pitchFamily="2" charset="0"/>
                <a:cs typeface="Arial" panose="020B0604020202020204" pitchFamily="34" charset="0"/>
              </a:rPr>
              <a:t>“Realice su trabajo de forma honesta y responsable, cumpliendo los postulados que establece el Ministerio de Finanzas Públicas”</a:t>
            </a:r>
          </a:p>
        </p:txBody>
      </p:sp>
    </p:spTree>
    <p:extLst>
      <p:ext uri="{BB962C8B-B14F-4D97-AF65-F5344CB8AC3E}">
        <p14:creationId xmlns:p14="http://schemas.microsoft.com/office/powerpoint/2010/main" val="40045788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2091</TotalTime>
  <Words>759</Words>
  <Application>Microsoft Office PowerPoint</Application>
  <PresentationFormat>Panorámica</PresentationFormat>
  <Paragraphs>90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Montserrat</vt:lpstr>
      <vt:lpstr>Open Sans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Paulina Dessire Rodas Hernandez</dc:creator>
  <cp:lastModifiedBy>Jorge Guillermo Escobar Paz</cp:lastModifiedBy>
  <cp:revision>113</cp:revision>
  <dcterms:created xsi:type="dcterms:W3CDTF">2023-06-20T15:34:13Z</dcterms:created>
  <dcterms:modified xsi:type="dcterms:W3CDTF">2023-11-03T17:22:40Z</dcterms:modified>
</cp:coreProperties>
</file>