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5" r:id="rId7"/>
    <p:sldId id="283" r:id="rId8"/>
    <p:sldId id="284" r:id="rId9"/>
    <p:sldId id="268" r:id="rId10"/>
    <p:sldId id="269" r:id="rId11"/>
    <p:sldId id="285" r:id="rId12"/>
    <p:sldId id="286" r:id="rId13"/>
    <p:sldId id="272" r:id="rId14"/>
    <p:sldId id="281" r:id="rId15"/>
    <p:sldId id="287" r:id="rId16"/>
    <p:sldId id="276" r:id="rId17"/>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4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E64F57B-DFA3-4742-8F43-6EC3DA18D42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xmlns="" id="{1BE6BA3D-5C8F-4A1B-B788-0CB3B3C44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xmlns="" id="{987F7BC5-A1A0-49BF-AC23-2857A78183E2}"/>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5" name="Marcador de pie de página 4">
            <a:extLst>
              <a:ext uri="{FF2B5EF4-FFF2-40B4-BE49-F238E27FC236}">
                <a16:creationId xmlns:a16="http://schemas.microsoft.com/office/drawing/2014/main" xmlns="" id="{31B07622-7AF6-420D-B434-DFAEAC9577B6}"/>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xmlns="" id="{8B504A09-21C9-4AE4-898A-7067FE83BAD1}"/>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234114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E03B935-4072-49FC-8036-3C20FE798288}"/>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xmlns="" id="{639BDC8D-4206-424F-99A1-C11BAF23362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xmlns="" id="{15C34E51-8D6C-4AE9-8D9B-834B924CD5F3}"/>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5" name="Marcador de pie de página 4">
            <a:extLst>
              <a:ext uri="{FF2B5EF4-FFF2-40B4-BE49-F238E27FC236}">
                <a16:creationId xmlns:a16="http://schemas.microsoft.com/office/drawing/2014/main" xmlns="" id="{B5CC761C-5429-4048-817A-1EF559A1EA7F}"/>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xmlns="" id="{7462F555-F6B9-4913-92A2-448F3490FA4F}"/>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282214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C32A2E05-6816-4FEC-A7D6-E55018D61C2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xmlns="" id="{12F95629-7877-4B45-AC4A-EBE19AD5F9D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xmlns="" id="{14B9C764-2469-4876-B42A-0BBE893D1BF3}"/>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5" name="Marcador de pie de página 4">
            <a:extLst>
              <a:ext uri="{FF2B5EF4-FFF2-40B4-BE49-F238E27FC236}">
                <a16:creationId xmlns:a16="http://schemas.microsoft.com/office/drawing/2014/main" xmlns="" id="{6AD4508D-1351-4682-ABCA-51BFF3DE6799}"/>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xmlns="" id="{A2EFC8A4-A285-4AE5-842D-887E70B390D0}"/>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35083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300AF4-DE4C-4032-9D4C-AAF27F8B7510}"/>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xmlns="" id="{C280DB78-2A1B-4C44-8697-400738DF16C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xmlns="" id="{2C6A9134-9A42-4FB9-9059-A719B705326D}"/>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5" name="Marcador de pie de página 4">
            <a:extLst>
              <a:ext uri="{FF2B5EF4-FFF2-40B4-BE49-F238E27FC236}">
                <a16:creationId xmlns:a16="http://schemas.microsoft.com/office/drawing/2014/main" xmlns="" id="{8D80A518-EE2F-48C7-B48F-8728607017E9}"/>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xmlns="" id="{978D1AE6-80AF-4089-BBB0-D477086F9EAB}"/>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417849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C24003B-A074-4FF7-88B6-0D535DD072F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xmlns="" id="{A029D1D8-CC21-4738-8D96-2AEFF3FF5A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B4015AD0-F513-4082-BC47-5944737C6FF4}"/>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5" name="Marcador de pie de página 4">
            <a:extLst>
              <a:ext uri="{FF2B5EF4-FFF2-40B4-BE49-F238E27FC236}">
                <a16:creationId xmlns:a16="http://schemas.microsoft.com/office/drawing/2014/main" xmlns="" id="{8AADD524-A68C-4CF5-B16A-CDE797CEDC74}"/>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xmlns="" id="{DDAE6B7C-1E2C-45CB-9CD9-FEC0F83935A2}"/>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16495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86D509B-F030-4995-89D0-DC63ABE18284}"/>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xmlns="" id="{573C3EAE-5CDC-49C2-9AB7-EF110D71918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xmlns="" id="{38998B2B-BD37-4FD3-A7BD-129264C0850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xmlns="" id="{7E7629E8-07C5-4D76-99DD-AC9B5273CEAB}"/>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6" name="Marcador de pie de página 5">
            <a:extLst>
              <a:ext uri="{FF2B5EF4-FFF2-40B4-BE49-F238E27FC236}">
                <a16:creationId xmlns:a16="http://schemas.microsoft.com/office/drawing/2014/main" xmlns="" id="{02AE0A0B-DF77-40C4-89B7-CD845D5D09A6}"/>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xmlns="" id="{8B0528B4-F17D-498D-AA39-9BD3722DBF51}"/>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99805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1E2A09E-47D7-4EBE-9D1C-19EFB7CA3E7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xmlns="" id="{2D85155C-F6F2-447E-9E85-E4E1E5ABB8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72E0B0DE-151F-4121-AF11-DD3BAAF7A26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xmlns="" id="{A19C8632-47A2-4B00-9CE7-11441F0CDF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A6965E81-F03F-4F81-B205-735316832CA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xmlns="" id="{B4B7B142-7A1A-4A7E-88D0-2706AE5C2540}"/>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8" name="Marcador de pie de página 7">
            <a:extLst>
              <a:ext uri="{FF2B5EF4-FFF2-40B4-BE49-F238E27FC236}">
                <a16:creationId xmlns:a16="http://schemas.microsoft.com/office/drawing/2014/main" xmlns="" id="{3F58C0E8-7285-40F4-855F-3BFE23C13C8A}"/>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xmlns="" id="{A11E931B-700B-4F97-91B8-429417BDA504}"/>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813958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EA2D7ED-29E2-47BD-A976-B1E57F684F02}"/>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xmlns="" id="{31932E98-C08F-49F0-BF36-D244C9BDAB3C}"/>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4" name="Marcador de pie de página 3">
            <a:extLst>
              <a:ext uri="{FF2B5EF4-FFF2-40B4-BE49-F238E27FC236}">
                <a16:creationId xmlns:a16="http://schemas.microsoft.com/office/drawing/2014/main" xmlns="" id="{6EF0D55B-06AC-4F9B-B6EB-6D9783A43856}"/>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xmlns="" id="{B48F02E2-E3B7-45D3-A20D-C1AB7C935A15}"/>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301177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5C24EB06-5E5D-41DE-95A0-27D09BA5D396}"/>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3" name="Marcador de pie de página 2">
            <a:extLst>
              <a:ext uri="{FF2B5EF4-FFF2-40B4-BE49-F238E27FC236}">
                <a16:creationId xmlns:a16="http://schemas.microsoft.com/office/drawing/2014/main" xmlns="" id="{BE191DAA-946D-4B15-A607-4863914FF45D}"/>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xmlns="" id="{5A176F54-8129-4D77-8B82-E6F01F7A1A02}"/>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1242578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3F69515-E03F-4650-99C7-E1564668124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xmlns="" id="{97B31731-E54F-4358-8607-5DE6050453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xmlns="" id="{4CC6C536-B4E5-4CC8-9306-272939F57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EFD56D4-75E0-4524-83CD-E8C6560B7302}"/>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6" name="Marcador de pie de página 5">
            <a:extLst>
              <a:ext uri="{FF2B5EF4-FFF2-40B4-BE49-F238E27FC236}">
                <a16:creationId xmlns:a16="http://schemas.microsoft.com/office/drawing/2014/main" xmlns="" id="{D94E204B-7F00-442A-8207-5897F3A0FD6A}"/>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xmlns="" id="{584C9732-2D02-4C4A-8724-EAD5C0979EA0}"/>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110504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A064CB8-317E-412E-A6EC-C08FB0FDF6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xmlns="" id="{423B8C01-8761-4FEF-B464-26746F2920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a:extLst>
              <a:ext uri="{FF2B5EF4-FFF2-40B4-BE49-F238E27FC236}">
                <a16:creationId xmlns:a16="http://schemas.microsoft.com/office/drawing/2014/main" xmlns="" id="{66F2FD37-43C6-421D-B52D-964CBC4C2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E68BBC2-D7EB-48FC-9608-2F726AE41E04}"/>
              </a:ext>
            </a:extLst>
          </p:cNvPr>
          <p:cNvSpPr>
            <a:spLocks noGrp="1"/>
          </p:cNvSpPr>
          <p:nvPr>
            <p:ph type="dt" sz="half" idx="10"/>
          </p:nvPr>
        </p:nvSpPr>
        <p:spPr/>
        <p:txBody>
          <a:bodyPr/>
          <a:lstStyle/>
          <a:p>
            <a:fld id="{F49E79B7-7F5A-4533-96B5-E508D8952C6B}" type="datetimeFigureOut">
              <a:rPr lang="es-GT" smtClean="0"/>
              <a:t>3/11/2023</a:t>
            </a:fld>
            <a:endParaRPr lang="es-GT"/>
          </a:p>
        </p:txBody>
      </p:sp>
      <p:sp>
        <p:nvSpPr>
          <p:cNvPr id="6" name="Marcador de pie de página 5">
            <a:extLst>
              <a:ext uri="{FF2B5EF4-FFF2-40B4-BE49-F238E27FC236}">
                <a16:creationId xmlns:a16="http://schemas.microsoft.com/office/drawing/2014/main" xmlns="" id="{3E44EE30-CB46-49CC-9CF8-0F32E580D4FB}"/>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xmlns="" id="{5B9DC199-5661-4FC3-9EC7-E49406F9C993}"/>
              </a:ext>
            </a:extLst>
          </p:cNvPr>
          <p:cNvSpPr>
            <a:spLocks noGrp="1"/>
          </p:cNvSpPr>
          <p:nvPr>
            <p:ph type="sldNum" sz="quarter" idx="12"/>
          </p:nvPr>
        </p:nvSpPr>
        <p:spPr/>
        <p:txBody>
          <a:bodyPr/>
          <a:lstStyle/>
          <a:p>
            <a:fld id="{967BBBC1-DBF8-4337-881B-8E0061D7D489}" type="slidenum">
              <a:rPr lang="es-GT" smtClean="0"/>
              <a:t>‹Nº›</a:t>
            </a:fld>
            <a:endParaRPr lang="es-GT"/>
          </a:p>
        </p:txBody>
      </p:sp>
    </p:spTree>
    <p:extLst>
      <p:ext uri="{BB962C8B-B14F-4D97-AF65-F5344CB8AC3E}">
        <p14:creationId xmlns:p14="http://schemas.microsoft.com/office/powerpoint/2010/main" val="18475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3DD5A62A-5D7D-4B22-8850-95AFC97074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xmlns="" id="{FF8A5E76-FF95-4FFA-9958-A6CCCE1BC3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xmlns="" id="{4A580AA3-2173-46BB-9668-706E04B97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E79B7-7F5A-4533-96B5-E508D8952C6B}" type="datetimeFigureOut">
              <a:rPr lang="es-GT" smtClean="0"/>
              <a:t>3/11/2023</a:t>
            </a:fld>
            <a:endParaRPr lang="es-GT"/>
          </a:p>
        </p:txBody>
      </p:sp>
      <p:sp>
        <p:nvSpPr>
          <p:cNvPr id="5" name="Marcador de pie de página 4">
            <a:extLst>
              <a:ext uri="{FF2B5EF4-FFF2-40B4-BE49-F238E27FC236}">
                <a16:creationId xmlns:a16="http://schemas.microsoft.com/office/drawing/2014/main" xmlns="" id="{38DFD709-524C-445D-8086-9404160A1A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xmlns="" id="{35EC6709-CE54-4E48-BD05-45520FBDB4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BBBC1-DBF8-4337-881B-8E0061D7D489}" type="slidenum">
              <a:rPr lang="es-GT" smtClean="0"/>
              <a:t>‹Nº›</a:t>
            </a:fld>
            <a:endParaRPr lang="es-GT"/>
          </a:p>
        </p:txBody>
      </p:sp>
    </p:spTree>
    <p:extLst>
      <p:ext uri="{BB962C8B-B14F-4D97-AF65-F5344CB8AC3E}">
        <p14:creationId xmlns:p14="http://schemas.microsoft.com/office/powerpoint/2010/main" val="336236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78D288DC-536E-4468-8407-120F0BE801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8197B81C-B1D5-4075-A1FC-A8B7E0796450}"/>
              </a:ext>
            </a:extLst>
          </p:cNvPr>
          <p:cNvSpPr txBox="1"/>
          <p:nvPr/>
        </p:nvSpPr>
        <p:spPr>
          <a:xfrm>
            <a:off x="1097280" y="872843"/>
            <a:ext cx="9997440" cy="1200329"/>
          </a:xfrm>
          <a:prstGeom prst="rect">
            <a:avLst/>
          </a:prstGeom>
          <a:noFill/>
        </p:spPr>
        <p:txBody>
          <a:bodyPr wrap="square" rtlCol="0">
            <a:spAutoFit/>
          </a:bodyPr>
          <a:lstStyle/>
          <a:p>
            <a:pPr algn="ctr"/>
            <a:r>
              <a:rPr lang="es-GT" sz="3600" b="1" dirty="0">
                <a:solidFill>
                  <a:schemeClr val="bg1"/>
                </a:solidFill>
                <a:latin typeface="Verdana" panose="020B0604030504040204" pitchFamily="34" charset="0"/>
                <a:ea typeface="Verdana" panose="020B0604030504040204" pitchFamily="34" charset="0"/>
                <a:cs typeface="Open Sans" pitchFamily="2" charset="0"/>
              </a:rPr>
              <a:t>Código de Ética </a:t>
            </a:r>
          </a:p>
          <a:p>
            <a:pPr algn="ctr"/>
            <a:r>
              <a:rPr lang="es-GT" sz="3600" b="1" dirty="0">
                <a:solidFill>
                  <a:schemeClr val="bg1"/>
                </a:solidFill>
                <a:latin typeface="Verdana" panose="020B0604030504040204" pitchFamily="34" charset="0"/>
                <a:ea typeface="Verdana" panose="020B0604030504040204" pitchFamily="34" charset="0"/>
                <a:cs typeface="Open Sans" pitchFamily="2" charset="0"/>
              </a:rPr>
              <a:t>vigente</a:t>
            </a:r>
          </a:p>
        </p:txBody>
      </p:sp>
      <p:sp>
        <p:nvSpPr>
          <p:cNvPr id="6" name="Google Shape;90;p1">
            <a:extLst>
              <a:ext uri="{FF2B5EF4-FFF2-40B4-BE49-F238E27FC236}">
                <a16:creationId xmlns:a16="http://schemas.microsoft.com/office/drawing/2014/main" xmlns="" id="{4141B0A0-73E7-4650-BCF0-5EFF6894778C}"/>
              </a:ext>
            </a:extLst>
          </p:cNvPr>
          <p:cNvSpPr/>
          <p:nvPr/>
        </p:nvSpPr>
        <p:spPr>
          <a:xfrm>
            <a:off x="3611850" y="2249037"/>
            <a:ext cx="49683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GT" sz="1600" dirty="0" smtClean="0">
                <a:solidFill>
                  <a:schemeClr val="lt1"/>
                </a:solidFill>
                <a:latin typeface="Verdana" panose="020B0604030504040204" pitchFamily="34" charset="0"/>
                <a:ea typeface="Verdana" panose="020B0604030504040204" pitchFamily="34" charset="0"/>
                <a:cs typeface="Montserrat"/>
                <a:sym typeface="Montserrat"/>
              </a:rPr>
              <a:t>Noviembre</a:t>
            </a:r>
            <a:r>
              <a:rPr lang="es-GT" sz="1600" dirty="0">
                <a:solidFill>
                  <a:schemeClr val="lt1"/>
                </a:solidFill>
                <a:latin typeface="Verdana" panose="020B0604030504040204" pitchFamily="34" charset="0"/>
                <a:ea typeface="Verdana" panose="020B0604030504040204" pitchFamily="34" charset="0"/>
                <a:cs typeface="Montserrat"/>
                <a:sym typeface="Montserrat"/>
              </a:rPr>
              <a:t>, 2023</a:t>
            </a:r>
            <a:endParaRPr sz="1600" dirty="0">
              <a:solidFill>
                <a:schemeClr val="lt1"/>
              </a:solidFill>
              <a:latin typeface="Verdana" panose="020B0604030504040204" pitchFamily="34" charset="0"/>
              <a:ea typeface="Verdana" panose="020B0604030504040204" pitchFamily="34" charset="0"/>
              <a:cs typeface="Montserrat"/>
              <a:sym typeface="Montserrat"/>
            </a:endParaRPr>
          </a:p>
          <a:p>
            <a:pPr marL="0" marR="0" lvl="0" indent="0" algn="l" rtl="0">
              <a:spcBef>
                <a:spcPts val="0"/>
              </a:spcBef>
              <a:spcAft>
                <a:spcPts val="0"/>
              </a:spcAft>
              <a:buNone/>
            </a:pPr>
            <a:endParaRPr sz="1600" dirty="0">
              <a:solidFill>
                <a:schemeClr val="lt1"/>
              </a:solidFill>
              <a:latin typeface="Verdana" panose="020B0604030504040204" pitchFamily="34" charset="0"/>
              <a:ea typeface="Verdana" panose="020B0604030504040204" pitchFamily="34" charset="0"/>
              <a:cs typeface="Montserrat"/>
              <a:sym typeface="Montserrat"/>
            </a:endParaRPr>
          </a:p>
        </p:txBody>
      </p:sp>
    </p:spTree>
    <p:extLst>
      <p:ext uri="{BB962C8B-B14F-4D97-AF65-F5344CB8AC3E}">
        <p14:creationId xmlns:p14="http://schemas.microsoft.com/office/powerpoint/2010/main" val="3399809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CuadroTexto 8">
            <a:extLst>
              <a:ext uri="{FF2B5EF4-FFF2-40B4-BE49-F238E27FC236}">
                <a16:creationId xmlns:a16="http://schemas.microsoft.com/office/drawing/2014/main" xmlns="" id="{4E8D9173-7657-4C91-AA68-C9B7A56A2E31}"/>
              </a:ext>
            </a:extLst>
          </p:cNvPr>
          <p:cNvSpPr txBox="1"/>
          <p:nvPr/>
        </p:nvSpPr>
        <p:spPr>
          <a:xfrm>
            <a:off x="328537" y="3491524"/>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12.</a:t>
            </a:r>
          </a:p>
        </p:txBody>
      </p:sp>
      <p:cxnSp>
        <p:nvCxnSpPr>
          <p:cNvPr id="15" name="Conector recto 14">
            <a:extLst>
              <a:ext uri="{FF2B5EF4-FFF2-40B4-BE49-F238E27FC236}">
                <a16:creationId xmlns:a16="http://schemas.microsoft.com/office/drawing/2014/main" xmlns="" id="{11AD1A1B-3AF4-4554-9B67-167DE9A94142}"/>
              </a:ext>
            </a:extLst>
          </p:cNvPr>
          <p:cNvCxnSpPr/>
          <p:nvPr/>
        </p:nvCxnSpPr>
        <p:spPr>
          <a:xfrm flipV="1">
            <a:off x="1049867" y="3424979"/>
            <a:ext cx="2218266" cy="4021"/>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3" name="CuadroTexto 12">
            <a:extLst>
              <a:ext uri="{FF2B5EF4-FFF2-40B4-BE49-F238E27FC236}">
                <a16:creationId xmlns:a16="http://schemas.microsoft.com/office/drawing/2014/main" xmlns="" id="{4CB2DED9-83D5-43BC-87FE-F7C92CAFC49E}"/>
              </a:ext>
            </a:extLst>
          </p:cNvPr>
          <p:cNvSpPr txBox="1"/>
          <p:nvPr/>
        </p:nvSpPr>
        <p:spPr>
          <a:xfrm>
            <a:off x="490234" y="2654569"/>
            <a:ext cx="3337531" cy="707886"/>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CAPÍTULO V:</a:t>
            </a:r>
          </a:p>
          <a:p>
            <a:pPr algn="ctr"/>
            <a:r>
              <a:rPr lang="es-GT" sz="2000" b="1" dirty="0">
                <a:solidFill>
                  <a:schemeClr val="bg1"/>
                </a:solidFill>
                <a:latin typeface="Verdana" panose="020B0604030504040204" pitchFamily="34" charset="0"/>
                <a:ea typeface="Verdana" panose="020B0604030504040204" pitchFamily="34" charset="0"/>
              </a:rPr>
              <a:t>Conflicto de intereses</a:t>
            </a:r>
            <a:endParaRPr lang="es-GT" sz="2000" dirty="0"/>
          </a:p>
        </p:txBody>
      </p:sp>
      <p:pic>
        <p:nvPicPr>
          <p:cNvPr id="3" name="Imagen 2">
            <a:extLst>
              <a:ext uri="{FF2B5EF4-FFF2-40B4-BE49-F238E27FC236}">
                <a16:creationId xmlns:a16="http://schemas.microsoft.com/office/drawing/2014/main" xmlns="" id="{23A3A6EB-78F4-4B58-AF78-6EBF9DAC8C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1467" y="5290827"/>
            <a:ext cx="1015999" cy="1015999"/>
          </a:xfrm>
          <a:prstGeom prst="rect">
            <a:avLst/>
          </a:prstGeom>
        </p:spPr>
      </p:pic>
      <p:sp>
        <p:nvSpPr>
          <p:cNvPr id="11" name="CuadroTexto 10">
            <a:extLst>
              <a:ext uri="{FF2B5EF4-FFF2-40B4-BE49-F238E27FC236}">
                <a16:creationId xmlns:a16="http://schemas.microsoft.com/office/drawing/2014/main" xmlns="" id="{126DD762-E55E-4976-A398-C1B33E75379F}"/>
              </a:ext>
            </a:extLst>
          </p:cNvPr>
          <p:cNvSpPr txBox="1"/>
          <p:nvPr/>
        </p:nvSpPr>
        <p:spPr>
          <a:xfrm>
            <a:off x="4973106" y="2149946"/>
            <a:ext cx="6580267" cy="2554545"/>
          </a:xfrm>
          <a:prstGeom prst="rect">
            <a:avLst/>
          </a:prstGeom>
          <a:noFill/>
        </p:spPr>
        <p:txBody>
          <a:bodyPr wrap="square" rtlCol="0">
            <a:spAutoFit/>
          </a:bodyPr>
          <a:lstStyle/>
          <a:p>
            <a:pPr algn="just"/>
            <a:r>
              <a:rPr lang="es-MX" sz="1600" b="1" dirty="0">
                <a:solidFill>
                  <a:srgbClr val="1A3254"/>
                </a:solidFill>
                <a:latin typeface="Verdana" panose="020B0604030504040204" pitchFamily="34" charset="0"/>
                <a:ea typeface="Verdana" panose="020B0604030504040204" pitchFamily="34" charset="0"/>
              </a:rPr>
              <a:t>Recusación:</a:t>
            </a:r>
            <a:r>
              <a:rPr lang="es-MX" sz="1600" dirty="0">
                <a:solidFill>
                  <a:srgbClr val="1A3254"/>
                </a:solidFill>
                <a:latin typeface="Verdana" panose="020B0604030504040204" pitchFamily="34" charset="0"/>
                <a:ea typeface="Verdana" panose="020B0604030504040204" pitchFamily="34" charset="0"/>
              </a:rPr>
              <a:t> es el acto por el cual, una autoridad o tercero excepciona o rechaza a un colaborador financista para que conozca de un asunto o ejerza determinadas funciones y actividades, por dudar de su objetividad e imparcialidad y encontrarse frente a un posible conflicto de interés. </a:t>
            </a:r>
            <a:r>
              <a:rPr lang="es-MX" sz="1600" b="1" dirty="0">
                <a:solidFill>
                  <a:srgbClr val="1A3254"/>
                </a:solidFill>
                <a:latin typeface="Verdana" panose="020B0604030504040204" pitchFamily="34" charset="0"/>
                <a:ea typeface="Verdana" panose="020B0604030504040204" pitchFamily="34" charset="0"/>
              </a:rPr>
              <a:t>La misma se interpondrá por escrito indicando los motivos en que fundamente y será resuelta formalmente por el superior jerárquico, quien, si procede, designará el reemplazo inmediato del colaborador.</a:t>
            </a:r>
          </a:p>
          <a:p>
            <a:pPr algn="just"/>
            <a:endParaRPr lang="es-MX" sz="1600" dirty="0">
              <a:solidFill>
                <a:srgbClr val="002447"/>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79713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2" name="CuadroTexto 11">
            <a:extLst>
              <a:ext uri="{FF2B5EF4-FFF2-40B4-BE49-F238E27FC236}">
                <a16:creationId xmlns:a16="http://schemas.microsoft.com/office/drawing/2014/main" xmlns="" id="{D9784E87-0D4E-49A4-A43B-0A8866DCFC2A}"/>
              </a:ext>
            </a:extLst>
          </p:cNvPr>
          <p:cNvSpPr txBox="1"/>
          <p:nvPr/>
        </p:nvSpPr>
        <p:spPr>
          <a:xfrm>
            <a:off x="370872" y="3491524"/>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13.</a:t>
            </a:r>
          </a:p>
        </p:txBody>
      </p:sp>
      <p:sp>
        <p:nvSpPr>
          <p:cNvPr id="14" name="CuadroTexto 13">
            <a:extLst>
              <a:ext uri="{FF2B5EF4-FFF2-40B4-BE49-F238E27FC236}">
                <a16:creationId xmlns:a16="http://schemas.microsoft.com/office/drawing/2014/main" xmlns="" id="{48D6198A-5FE7-48CE-88DD-E54666E024DE}"/>
              </a:ext>
            </a:extLst>
          </p:cNvPr>
          <p:cNvSpPr txBox="1"/>
          <p:nvPr/>
        </p:nvSpPr>
        <p:spPr>
          <a:xfrm>
            <a:off x="435194" y="2654569"/>
            <a:ext cx="3654207" cy="707886"/>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CAPÍTULO VI: Incumplimiento</a:t>
            </a:r>
            <a:endParaRPr lang="es-GT" sz="2000" dirty="0">
              <a:solidFill>
                <a:schemeClr val="bg1"/>
              </a:solidFill>
            </a:endParaRPr>
          </a:p>
        </p:txBody>
      </p:sp>
      <p:cxnSp>
        <p:nvCxnSpPr>
          <p:cNvPr id="16" name="Conector recto 15">
            <a:extLst>
              <a:ext uri="{FF2B5EF4-FFF2-40B4-BE49-F238E27FC236}">
                <a16:creationId xmlns:a16="http://schemas.microsoft.com/office/drawing/2014/main" xmlns="" id="{1278DD20-8AFB-4C6B-A8C7-1656EE4F20E6}"/>
              </a:ext>
            </a:extLst>
          </p:cNvPr>
          <p:cNvCxnSpPr/>
          <p:nvPr/>
        </p:nvCxnSpPr>
        <p:spPr>
          <a:xfrm flipV="1">
            <a:off x="1049867" y="3424979"/>
            <a:ext cx="2218266" cy="4021"/>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sp>
        <p:nvSpPr>
          <p:cNvPr id="18" name="CuadroTexto 17">
            <a:extLst>
              <a:ext uri="{FF2B5EF4-FFF2-40B4-BE49-F238E27FC236}">
                <a16:creationId xmlns:a16="http://schemas.microsoft.com/office/drawing/2014/main" xmlns="" id="{CD5E90C7-053C-4DD0-BC04-BCDCBB11AFE5}"/>
              </a:ext>
            </a:extLst>
          </p:cNvPr>
          <p:cNvSpPr txBox="1"/>
          <p:nvPr/>
        </p:nvSpPr>
        <p:spPr>
          <a:xfrm>
            <a:off x="5041072" y="1300999"/>
            <a:ext cx="6580267" cy="1815882"/>
          </a:xfrm>
          <a:prstGeom prst="rect">
            <a:avLst/>
          </a:prstGeom>
          <a:noFill/>
        </p:spPr>
        <p:txBody>
          <a:bodyPr wrap="square" rtlCol="0">
            <a:spAutoFit/>
          </a:bodyPr>
          <a:lstStyle/>
          <a:p>
            <a:pPr algn="just"/>
            <a:r>
              <a:rPr lang="es-MX" sz="1600" b="1" dirty="0">
                <a:solidFill>
                  <a:srgbClr val="002447"/>
                </a:solidFill>
                <a:latin typeface="Verdana" panose="020B0604030504040204" pitchFamily="34" charset="0"/>
                <a:ea typeface="Verdana" panose="020B0604030504040204" pitchFamily="34" charset="0"/>
              </a:rPr>
              <a:t>Quejas, inquietudes e inconformidades y su trámite.</a:t>
            </a:r>
          </a:p>
          <a:p>
            <a:pPr algn="just"/>
            <a:endParaRPr lang="es-MX" sz="1600" dirty="0">
              <a:solidFill>
                <a:srgbClr val="002447"/>
              </a:solidFill>
              <a:latin typeface="Verdana" panose="020B0604030504040204" pitchFamily="34" charset="0"/>
              <a:ea typeface="Verdana" panose="020B0604030504040204" pitchFamily="34" charset="0"/>
            </a:endParaRPr>
          </a:p>
          <a:p>
            <a:pPr algn="just"/>
            <a:r>
              <a:rPr lang="es-MX" sz="1600" dirty="0">
                <a:solidFill>
                  <a:srgbClr val="002447"/>
                </a:solidFill>
                <a:latin typeface="Verdana" panose="020B0604030504040204" pitchFamily="34" charset="0"/>
                <a:ea typeface="Verdana" panose="020B0604030504040204" pitchFamily="34" charset="0"/>
              </a:rPr>
              <a:t>Todo colaborador financista, es responsable de vigilar y cumplir lo establecido en este código. Por lo que tiene el derecho y responsabilidad de manifestar con prontitud las eventuales contravenciones a estas disposiciones, a través </a:t>
            </a:r>
          </a:p>
          <a:p>
            <a:pPr algn="just"/>
            <a:r>
              <a:rPr lang="es-MX" sz="1600" dirty="0">
                <a:solidFill>
                  <a:srgbClr val="002447"/>
                </a:solidFill>
                <a:latin typeface="Verdana" panose="020B0604030504040204" pitchFamily="34" charset="0"/>
                <a:ea typeface="Verdana" panose="020B0604030504040204" pitchFamily="34" charset="0"/>
              </a:rPr>
              <a:t>de los mecanismos que se establezcan.</a:t>
            </a:r>
          </a:p>
        </p:txBody>
      </p:sp>
      <p:pic>
        <p:nvPicPr>
          <p:cNvPr id="3" name="Imagen 2">
            <a:extLst>
              <a:ext uri="{FF2B5EF4-FFF2-40B4-BE49-F238E27FC236}">
                <a16:creationId xmlns:a16="http://schemas.microsoft.com/office/drawing/2014/main" xmlns="" id="{24722306-D532-49EE-99A8-3E5B07975EC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9140"/>
          <a:stretch/>
        </p:blipFill>
        <p:spPr>
          <a:xfrm>
            <a:off x="4655639" y="3839411"/>
            <a:ext cx="1821742" cy="1654729"/>
          </a:xfrm>
          <a:prstGeom prst="rect">
            <a:avLst/>
          </a:prstGeom>
        </p:spPr>
      </p:pic>
      <p:pic>
        <p:nvPicPr>
          <p:cNvPr id="15" name="Imagen 14">
            <a:extLst>
              <a:ext uri="{FF2B5EF4-FFF2-40B4-BE49-F238E27FC236}">
                <a16:creationId xmlns:a16="http://schemas.microsoft.com/office/drawing/2014/main" xmlns="" id="{6E69FE02-DC3F-42BC-926B-47A3D24B617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9140"/>
          <a:stretch/>
        </p:blipFill>
        <p:spPr>
          <a:xfrm>
            <a:off x="6477381" y="3839411"/>
            <a:ext cx="1821742" cy="1654729"/>
          </a:xfrm>
          <a:prstGeom prst="rect">
            <a:avLst/>
          </a:prstGeom>
        </p:spPr>
      </p:pic>
      <p:pic>
        <p:nvPicPr>
          <p:cNvPr id="20" name="Imagen 19">
            <a:extLst>
              <a:ext uri="{FF2B5EF4-FFF2-40B4-BE49-F238E27FC236}">
                <a16:creationId xmlns:a16="http://schemas.microsoft.com/office/drawing/2014/main" xmlns="" id="{014ED1DD-C7FE-4317-8920-8E126E77161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9140"/>
          <a:stretch/>
        </p:blipFill>
        <p:spPr>
          <a:xfrm>
            <a:off x="8299123" y="3839410"/>
            <a:ext cx="1821742" cy="1654729"/>
          </a:xfrm>
          <a:prstGeom prst="rect">
            <a:avLst/>
          </a:prstGeom>
        </p:spPr>
      </p:pic>
      <p:pic>
        <p:nvPicPr>
          <p:cNvPr id="21" name="Imagen 20">
            <a:extLst>
              <a:ext uri="{FF2B5EF4-FFF2-40B4-BE49-F238E27FC236}">
                <a16:creationId xmlns:a16="http://schemas.microsoft.com/office/drawing/2014/main" xmlns="" id="{50E888AD-4E83-4569-9339-049139604BC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9140"/>
          <a:stretch/>
        </p:blipFill>
        <p:spPr>
          <a:xfrm>
            <a:off x="10120865" y="3839409"/>
            <a:ext cx="1821742" cy="1654729"/>
          </a:xfrm>
          <a:prstGeom prst="rect">
            <a:avLst/>
          </a:prstGeom>
        </p:spPr>
      </p:pic>
      <p:sp>
        <p:nvSpPr>
          <p:cNvPr id="4" name="Flecha: curvada hacia abajo 3">
            <a:extLst>
              <a:ext uri="{FF2B5EF4-FFF2-40B4-BE49-F238E27FC236}">
                <a16:creationId xmlns:a16="http://schemas.microsoft.com/office/drawing/2014/main" xmlns="" id="{E3F4BA9E-1255-4ECF-B0A6-65178F6A20B0}"/>
              </a:ext>
            </a:extLst>
          </p:cNvPr>
          <p:cNvSpPr/>
          <p:nvPr/>
        </p:nvSpPr>
        <p:spPr>
          <a:xfrm>
            <a:off x="5911143" y="3491524"/>
            <a:ext cx="982514" cy="347885"/>
          </a:xfrm>
          <a:prstGeom prst="curvedDownArrow">
            <a:avLst/>
          </a:prstGeom>
          <a:solidFill>
            <a:srgbClr val="0024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
        <p:nvSpPr>
          <p:cNvPr id="22" name="Flecha: curvada hacia abajo 21">
            <a:extLst>
              <a:ext uri="{FF2B5EF4-FFF2-40B4-BE49-F238E27FC236}">
                <a16:creationId xmlns:a16="http://schemas.microsoft.com/office/drawing/2014/main" xmlns="" id="{87CD46D4-6340-4E02-B2E5-44B44316B044}"/>
              </a:ext>
            </a:extLst>
          </p:cNvPr>
          <p:cNvSpPr/>
          <p:nvPr/>
        </p:nvSpPr>
        <p:spPr>
          <a:xfrm rot="10800000" flipH="1">
            <a:off x="7900809" y="5654241"/>
            <a:ext cx="982514" cy="347885"/>
          </a:xfrm>
          <a:prstGeom prst="curvedDownArrow">
            <a:avLst/>
          </a:prstGeom>
          <a:solidFill>
            <a:srgbClr val="0024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
        <p:nvSpPr>
          <p:cNvPr id="23" name="Flecha: curvada hacia abajo 22">
            <a:extLst>
              <a:ext uri="{FF2B5EF4-FFF2-40B4-BE49-F238E27FC236}">
                <a16:creationId xmlns:a16="http://schemas.microsoft.com/office/drawing/2014/main" xmlns="" id="{B349B3E0-80CA-4137-9C8A-5D904BE70C36}"/>
              </a:ext>
            </a:extLst>
          </p:cNvPr>
          <p:cNvSpPr/>
          <p:nvPr/>
        </p:nvSpPr>
        <p:spPr>
          <a:xfrm>
            <a:off x="9526409" y="3450926"/>
            <a:ext cx="982514" cy="347885"/>
          </a:xfrm>
          <a:prstGeom prst="curvedDownArrow">
            <a:avLst/>
          </a:prstGeom>
          <a:solidFill>
            <a:srgbClr val="0024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
        <p:nvSpPr>
          <p:cNvPr id="24" name="CuadroTexto 23">
            <a:extLst>
              <a:ext uri="{FF2B5EF4-FFF2-40B4-BE49-F238E27FC236}">
                <a16:creationId xmlns:a16="http://schemas.microsoft.com/office/drawing/2014/main" xmlns="" id="{FFCD64E9-CDC3-41C0-983B-B5052E8780F3}"/>
              </a:ext>
            </a:extLst>
          </p:cNvPr>
          <p:cNvSpPr txBox="1"/>
          <p:nvPr/>
        </p:nvSpPr>
        <p:spPr>
          <a:xfrm>
            <a:off x="4713879" y="4182785"/>
            <a:ext cx="1654653" cy="338554"/>
          </a:xfrm>
          <a:prstGeom prst="rect">
            <a:avLst/>
          </a:prstGeom>
          <a:noFill/>
        </p:spPr>
        <p:txBody>
          <a:bodyPr wrap="square" rtlCol="0">
            <a:spAutoFit/>
          </a:bodyPr>
          <a:lstStyle/>
          <a:p>
            <a:pPr algn="ctr"/>
            <a:r>
              <a:rPr lang="es-GT" sz="1600" b="1" dirty="0">
                <a:solidFill>
                  <a:schemeClr val="bg1"/>
                </a:solidFill>
                <a:latin typeface="Verdana" panose="020B0604030504040204" pitchFamily="34" charset="0"/>
                <a:ea typeface="Verdana" panose="020B0604030504040204" pitchFamily="34" charset="0"/>
              </a:rPr>
              <a:t>Ingresa</a:t>
            </a:r>
          </a:p>
        </p:txBody>
      </p:sp>
      <p:sp>
        <p:nvSpPr>
          <p:cNvPr id="25" name="CuadroTexto 24">
            <a:extLst>
              <a:ext uri="{FF2B5EF4-FFF2-40B4-BE49-F238E27FC236}">
                <a16:creationId xmlns:a16="http://schemas.microsoft.com/office/drawing/2014/main" xmlns="" id="{D7235F93-A17A-4FD5-B4B3-F2B7267E5752}"/>
              </a:ext>
            </a:extLst>
          </p:cNvPr>
          <p:cNvSpPr txBox="1"/>
          <p:nvPr/>
        </p:nvSpPr>
        <p:spPr>
          <a:xfrm>
            <a:off x="6544088" y="4182980"/>
            <a:ext cx="1654653" cy="338554"/>
          </a:xfrm>
          <a:prstGeom prst="rect">
            <a:avLst/>
          </a:prstGeom>
          <a:noFill/>
        </p:spPr>
        <p:txBody>
          <a:bodyPr wrap="square" rtlCol="0">
            <a:spAutoFit/>
          </a:bodyPr>
          <a:lstStyle/>
          <a:p>
            <a:pPr algn="ctr"/>
            <a:r>
              <a:rPr lang="es-GT" sz="1600" b="1" dirty="0">
                <a:solidFill>
                  <a:schemeClr val="bg1"/>
                </a:solidFill>
                <a:latin typeface="Verdana" panose="020B0604030504040204" pitchFamily="34" charset="0"/>
                <a:ea typeface="Verdana" panose="020B0604030504040204" pitchFamily="34" charset="0"/>
              </a:rPr>
              <a:t>Busca</a:t>
            </a:r>
          </a:p>
        </p:txBody>
      </p:sp>
      <p:sp>
        <p:nvSpPr>
          <p:cNvPr id="26" name="CuadroTexto 25">
            <a:extLst>
              <a:ext uri="{FF2B5EF4-FFF2-40B4-BE49-F238E27FC236}">
                <a16:creationId xmlns:a16="http://schemas.microsoft.com/office/drawing/2014/main" xmlns="" id="{23DDDBF1-B04B-4C4E-A21D-FDF93E828728}"/>
              </a:ext>
            </a:extLst>
          </p:cNvPr>
          <p:cNvSpPr txBox="1"/>
          <p:nvPr/>
        </p:nvSpPr>
        <p:spPr>
          <a:xfrm>
            <a:off x="8396028" y="4182785"/>
            <a:ext cx="1654653" cy="338554"/>
          </a:xfrm>
          <a:prstGeom prst="rect">
            <a:avLst/>
          </a:prstGeom>
          <a:noFill/>
        </p:spPr>
        <p:txBody>
          <a:bodyPr wrap="square" rtlCol="0">
            <a:spAutoFit/>
          </a:bodyPr>
          <a:lstStyle/>
          <a:p>
            <a:pPr algn="ctr"/>
            <a:r>
              <a:rPr lang="es-GT" sz="1600" b="1" dirty="0">
                <a:solidFill>
                  <a:schemeClr val="bg1"/>
                </a:solidFill>
                <a:latin typeface="Verdana" panose="020B0604030504040204" pitchFamily="34" charset="0"/>
                <a:ea typeface="Verdana" panose="020B0604030504040204" pitchFamily="34" charset="0"/>
              </a:rPr>
              <a:t>Ingresa</a:t>
            </a:r>
          </a:p>
        </p:txBody>
      </p:sp>
      <p:sp>
        <p:nvSpPr>
          <p:cNvPr id="27" name="CuadroTexto 26">
            <a:extLst>
              <a:ext uri="{FF2B5EF4-FFF2-40B4-BE49-F238E27FC236}">
                <a16:creationId xmlns:a16="http://schemas.microsoft.com/office/drawing/2014/main" xmlns="" id="{EDCCAF8F-D467-47E0-997E-328E1EA3BDF1}"/>
              </a:ext>
            </a:extLst>
          </p:cNvPr>
          <p:cNvSpPr txBox="1"/>
          <p:nvPr/>
        </p:nvSpPr>
        <p:spPr>
          <a:xfrm>
            <a:off x="10204409" y="4182785"/>
            <a:ext cx="1654653" cy="338554"/>
          </a:xfrm>
          <a:prstGeom prst="rect">
            <a:avLst/>
          </a:prstGeom>
          <a:noFill/>
        </p:spPr>
        <p:txBody>
          <a:bodyPr wrap="square" rtlCol="0">
            <a:spAutoFit/>
          </a:bodyPr>
          <a:lstStyle/>
          <a:p>
            <a:pPr algn="ctr"/>
            <a:r>
              <a:rPr lang="es-GT" sz="1600" b="1" dirty="0">
                <a:solidFill>
                  <a:schemeClr val="bg1"/>
                </a:solidFill>
                <a:latin typeface="Verdana" panose="020B0604030504040204" pitchFamily="34" charset="0"/>
                <a:ea typeface="Verdana" panose="020B0604030504040204" pitchFamily="34" charset="0"/>
              </a:rPr>
              <a:t>Envía</a:t>
            </a:r>
          </a:p>
        </p:txBody>
      </p:sp>
      <p:sp>
        <p:nvSpPr>
          <p:cNvPr id="5" name="CuadroTexto 4">
            <a:extLst>
              <a:ext uri="{FF2B5EF4-FFF2-40B4-BE49-F238E27FC236}">
                <a16:creationId xmlns:a16="http://schemas.microsoft.com/office/drawing/2014/main" xmlns="" id="{3D078B76-CC4F-47CF-A011-E75F389361FF}"/>
              </a:ext>
            </a:extLst>
          </p:cNvPr>
          <p:cNvSpPr txBox="1"/>
          <p:nvPr/>
        </p:nvSpPr>
        <p:spPr>
          <a:xfrm>
            <a:off x="4944534" y="4593356"/>
            <a:ext cx="1176867" cy="830997"/>
          </a:xfrm>
          <a:prstGeom prst="rect">
            <a:avLst/>
          </a:prstGeom>
          <a:noFill/>
        </p:spPr>
        <p:txBody>
          <a:bodyPr wrap="square" rtlCol="0">
            <a:spAutoFit/>
          </a:bodyPr>
          <a:lstStyle/>
          <a:p>
            <a:pPr algn="ctr"/>
            <a:r>
              <a:rPr lang="es-GT" sz="1200" b="1" dirty="0">
                <a:latin typeface="Century Gothic" panose="020B0502020202020204" pitchFamily="34" charset="0"/>
              </a:rPr>
              <a:t>A la página de Ministerio de Finanzas Públicas.</a:t>
            </a:r>
          </a:p>
        </p:txBody>
      </p:sp>
      <p:sp>
        <p:nvSpPr>
          <p:cNvPr id="28" name="CuadroTexto 27">
            <a:extLst>
              <a:ext uri="{FF2B5EF4-FFF2-40B4-BE49-F238E27FC236}">
                <a16:creationId xmlns:a16="http://schemas.microsoft.com/office/drawing/2014/main" xmlns="" id="{A036C699-0D25-4D08-A547-E1E7B49D8BB0}"/>
              </a:ext>
            </a:extLst>
          </p:cNvPr>
          <p:cNvSpPr txBox="1"/>
          <p:nvPr/>
        </p:nvSpPr>
        <p:spPr>
          <a:xfrm>
            <a:off x="6639664" y="4634270"/>
            <a:ext cx="1463500" cy="461665"/>
          </a:xfrm>
          <a:prstGeom prst="rect">
            <a:avLst/>
          </a:prstGeom>
          <a:noFill/>
        </p:spPr>
        <p:txBody>
          <a:bodyPr wrap="square" rtlCol="0">
            <a:spAutoFit/>
          </a:bodyPr>
          <a:lstStyle/>
          <a:p>
            <a:pPr algn="ctr"/>
            <a:r>
              <a:rPr lang="es-GT" sz="1200" b="1" dirty="0">
                <a:latin typeface="Century Gothic" panose="020B0502020202020204" pitchFamily="34" charset="0"/>
              </a:rPr>
              <a:t>El apartado de “Transparencia”</a:t>
            </a:r>
          </a:p>
        </p:txBody>
      </p:sp>
      <p:sp>
        <p:nvSpPr>
          <p:cNvPr id="29" name="CuadroTexto 28">
            <a:extLst>
              <a:ext uri="{FF2B5EF4-FFF2-40B4-BE49-F238E27FC236}">
                <a16:creationId xmlns:a16="http://schemas.microsoft.com/office/drawing/2014/main" xmlns="" id="{189CC0EE-5B55-437D-A77B-A55DE455828C}"/>
              </a:ext>
            </a:extLst>
          </p:cNvPr>
          <p:cNvSpPr txBox="1"/>
          <p:nvPr/>
        </p:nvSpPr>
        <p:spPr>
          <a:xfrm>
            <a:off x="8570758" y="4561939"/>
            <a:ext cx="1176867" cy="830997"/>
          </a:xfrm>
          <a:prstGeom prst="rect">
            <a:avLst/>
          </a:prstGeom>
          <a:noFill/>
        </p:spPr>
        <p:txBody>
          <a:bodyPr wrap="square" rtlCol="0">
            <a:spAutoFit/>
          </a:bodyPr>
          <a:lstStyle/>
          <a:p>
            <a:pPr algn="ctr"/>
            <a:r>
              <a:rPr lang="es-GT" sz="1200" b="1" dirty="0">
                <a:latin typeface="Century Gothic" panose="020B0502020202020204" pitchFamily="34" charset="0"/>
              </a:rPr>
              <a:t>A la opción de Código de Ética del MINFIN.</a:t>
            </a:r>
          </a:p>
        </p:txBody>
      </p:sp>
      <p:sp>
        <p:nvSpPr>
          <p:cNvPr id="30" name="CuadroTexto 29">
            <a:extLst>
              <a:ext uri="{FF2B5EF4-FFF2-40B4-BE49-F238E27FC236}">
                <a16:creationId xmlns:a16="http://schemas.microsoft.com/office/drawing/2014/main" xmlns="" id="{2109536C-6666-48D8-B93E-2D6EB761BC54}"/>
              </a:ext>
            </a:extLst>
          </p:cNvPr>
          <p:cNvSpPr txBox="1"/>
          <p:nvPr/>
        </p:nvSpPr>
        <p:spPr>
          <a:xfrm>
            <a:off x="10392500" y="4630226"/>
            <a:ext cx="1336888" cy="646331"/>
          </a:xfrm>
          <a:prstGeom prst="rect">
            <a:avLst/>
          </a:prstGeom>
          <a:noFill/>
        </p:spPr>
        <p:txBody>
          <a:bodyPr wrap="square" rtlCol="0">
            <a:spAutoFit/>
          </a:bodyPr>
          <a:lstStyle/>
          <a:p>
            <a:pPr algn="ctr"/>
            <a:r>
              <a:rPr lang="es-GT" sz="1200" b="1" dirty="0">
                <a:latin typeface="Century Gothic" panose="020B0502020202020204" pitchFamily="34" charset="0"/>
              </a:rPr>
              <a:t>Tu queja, inquietud o inconformidad.</a:t>
            </a:r>
          </a:p>
        </p:txBody>
      </p:sp>
    </p:spTree>
    <p:extLst>
      <p:ext uri="{BB962C8B-B14F-4D97-AF65-F5344CB8AC3E}">
        <p14:creationId xmlns:p14="http://schemas.microsoft.com/office/powerpoint/2010/main" val="766571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xmlns="" id="{90214376-98C8-4865-9F22-616F966DA3CA}"/>
              </a:ext>
            </a:extLst>
          </p:cNvPr>
          <p:cNvSpPr txBox="1"/>
          <p:nvPr/>
        </p:nvSpPr>
        <p:spPr>
          <a:xfrm>
            <a:off x="2573865" y="3182872"/>
            <a:ext cx="7061203" cy="491738"/>
          </a:xfrm>
          <a:prstGeom prst="rect">
            <a:avLst/>
          </a:prstGeom>
          <a:noFill/>
        </p:spPr>
        <p:txBody>
          <a:bodyPr wrap="square" rtlCol="0">
            <a:spAutoFit/>
          </a:bodyPr>
          <a:lstStyle/>
          <a:p>
            <a:pPr algn="ctr">
              <a:lnSpc>
                <a:spcPct val="150000"/>
              </a:lnSpc>
            </a:pPr>
            <a:r>
              <a:rPr lang="es-MX" sz="2000" b="1" dirty="0">
                <a:solidFill>
                  <a:srgbClr val="1A3254"/>
                </a:solidFill>
                <a:latin typeface="Verdana" panose="020B0604030504040204" pitchFamily="34" charset="0"/>
                <a:ea typeface="Verdana" panose="020B0604030504040204" pitchFamily="34" charset="0"/>
              </a:rPr>
              <a:t>Se crea el Comité de Ética.</a:t>
            </a:r>
            <a:endParaRPr lang="es-MX" sz="1600" dirty="0">
              <a:solidFill>
                <a:srgbClr val="002447"/>
              </a:solidFill>
              <a:latin typeface="Verdana" panose="020B0604030504040204" pitchFamily="34" charset="0"/>
              <a:ea typeface="Verdana" panose="020B0604030504040204" pitchFamily="34" charset="0"/>
            </a:endParaRPr>
          </a:p>
        </p:txBody>
      </p:sp>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3" name="Imagen 12">
            <a:extLst>
              <a:ext uri="{FF2B5EF4-FFF2-40B4-BE49-F238E27FC236}">
                <a16:creationId xmlns:a16="http://schemas.microsoft.com/office/drawing/2014/main" xmlns="" id="{4B35820B-124E-4CD1-95CE-29E43B76D2E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0892" y="34303"/>
            <a:ext cx="1557079" cy="544166"/>
          </a:xfrm>
          <a:prstGeom prst="rect">
            <a:avLst/>
          </a:prstGeom>
        </p:spPr>
      </p:pic>
      <p:cxnSp>
        <p:nvCxnSpPr>
          <p:cNvPr id="3" name="Conector recto 2">
            <a:extLst>
              <a:ext uri="{FF2B5EF4-FFF2-40B4-BE49-F238E27FC236}">
                <a16:creationId xmlns:a16="http://schemas.microsoft.com/office/drawing/2014/main" xmlns="" id="{86FDF307-45BC-4DF3-9251-92A67300B06E}"/>
              </a:ext>
            </a:extLst>
          </p:cNvPr>
          <p:cNvCxnSpPr/>
          <p:nvPr/>
        </p:nvCxnSpPr>
        <p:spPr>
          <a:xfrm>
            <a:off x="3344333" y="3733800"/>
            <a:ext cx="5604934" cy="0"/>
          </a:xfrm>
          <a:prstGeom prst="line">
            <a:avLst/>
          </a:prstGeom>
          <a:ln>
            <a:solidFill>
              <a:srgbClr val="00B0F0"/>
            </a:solidFill>
          </a:ln>
        </p:spPr>
        <p:style>
          <a:lnRef idx="3">
            <a:schemeClr val="accent1"/>
          </a:lnRef>
          <a:fillRef idx="0">
            <a:schemeClr val="accent1"/>
          </a:fillRef>
          <a:effectRef idx="2">
            <a:schemeClr val="accent1"/>
          </a:effectRef>
          <a:fontRef idx="minor">
            <a:schemeClr val="tx1"/>
          </a:fontRef>
        </p:style>
      </p:cxnSp>
      <p:pic>
        <p:nvPicPr>
          <p:cNvPr id="6" name="Imagen 5">
            <a:extLst>
              <a:ext uri="{FF2B5EF4-FFF2-40B4-BE49-F238E27FC236}">
                <a16:creationId xmlns:a16="http://schemas.microsoft.com/office/drawing/2014/main" xmlns="" id="{746A806D-4671-4FD7-AA0B-9F423EDBF06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4505"/>
          <a:stretch/>
        </p:blipFill>
        <p:spPr>
          <a:xfrm>
            <a:off x="2946725" y="3938073"/>
            <a:ext cx="6242151" cy="2907468"/>
          </a:xfrm>
          <a:prstGeom prst="rect">
            <a:avLst/>
          </a:prstGeom>
        </p:spPr>
      </p:pic>
    </p:spTree>
    <p:extLst>
      <p:ext uri="{BB962C8B-B14F-4D97-AF65-F5344CB8AC3E}">
        <p14:creationId xmlns:p14="http://schemas.microsoft.com/office/powerpoint/2010/main" val="148176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CuadroTexto 8">
            <a:extLst>
              <a:ext uri="{FF2B5EF4-FFF2-40B4-BE49-F238E27FC236}">
                <a16:creationId xmlns:a16="http://schemas.microsoft.com/office/drawing/2014/main" xmlns="" id="{4E8D9173-7657-4C91-AA68-C9B7A56A2E31}"/>
              </a:ext>
            </a:extLst>
          </p:cNvPr>
          <p:cNvSpPr txBox="1"/>
          <p:nvPr/>
        </p:nvSpPr>
        <p:spPr>
          <a:xfrm>
            <a:off x="328537" y="3491524"/>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15.</a:t>
            </a:r>
          </a:p>
        </p:txBody>
      </p:sp>
      <p:sp>
        <p:nvSpPr>
          <p:cNvPr id="10" name="CuadroTexto 9">
            <a:extLst>
              <a:ext uri="{FF2B5EF4-FFF2-40B4-BE49-F238E27FC236}">
                <a16:creationId xmlns:a16="http://schemas.microsoft.com/office/drawing/2014/main" xmlns="" id="{90214376-98C8-4865-9F22-616F966DA3CA}"/>
              </a:ext>
            </a:extLst>
          </p:cNvPr>
          <p:cNvSpPr txBox="1"/>
          <p:nvPr/>
        </p:nvSpPr>
        <p:spPr>
          <a:xfrm>
            <a:off x="4995331" y="990003"/>
            <a:ext cx="6580267" cy="338554"/>
          </a:xfrm>
          <a:prstGeom prst="rect">
            <a:avLst/>
          </a:prstGeom>
          <a:noFill/>
        </p:spPr>
        <p:txBody>
          <a:bodyPr wrap="square" rtlCol="0">
            <a:spAutoFit/>
          </a:bodyPr>
          <a:lstStyle/>
          <a:p>
            <a:pPr algn="just"/>
            <a:r>
              <a:rPr lang="es-MX" sz="1600" b="1" dirty="0">
                <a:solidFill>
                  <a:srgbClr val="002447"/>
                </a:solidFill>
                <a:latin typeface="Verdana" panose="020B0604030504040204" pitchFamily="34" charset="0"/>
                <a:ea typeface="Verdana" panose="020B0604030504040204" pitchFamily="34" charset="0"/>
              </a:rPr>
              <a:t>Comité de Ética.</a:t>
            </a:r>
          </a:p>
        </p:txBody>
      </p:sp>
      <p:sp>
        <p:nvSpPr>
          <p:cNvPr id="13" name="CuadroTexto 12">
            <a:extLst>
              <a:ext uri="{FF2B5EF4-FFF2-40B4-BE49-F238E27FC236}">
                <a16:creationId xmlns:a16="http://schemas.microsoft.com/office/drawing/2014/main" xmlns="" id="{265D82B6-B266-4F39-B290-E8170469DCFD}"/>
              </a:ext>
            </a:extLst>
          </p:cNvPr>
          <p:cNvSpPr txBox="1"/>
          <p:nvPr/>
        </p:nvSpPr>
        <p:spPr>
          <a:xfrm>
            <a:off x="366636" y="2346792"/>
            <a:ext cx="3718529" cy="1015663"/>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CAPÍTULO VII:</a:t>
            </a:r>
          </a:p>
          <a:p>
            <a:pPr algn="ctr"/>
            <a:r>
              <a:rPr lang="es-GT" sz="2000" b="1" dirty="0">
                <a:solidFill>
                  <a:schemeClr val="bg1"/>
                </a:solidFill>
                <a:latin typeface="Verdana" panose="020B0604030504040204" pitchFamily="34" charset="0"/>
                <a:ea typeface="Verdana" panose="020B0604030504040204" pitchFamily="34" charset="0"/>
              </a:rPr>
              <a:t>Disposiciones finales y vigencia</a:t>
            </a:r>
            <a:endParaRPr lang="es-GT" sz="2000" dirty="0"/>
          </a:p>
        </p:txBody>
      </p:sp>
      <p:cxnSp>
        <p:nvCxnSpPr>
          <p:cNvPr id="15" name="Conector recto 14">
            <a:extLst>
              <a:ext uri="{FF2B5EF4-FFF2-40B4-BE49-F238E27FC236}">
                <a16:creationId xmlns:a16="http://schemas.microsoft.com/office/drawing/2014/main" xmlns="" id="{11AD1A1B-3AF4-4554-9B67-167DE9A94142}"/>
              </a:ext>
            </a:extLst>
          </p:cNvPr>
          <p:cNvCxnSpPr/>
          <p:nvPr/>
        </p:nvCxnSpPr>
        <p:spPr>
          <a:xfrm flipV="1">
            <a:off x="1049867" y="3424979"/>
            <a:ext cx="2218266" cy="4021"/>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pic>
        <p:nvPicPr>
          <p:cNvPr id="3" name="Imagen 2">
            <a:extLst>
              <a:ext uri="{FF2B5EF4-FFF2-40B4-BE49-F238E27FC236}">
                <a16:creationId xmlns:a16="http://schemas.microsoft.com/office/drawing/2014/main" xmlns="" id="{E31EB407-8424-4D1B-9848-7053A0A95F8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8845"/>
          <a:stretch/>
        </p:blipFill>
        <p:spPr>
          <a:xfrm>
            <a:off x="5108024" y="1595257"/>
            <a:ext cx="1975951" cy="1801177"/>
          </a:xfrm>
          <a:prstGeom prst="rect">
            <a:avLst/>
          </a:prstGeom>
        </p:spPr>
      </p:pic>
      <p:pic>
        <p:nvPicPr>
          <p:cNvPr id="14" name="Imagen 13">
            <a:extLst>
              <a:ext uri="{FF2B5EF4-FFF2-40B4-BE49-F238E27FC236}">
                <a16:creationId xmlns:a16="http://schemas.microsoft.com/office/drawing/2014/main" xmlns="" id="{D60FF81D-A47F-476E-9E7D-0E6F50FAC61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8845"/>
          <a:stretch/>
        </p:blipFill>
        <p:spPr>
          <a:xfrm>
            <a:off x="7118858" y="1595257"/>
            <a:ext cx="1975951" cy="1801177"/>
          </a:xfrm>
          <a:prstGeom prst="rect">
            <a:avLst/>
          </a:prstGeom>
        </p:spPr>
      </p:pic>
      <p:pic>
        <p:nvPicPr>
          <p:cNvPr id="16" name="Imagen 15">
            <a:extLst>
              <a:ext uri="{FF2B5EF4-FFF2-40B4-BE49-F238E27FC236}">
                <a16:creationId xmlns:a16="http://schemas.microsoft.com/office/drawing/2014/main" xmlns="" id="{D5509D5C-4F73-45E8-ABEF-6CD884927C8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8845"/>
          <a:stretch/>
        </p:blipFill>
        <p:spPr>
          <a:xfrm>
            <a:off x="9094809" y="1595256"/>
            <a:ext cx="1975951" cy="1801177"/>
          </a:xfrm>
          <a:prstGeom prst="rect">
            <a:avLst/>
          </a:prstGeom>
        </p:spPr>
      </p:pic>
      <p:pic>
        <p:nvPicPr>
          <p:cNvPr id="18" name="Imagen 17">
            <a:extLst>
              <a:ext uri="{FF2B5EF4-FFF2-40B4-BE49-F238E27FC236}">
                <a16:creationId xmlns:a16="http://schemas.microsoft.com/office/drawing/2014/main" xmlns="" id="{95EB4278-2AF2-46E9-B11D-2AF8C0AAD15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8845"/>
          <a:stretch/>
        </p:blipFill>
        <p:spPr>
          <a:xfrm>
            <a:off x="6068990" y="3688488"/>
            <a:ext cx="1975951" cy="1801177"/>
          </a:xfrm>
          <a:prstGeom prst="rect">
            <a:avLst/>
          </a:prstGeom>
        </p:spPr>
      </p:pic>
      <p:pic>
        <p:nvPicPr>
          <p:cNvPr id="20" name="Imagen 19">
            <a:extLst>
              <a:ext uri="{FF2B5EF4-FFF2-40B4-BE49-F238E27FC236}">
                <a16:creationId xmlns:a16="http://schemas.microsoft.com/office/drawing/2014/main" xmlns="" id="{74F59845-1C53-482E-B17E-0864755A00D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8845"/>
          <a:stretch/>
        </p:blipFill>
        <p:spPr>
          <a:xfrm>
            <a:off x="8125796" y="3688487"/>
            <a:ext cx="1975951" cy="1801177"/>
          </a:xfrm>
          <a:prstGeom prst="rect">
            <a:avLst/>
          </a:prstGeom>
        </p:spPr>
      </p:pic>
      <p:sp>
        <p:nvSpPr>
          <p:cNvPr id="21" name="CuadroTexto 20">
            <a:extLst>
              <a:ext uri="{FF2B5EF4-FFF2-40B4-BE49-F238E27FC236}">
                <a16:creationId xmlns:a16="http://schemas.microsoft.com/office/drawing/2014/main" xmlns="" id="{F6674A58-BC12-4FC6-9B71-D53C2E14E4ED}"/>
              </a:ext>
            </a:extLst>
          </p:cNvPr>
          <p:cNvSpPr txBox="1"/>
          <p:nvPr/>
        </p:nvSpPr>
        <p:spPr>
          <a:xfrm>
            <a:off x="5421880" y="2172678"/>
            <a:ext cx="1278471" cy="646331"/>
          </a:xfrm>
          <a:prstGeom prst="rect">
            <a:avLst/>
          </a:prstGeom>
          <a:noFill/>
        </p:spPr>
        <p:txBody>
          <a:bodyPr wrap="square" rtlCol="0">
            <a:spAutoFit/>
          </a:bodyPr>
          <a:lstStyle/>
          <a:p>
            <a:pPr algn="ctr"/>
            <a:r>
              <a:rPr lang="es-GT" sz="1200" b="1" dirty="0">
                <a:latin typeface="Century Gothic" panose="020B0502020202020204" pitchFamily="34" charset="0"/>
              </a:rPr>
              <a:t>Dirección de Transparencia Fiscal</a:t>
            </a:r>
          </a:p>
        </p:txBody>
      </p:sp>
      <p:sp>
        <p:nvSpPr>
          <p:cNvPr id="22" name="CuadroTexto 21">
            <a:extLst>
              <a:ext uri="{FF2B5EF4-FFF2-40B4-BE49-F238E27FC236}">
                <a16:creationId xmlns:a16="http://schemas.microsoft.com/office/drawing/2014/main" xmlns="" id="{E083E2D1-19FF-44E7-9C7B-E2FC45C1BE52}"/>
              </a:ext>
            </a:extLst>
          </p:cNvPr>
          <p:cNvSpPr txBox="1"/>
          <p:nvPr/>
        </p:nvSpPr>
        <p:spPr>
          <a:xfrm>
            <a:off x="7518400" y="2265010"/>
            <a:ext cx="1176867" cy="646331"/>
          </a:xfrm>
          <a:prstGeom prst="rect">
            <a:avLst/>
          </a:prstGeom>
          <a:noFill/>
        </p:spPr>
        <p:txBody>
          <a:bodyPr wrap="square" rtlCol="0">
            <a:spAutoFit/>
          </a:bodyPr>
          <a:lstStyle/>
          <a:p>
            <a:pPr algn="ctr"/>
            <a:r>
              <a:rPr lang="es-GT" sz="1200" b="1" dirty="0">
                <a:latin typeface="Century Gothic" panose="020B0502020202020204" pitchFamily="34" charset="0"/>
              </a:rPr>
              <a:t>Dirección de Recursos </a:t>
            </a:r>
          </a:p>
          <a:p>
            <a:pPr algn="ctr"/>
            <a:r>
              <a:rPr lang="es-GT" sz="1200" b="1" dirty="0">
                <a:latin typeface="Century Gothic" panose="020B0502020202020204" pitchFamily="34" charset="0"/>
              </a:rPr>
              <a:t>Humanos</a:t>
            </a:r>
          </a:p>
        </p:txBody>
      </p:sp>
      <p:sp>
        <p:nvSpPr>
          <p:cNvPr id="23" name="CuadroTexto 22">
            <a:extLst>
              <a:ext uri="{FF2B5EF4-FFF2-40B4-BE49-F238E27FC236}">
                <a16:creationId xmlns:a16="http://schemas.microsoft.com/office/drawing/2014/main" xmlns="" id="{07CCE1F4-71D1-4969-9CA9-604261426E7D}"/>
              </a:ext>
            </a:extLst>
          </p:cNvPr>
          <p:cNvSpPr txBox="1"/>
          <p:nvPr/>
        </p:nvSpPr>
        <p:spPr>
          <a:xfrm>
            <a:off x="9462514" y="2265010"/>
            <a:ext cx="1176867" cy="646331"/>
          </a:xfrm>
          <a:prstGeom prst="rect">
            <a:avLst/>
          </a:prstGeom>
          <a:noFill/>
        </p:spPr>
        <p:txBody>
          <a:bodyPr wrap="square" rtlCol="0">
            <a:spAutoFit/>
          </a:bodyPr>
          <a:lstStyle/>
          <a:p>
            <a:pPr algn="ctr"/>
            <a:r>
              <a:rPr lang="es-GT" sz="1200" b="1" dirty="0">
                <a:latin typeface="Century Gothic" panose="020B0502020202020204" pitchFamily="34" charset="0"/>
              </a:rPr>
              <a:t>Dirección de Asesoría </a:t>
            </a:r>
          </a:p>
          <a:p>
            <a:pPr algn="ctr"/>
            <a:r>
              <a:rPr lang="es-GT" sz="1200" b="1" dirty="0">
                <a:latin typeface="Century Gothic" panose="020B0502020202020204" pitchFamily="34" charset="0"/>
              </a:rPr>
              <a:t>Jurídica</a:t>
            </a:r>
          </a:p>
        </p:txBody>
      </p:sp>
      <p:sp>
        <p:nvSpPr>
          <p:cNvPr id="24" name="CuadroTexto 23">
            <a:extLst>
              <a:ext uri="{FF2B5EF4-FFF2-40B4-BE49-F238E27FC236}">
                <a16:creationId xmlns:a16="http://schemas.microsoft.com/office/drawing/2014/main" xmlns="" id="{57C5BCAD-F3D0-4721-9F48-D213F2D68D47}"/>
              </a:ext>
            </a:extLst>
          </p:cNvPr>
          <p:cNvSpPr txBox="1"/>
          <p:nvPr/>
        </p:nvSpPr>
        <p:spPr>
          <a:xfrm>
            <a:off x="6392332" y="4400851"/>
            <a:ext cx="1176867" cy="461665"/>
          </a:xfrm>
          <a:prstGeom prst="rect">
            <a:avLst/>
          </a:prstGeom>
          <a:noFill/>
        </p:spPr>
        <p:txBody>
          <a:bodyPr wrap="square" rtlCol="0">
            <a:spAutoFit/>
          </a:bodyPr>
          <a:lstStyle/>
          <a:p>
            <a:pPr algn="ctr"/>
            <a:r>
              <a:rPr lang="es-GT" sz="1200" b="1" dirty="0">
                <a:latin typeface="Century Gothic" panose="020B0502020202020204" pitchFamily="34" charset="0"/>
              </a:rPr>
              <a:t>Secretaría </a:t>
            </a:r>
          </a:p>
          <a:p>
            <a:pPr algn="ctr"/>
            <a:r>
              <a:rPr lang="es-GT" sz="1200" b="1" dirty="0">
                <a:latin typeface="Century Gothic" panose="020B0502020202020204" pitchFamily="34" charset="0"/>
              </a:rPr>
              <a:t>General</a:t>
            </a:r>
          </a:p>
        </p:txBody>
      </p:sp>
      <p:sp>
        <p:nvSpPr>
          <p:cNvPr id="25" name="CuadroTexto 24">
            <a:extLst>
              <a:ext uri="{FF2B5EF4-FFF2-40B4-BE49-F238E27FC236}">
                <a16:creationId xmlns:a16="http://schemas.microsoft.com/office/drawing/2014/main" xmlns="" id="{70961D25-B331-4CA5-891A-27DA520ED6EA}"/>
              </a:ext>
            </a:extLst>
          </p:cNvPr>
          <p:cNvSpPr txBox="1"/>
          <p:nvPr/>
        </p:nvSpPr>
        <p:spPr>
          <a:xfrm>
            <a:off x="8440416" y="4216184"/>
            <a:ext cx="1346709" cy="1015663"/>
          </a:xfrm>
          <a:prstGeom prst="rect">
            <a:avLst/>
          </a:prstGeom>
          <a:noFill/>
        </p:spPr>
        <p:txBody>
          <a:bodyPr wrap="square" rtlCol="0">
            <a:spAutoFit/>
          </a:bodyPr>
          <a:lstStyle/>
          <a:p>
            <a:pPr algn="ctr"/>
            <a:r>
              <a:rPr lang="es-MX" sz="1200" b="1" dirty="0">
                <a:latin typeface="Century Gothic" panose="020B0502020202020204" pitchFamily="34" charset="0"/>
              </a:rPr>
              <a:t>Sub Dirección de Seguridad de la Dirección de Asuntos Administrativos</a:t>
            </a:r>
            <a:endParaRPr lang="es-GT" sz="1200" b="1" dirty="0">
              <a:latin typeface="Century Gothic" panose="020B0502020202020204" pitchFamily="34" charset="0"/>
            </a:endParaRPr>
          </a:p>
        </p:txBody>
      </p:sp>
      <p:pic>
        <p:nvPicPr>
          <p:cNvPr id="26" name="Imagen 25">
            <a:extLst>
              <a:ext uri="{FF2B5EF4-FFF2-40B4-BE49-F238E27FC236}">
                <a16:creationId xmlns:a16="http://schemas.microsoft.com/office/drawing/2014/main" xmlns="" id="{5CC6333D-4781-4F49-A314-A5C0F681502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0639381" y="5397137"/>
            <a:ext cx="941719" cy="941719"/>
          </a:xfrm>
          <a:prstGeom prst="rect">
            <a:avLst/>
          </a:prstGeom>
        </p:spPr>
      </p:pic>
    </p:spTree>
    <p:extLst>
      <p:ext uri="{BB962C8B-B14F-4D97-AF65-F5344CB8AC3E}">
        <p14:creationId xmlns:p14="http://schemas.microsoft.com/office/powerpoint/2010/main" val="352841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CuadroTexto 9">
            <a:extLst>
              <a:ext uri="{FF2B5EF4-FFF2-40B4-BE49-F238E27FC236}">
                <a16:creationId xmlns:a16="http://schemas.microsoft.com/office/drawing/2014/main" xmlns="" id="{90214376-98C8-4865-9F22-616F966DA3CA}"/>
              </a:ext>
            </a:extLst>
          </p:cNvPr>
          <p:cNvSpPr txBox="1"/>
          <p:nvPr/>
        </p:nvSpPr>
        <p:spPr>
          <a:xfrm>
            <a:off x="4902198" y="1660705"/>
            <a:ext cx="6678902" cy="3539430"/>
          </a:xfrm>
          <a:prstGeom prst="rect">
            <a:avLst/>
          </a:prstGeom>
          <a:noFill/>
        </p:spPr>
        <p:txBody>
          <a:bodyPr wrap="square" rtlCol="0">
            <a:spAutoFit/>
          </a:bodyPr>
          <a:lstStyle/>
          <a:p>
            <a:pPr algn="just"/>
            <a:r>
              <a:rPr lang="es-MX" sz="1600" dirty="0">
                <a:solidFill>
                  <a:srgbClr val="1A3254"/>
                </a:solidFill>
                <a:latin typeface="Verdana" panose="020B0604030504040204" pitchFamily="34" charset="0"/>
                <a:ea typeface="Verdana" panose="020B0604030504040204" pitchFamily="34" charset="0"/>
              </a:rPr>
              <a:t>Corresponderá al Comité de Ética lo siguiente:</a:t>
            </a:r>
          </a:p>
          <a:p>
            <a:pPr algn="just"/>
            <a:endParaRPr lang="es-MX" sz="1600" dirty="0">
              <a:solidFill>
                <a:srgbClr val="1A3254"/>
              </a:solidFill>
              <a:latin typeface="Verdana" panose="020B0604030504040204" pitchFamily="34" charset="0"/>
              <a:ea typeface="Verdana" panose="020B0604030504040204" pitchFamily="34" charset="0"/>
            </a:endParaRPr>
          </a:p>
          <a:p>
            <a:pPr marL="342900" indent="-342900" algn="just">
              <a:buAutoNum type="alphaLcParenR"/>
            </a:pPr>
            <a:r>
              <a:rPr lang="es-MX" sz="1600" dirty="0">
                <a:solidFill>
                  <a:srgbClr val="1A3254"/>
                </a:solidFill>
                <a:latin typeface="Verdana" panose="020B0604030504040204" pitchFamily="34" charset="0"/>
                <a:ea typeface="Verdana" panose="020B0604030504040204" pitchFamily="34" charset="0"/>
              </a:rPr>
              <a:t>Brindar seguimiento al cumplimiento y divulgación del Código de Ética del Ministerio de Finanzas Públicas y cualquier otra política o normativa institucional relacionada con la materia.</a:t>
            </a:r>
          </a:p>
          <a:p>
            <a:pPr marL="342900" indent="-342900" algn="just">
              <a:buAutoNum type="alphaLcParenR"/>
            </a:pPr>
            <a:endParaRPr lang="es-MX" sz="1600" dirty="0">
              <a:solidFill>
                <a:srgbClr val="1A3254"/>
              </a:solidFill>
              <a:latin typeface="Verdana" panose="020B0604030504040204" pitchFamily="34" charset="0"/>
              <a:ea typeface="Verdana" panose="020B0604030504040204" pitchFamily="34" charset="0"/>
            </a:endParaRPr>
          </a:p>
          <a:p>
            <a:pPr marL="342900" indent="-342900" algn="just">
              <a:buAutoNum type="alphaLcParenR"/>
            </a:pPr>
            <a:r>
              <a:rPr lang="es-MX" sz="1600" dirty="0">
                <a:solidFill>
                  <a:srgbClr val="1A3254"/>
                </a:solidFill>
                <a:latin typeface="Verdana" panose="020B0604030504040204" pitchFamily="34" charset="0"/>
                <a:ea typeface="Verdana" panose="020B0604030504040204" pitchFamily="34" charset="0"/>
              </a:rPr>
              <a:t>Atender las consultas relacionadas con el contenido y aplicación del Código de Ética del Ministerio de Finanzas Públicas.</a:t>
            </a:r>
          </a:p>
          <a:p>
            <a:pPr marL="342900" indent="-342900" algn="just">
              <a:buAutoNum type="alphaLcParenR"/>
            </a:pPr>
            <a:endParaRPr lang="es-MX" sz="1600" dirty="0">
              <a:solidFill>
                <a:srgbClr val="1A3254"/>
              </a:solidFill>
              <a:latin typeface="Verdana" panose="020B0604030504040204" pitchFamily="34" charset="0"/>
              <a:ea typeface="Verdana" panose="020B0604030504040204" pitchFamily="34" charset="0"/>
            </a:endParaRPr>
          </a:p>
          <a:p>
            <a:pPr marL="342900" indent="-342900" algn="just">
              <a:buAutoNum type="alphaLcParenR"/>
            </a:pPr>
            <a:r>
              <a:rPr lang="es-MX" sz="1600" dirty="0">
                <a:solidFill>
                  <a:srgbClr val="1A3254"/>
                </a:solidFill>
                <a:latin typeface="Verdana" panose="020B0604030504040204" pitchFamily="34" charset="0"/>
                <a:ea typeface="Verdana" panose="020B0604030504040204" pitchFamily="34" charset="0"/>
              </a:rPr>
              <a:t>Conocer las quejas, inquietudes e inconformidades de faltas a la ética que se reciban, para cursarlas a las instancias correspondientes y darles el debido seguimiento.</a:t>
            </a:r>
          </a:p>
        </p:txBody>
      </p:sp>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2" name="CuadroTexto 11">
            <a:extLst>
              <a:ext uri="{FF2B5EF4-FFF2-40B4-BE49-F238E27FC236}">
                <a16:creationId xmlns:a16="http://schemas.microsoft.com/office/drawing/2014/main" xmlns="" id="{01FA6826-FB8A-40EC-9F4B-0B743011E5F7}"/>
              </a:ext>
            </a:extLst>
          </p:cNvPr>
          <p:cNvSpPr txBox="1"/>
          <p:nvPr/>
        </p:nvSpPr>
        <p:spPr>
          <a:xfrm>
            <a:off x="328537" y="3491524"/>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15.</a:t>
            </a:r>
          </a:p>
        </p:txBody>
      </p:sp>
      <p:sp>
        <p:nvSpPr>
          <p:cNvPr id="14" name="CuadroTexto 13">
            <a:extLst>
              <a:ext uri="{FF2B5EF4-FFF2-40B4-BE49-F238E27FC236}">
                <a16:creationId xmlns:a16="http://schemas.microsoft.com/office/drawing/2014/main" xmlns="" id="{603BCECF-932C-459E-BE78-3EF520AB6CD7}"/>
              </a:ext>
            </a:extLst>
          </p:cNvPr>
          <p:cNvSpPr txBox="1"/>
          <p:nvPr/>
        </p:nvSpPr>
        <p:spPr>
          <a:xfrm>
            <a:off x="392037" y="2346792"/>
            <a:ext cx="3718529" cy="1015663"/>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CAPÍTULO VII:</a:t>
            </a:r>
          </a:p>
          <a:p>
            <a:pPr algn="ctr"/>
            <a:r>
              <a:rPr lang="es-GT" sz="2000" b="1" dirty="0">
                <a:solidFill>
                  <a:schemeClr val="bg1"/>
                </a:solidFill>
                <a:latin typeface="Verdana" panose="020B0604030504040204" pitchFamily="34" charset="0"/>
                <a:ea typeface="Verdana" panose="020B0604030504040204" pitchFamily="34" charset="0"/>
              </a:rPr>
              <a:t>Disposiciones finales y vigencia</a:t>
            </a:r>
            <a:endParaRPr lang="es-GT" sz="2000" dirty="0"/>
          </a:p>
        </p:txBody>
      </p:sp>
      <p:cxnSp>
        <p:nvCxnSpPr>
          <p:cNvPr id="16" name="Conector recto 15">
            <a:extLst>
              <a:ext uri="{FF2B5EF4-FFF2-40B4-BE49-F238E27FC236}">
                <a16:creationId xmlns:a16="http://schemas.microsoft.com/office/drawing/2014/main" xmlns="" id="{5B3CC70C-C4D7-4164-B37A-647B342FD530}"/>
              </a:ext>
            </a:extLst>
          </p:cNvPr>
          <p:cNvCxnSpPr/>
          <p:nvPr/>
        </p:nvCxnSpPr>
        <p:spPr>
          <a:xfrm flipV="1">
            <a:off x="1049867" y="3424979"/>
            <a:ext cx="2218266" cy="4021"/>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pic>
        <p:nvPicPr>
          <p:cNvPr id="9" name="Imagen 8">
            <a:extLst>
              <a:ext uri="{FF2B5EF4-FFF2-40B4-BE49-F238E27FC236}">
                <a16:creationId xmlns:a16="http://schemas.microsoft.com/office/drawing/2014/main" xmlns="" id="{30CDDE1B-A20E-4215-B070-D0216E3F2A9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639381" y="5397137"/>
            <a:ext cx="941719" cy="941719"/>
          </a:xfrm>
          <a:prstGeom prst="rect">
            <a:avLst/>
          </a:prstGeom>
        </p:spPr>
      </p:pic>
    </p:spTree>
    <p:extLst>
      <p:ext uri="{BB962C8B-B14F-4D97-AF65-F5344CB8AC3E}">
        <p14:creationId xmlns:p14="http://schemas.microsoft.com/office/powerpoint/2010/main" val="763734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2" name="CuadroTexto 11">
            <a:extLst>
              <a:ext uri="{FF2B5EF4-FFF2-40B4-BE49-F238E27FC236}">
                <a16:creationId xmlns:a16="http://schemas.microsoft.com/office/drawing/2014/main" xmlns="" id="{01FA6826-FB8A-40EC-9F4B-0B743011E5F7}"/>
              </a:ext>
            </a:extLst>
          </p:cNvPr>
          <p:cNvSpPr txBox="1"/>
          <p:nvPr/>
        </p:nvSpPr>
        <p:spPr>
          <a:xfrm>
            <a:off x="328537" y="3491524"/>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15.</a:t>
            </a:r>
          </a:p>
        </p:txBody>
      </p:sp>
      <p:sp>
        <p:nvSpPr>
          <p:cNvPr id="14" name="CuadroTexto 13">
            <a:extLst>
              <a:ext uri="{FF2B5EF4-FFF2-40B4-BE49-F238E27FC236}">
                <a16:creationId xmlns:a16="http://schemas.microsoft.com/office/drawing/2014/main" xmlns="" id="{603BCECF-932C-459E-BE78-3EF520AB6CD7}"/>
              </a:ext>
            </a:extLst>
          </p:cNvPr>
          <p:cNvSpPr txBox="1"/>
          <p:nvPr/>
        </p:nvSpPr>
        <p:spPr>
          <a:xfrm>
            <a:off x="392037" y="2346792"/>
            <a:ext cx="3718529" cy="1015663"/>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CAPÍTULO VII:</a:t>
            </a:r>
          </a:p>
          <a:p>
            <a:pPr algn="ctr"/>
            <a:r>
              <a:rPr lang="es-GT" sz="2000" b="1" dirty="0">
                <a:solidFill>
                  <a:schemeClr val="bg1"/>
                </a:solidFill>
                <a:latin typeface="Verdana" panose="020B0604030504040204" pitchFamily="34" charset="0"/>
                <a:ea typeface="Verdana" panose="020B0604030504040204" pitchFamily="34" charset="0"/>
              </a:rPr>
              <a:t>Disposiciones finales y vigencia</a:t>
            </a:r>
            <a:endParaRPr lang="es-GT" sz="2000" dirty="0"/>
          </a:p>
        </p:txBody>
      </p:sp>
      <p:cxnSp>
        <p:nvCxnSpPr>
          <p:cNvPr id="16" name="Conector recto 15">
            <a:extLst>
              <a:ext uri="{FF2B5EF4-FFF2-40B4-BE49-F238E27FC236}">
                <a16:creationId xmlns:a16="http://schemas.microsoft.com/office/drawing/2014/main" xmlns="" id="{5B3CC70C-C4D7-4164-B37A-647B342FD530}"/>
              </a:ext>
            </a:extLst>
          </p:cNvPr>
          <p:cNvCxnSpPr/>
          <p:nvPr/>
        </p:nvCxnSpPr>
        <p:spPr>
          <a:xfrm flipV="1">
            <a:off x="1049867" y="3424979"/>
            <a:ext cx="2218266" cy="4021"/>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sp>
        <p:nvSpPr>
          <p:cNvPr id="11" name="CuadroTexto 10">
            <a:extLst>
              <a:ext uri="{FF2B5EF4-FFF2-40B4-BE49-F238E27FC236}">
                <a16:creationId xmlns:a16="http://schemas.microsoft.com/office/drawing/2014/main" xmlns="" id="{A46022DF-E0EF-419D-A6E5-C9E80BEC2E30}"/>
              </a:ext>
            </a:extLst>
          </p:cNvPr>
          <p:cNvSpPr txBox="1"/>
          <p:nvPr/>
        </p:nvSpPr>
        <p:spPr>
          <a:xfrm>
            <a:off x="5194853" y="1997838"/>
            <a:ext cx="6096000" cy="2862322"/>
          </a:xfrm>
          <a:prstGeom prst="rect">
            <a:avLst/>
          </a:prstGeom>
          <a:noFill/>
        </p:spPr>
        <p:txBody>
          <a:bodyPr wrap="square">
            <a:spAutoFit/>
          </a:bodyPr>
          <a:lstStyle/>
          <a:p>
            <a:pPr algn="just"/>
            <a:r>
              <a:rPr lang="es-MX" sz="1800" dirty="0">
                <a:solidFill>
                  <a:srgbClr val="1A3254"/>
                </a:solidFill>
                <a:latin typeface="Verdana" panose="020B0604030504040204" pitchFamily="34" charset="0"/>
                <a:ea typeface="Verdana" panose="020B0604030504040204" pitchFamily="34" charset="0"/>
              </a:rPr>
              <a:t>d) Revisar el Código de Ética del Ministerio de Finanzas Públicas para proponer cambios que conduzcan a su actualización, cuando se considere pertinente.</a:t>
            </a:r>
          </a:p>
          <a:p>
            <a:pPr algn="just"/>
            <a:endParaRPr lang="es-MX" sz="1800" dirty="0">
              <a:solidFill>
                <a:srgbClr val="1A3254"/>
              </a:solidFill>
              <a:latin typeface="Verdana" panose="020B0604030504040204" pitchFamily="34" charset="0"/>
              <a:ea typeface="Verdana" panose="020B0604030504040204" pitchFamily="34" charset="0"/>
            </a:endParaRPr>
          </a:p>
          <a:p>
            <a:pPr algn="just"/>
            <a:r>
              <a:rPr lang="es-MX" sz="1800" dirty="0">
                <a:solidFill>
                  <a:srgbClr val="1A3254"/>
                </a:solidFill>
                <a:latin typeface="Verdana" panose="020B0604030504040204" pitchFamily="34" charset="0"/>
                <a:ea typeface="Verdana" panose="020B0604030504040204" pitchFamily="34" charset="0"/>
              </a:rPr>
              <a:t>e) Rendir informes anuales a la máxima autoridad, sobre el cumplimiento del Código de Ética; y sobre cualquier otra política o normativa institucional relacionada con la materia, cuando le sea requerido.</a:t>
            </a:r>
          </a:p>
        </p:txBody>
      </p:sp>
      <p:pic>
        <p:nvPicPr>
          <p:cNvPr id="13" name="Imagen 12">
            <a:extLst>
              <a:ext uri="{FF2B5EF4-FFF2-40B4-BE49-F238E27FC236}">
                <a16:creationId xmlns:a16="http://schemas.microsoft.com/office/drawing/2014/main" xmlns="" id="{C51793F4-EFC7-40C0-A0DD-C42A379B1FD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639381" y="5397137"/>
            <a:ext cx="941719" cy="941719"/>
          </a:xfrm>
          <a:prstGeom prst="rect">
            <a:avLst/>
          </a:prstGeom>
        </p:spPr>
      </p:pic>
    </p:spTree>
    <p:extLst>
      <p:ext uri="{BB962C8B-B14F-4D97-AF65-F5344CB8AC3E}">
        <p14:creationId xmlns:p14="http://schemas.microsoft.com/office/powerpoint/2010/main" val="2219101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EB353280-2D40-4111-8510-5A013335A77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8" name="CuadroTexto 7">
            <a:extLst>
              <a:ext uri="{FF2B5EF4-FFF2-40B4-BE49-F238E27FC236}">
                <a16:creationId xmlns:a16="http://schemas.microsoft.com/office/drawing/2014/main" xmlns="" id="{A1955379-95CE-4EEB-8A56-992DC89A2620}"/>
              </a:ext>
            </a:extLst>
          </p:cNvPr>
          <p:cNvSpPr txBox="1"/>
          <p:nvPr/>
        </p:nvSpPr>
        <p:spPr>
          <a:xfrm>
            <a:off x="1072339" y="2739617"/>
            <a:ext cx="9997440" cy="646331"/>
          </a:xfrm>
          <a:prstGeom prst="rect">
            <a:avLst/>
          </a:prstGeom>
          <a:noFill/>
        </p:spPr>
        <p:txBody>
          <a:bodyPr wrap="square" rtlCol="0">
            <a:spAutoFit/>
          </a:bodyPr>
          <a:lstStyle/>
          <a:p>
            <a:pPr algn="ctr"/>
            <a:r>
              <a:rPr lang="es-GT" sz="3600" b="1" dirty="0">
                <a:solidFill>
                  <a:srgbClr val="062B47"/>
                </a:solidFill>
                <a:latin typeface="Verdana" panose="020B0604030504040204" pitchFamily="34" charset="0"/>
                <a:ea typeface="Verdana" panose="020B0604030504040204" pitchFamily="34" charset="0"/>
                <a:cs typeface="Open Sans" pitchFamily="2" charset="0"/>
              </a:rPr>
              <a:t>Dirección de Transparencia Fiscal</a:t>
            </a:r>
          </a:p>
        </p:txBody>
      </p:sp>
      <p:sp>
        <p:nvSpPr>
          <p:cNvPr id="9" name="Google Shape;90;p1">
            <a:extLst>
              <a:ext uri="{FF2B5EF4-FFF2-40B4-BE49-F238E27FC236}">
                <a16:creationId xmlns:a16="http://schemas.microsoft.com/office/drawing/2014/main" xmlns="" id="{B570EFE6-54B4-46F4-80F6-4F0197FEDEC0}"/>
              </a:ext>
            </a:extLst>
          </p:cNvPr>
          <p:cNvSpPr/>
          <p:nvPr/>
        </p:nvSpPr>
        <p:spPr>
          <a:xfrm>
            <a:off x="3575338" y="3495946"/>
            <a:ext cx="49683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GT" sz="1600" dirty="0" smtClean="0">
                <a:solidFill>
                  <a:srgbClr val="062B47"/>
                </a:solidFill>
                <a:latin typeface="Verdana" panose="020B0604030504040204" pitchFamily="34" charset="0"/>
                <a:ea typeface="Verdana" panose="020B0604030504040204" pitchFamily="34" charset="0"/>
                <a:cs typeface="Montserrat"/>
                <a:sym typeface="Montserrat"/>
              </a:rPr>
              <a:t>Noviembre</a:t>
            </a:r>
            <a:r>
              <a:rPr lang="es-GT" sz="1600" dirty="0">
                <a:solidFill>
                  <a:srgbClr val="062B47"/>
                </a:solidFill>
                <a:latin typeface="Verdana" panose="020B0604030504040204" pitchFamily="34" charset="0"/>
                <a:ea typeface="Verdana" panose="020B0604030504040204" pitchFamily="34" charset="0"/>
                <a:cs typeface="Montserrat"/>
                <a:sym typeface="Montserrat"/>
              </a:rPr>
              <a:t>, 2023</a:t>
            </a:r>
            <a:endParaRPr sz="1600" dirty="0">
              <a:solidFill>
                <a:srgbClr val="062B47"/>
              </a:solidFill>
              <a:latin typeface="Verdana" panose="020B0604030504040204" pitchFamily="34" charset="0"/>
              <a:ea typeface="Verdana" panose="020B0604030504040204" pitchFamily="34" charset="0"/>
              <a:cs typeface="Montserrat"/>
              <a:sym typeface="Montserrat"/>
            </a:endParaRPr>
          </a:p>
          <a:p>
            <a:pPr marL="0" marR="0" lvl="0" indent="0" algn="l" rtl="0">
              <a:spcBef>
                <a:spcPts val="0"/>
              </a:spcBef>
              <a:spcAft>
                <a:spcPts val="0"/>
              </a:spcAft>
              <a:buNone/>
            </a:pPr>
            <a:endParaRPr sz="1600" dirty="0">
              <a:solidFill>
                <a:srgbClr val="062B47"/>
              </a:solidFill>
              <a:latin typeface="Verdana" panose="020B0604030504040204" pitchFamily="34" charset="0"/>
              <a:ea typeface="Verdana" panose="020B0604030504040204" pitchFamily="34" charset="0"/>
              <a:cs typeface="Montserrat"/>
              <a:sym typeface="Montserrat"/>
            </a:endParaRPr>
          </a:p>
        </p:txBody>
      </p:sp>
      <p:pic>
        <p:nvPicPr>
          <p:cNvPr id="10" name="Imagen 9">
            <a:extLst>
              <a:ext uri="{FF2B5EF4-FFF2-40B4-BE49-F238E27FC236}">
                <a16:creationId xmlns:a16="http://schemas.microsoft.com/office/drawing/2014/main" xmlns="" id="{DA256A47-0462-4908-B171-815A77495F0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801387" y="5495601"/>
            <a:ext cx="2516201" cy="879359"/>
          </a:xfrm>
          <a:prstGeom prst="rect">
            <a:avLst/>
          </a:prstGeom>
        </p:spPr>
      </p:pic>
    </p:spTree>
    <p:extLst>
      <p:ext uri="{BB962C8B-B14F-4D97-AF65-F5344CB8AC3E}">
        <p14:creationId xmlns:p14="http://schemas.microsoft.com/office/powerpoint/2010/main" val="962695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pic>
        <p:nvPicPr>
          <p:cNvPr id="3" name="Imagen 2">
            <a:extLst>
              <a:ext uri="{FF2B5EF4-FFF2-40B4-BE49-F238E27FC236}">
                <a16:creationId xmlns:a16="http://schemas.microsoft.com/office/drawing/2014/main" xmlns="" id="{150BD1D8-1180-4A4B-86CD-E932BD715B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32445" y="4953998"/>
            <a:ext cx="1535263" cy="1535263"/>
          </a:xfrm>
          <a:prstGeom prst="rect">
            <a:avLst/>
          </a:prstGeom>
        </p:spPr>
      </p:pic>
      <p:sp>
        <p:nvSpPr>
          <p:cNvPr id="11" name="CuadroTexto 10">
            <a:extLst>
              <a:ext uri="{FF2B5EF4-FFF2-40B4-BE49-F238E27FC236}">
                <a16:creationId xmlns:a16="http://schemas.microsoft.com/office/drawing/2014/main" xmlns="" id="{71623B82-64FE-4771-8598-63BEFA9C71A8}"/>
              </a:ext>
            </a:extLst>
          </p:cNvPr>
          <p:cNvSpPr txBox="1"/>
          <p:nvPr/>
        </p:nvSpPr>
        <p:spPr>
          <a:xfrm>
            <a:off x="4902198" y="2641006"/>
            <a:ext cx="6731002" cy="1815882"/>
          </a:xfrm>
          <a:prstGeom prst="rect">
            <a:avLst/>
          </a:prstGeom>
          <a:noFill/>
        </p:spPr>
        <p:txBody>
          <a:bodyPr wrap="square" rtlCol="0">
            <a:spAutoFit/>
          </a:bodyPr>
          <a:lstStyle/>
          <a:p>
            <a:pPr algn="just"/>
            <a:r>
              <a:rPr lang="es-MX" sz="1600" dirty="0">
                <a:solidFill>
                  <a:srgbClr val="002447"/>
                </a:solidFill>
                <a:latin typeface="Verdana" panose="020B0604030504040204" pitchFamily="34" charset="0"/>
                <a:ea typeface="Verdana" panose="020B0604030504040204" pitchFamily="34" charset="0"/>
              </a:rPr>
              <a:t>Que mediante el </a:t>
            </a:r>
            <a:r>
              <a:rPr lang="es-MX" sz="1600" b="1" dirty="0">
                <a:solidFill>
                  <a:srgbClr val="002447"/>
                </a:solidFill>
                <a:latin typeface="Verdana" panose="020B0604030504040204" pitchFamily="34" charset="0"/>
                <a:ea typeface="Verdana" panose="020B0604030504040204" pitchFamily="34" charset="0"/>
              </a:rPr>
              <a:t>Acuerdo Ministerial Número </a:t>
            </a:r>
            <a:r>
              <a:rPr lang="es-MX" sz="1600" b="1" dirty="0" smtClean="0">
                <a:solidFill>
                  <a:srgbClr val="002447"/>
                </a:solidFill>
                <a:latin typeface="Verdana" panose="020B0604030504040204" pitchFamily="34" charset="0"/>
                <a:ea typeface="Verdana" panose="020B0604030504040204" pitchFamily="34" charset="0"/>
              </a:rPr>
              <a:t>484-2023 </a:t>
            </a:r>
            <a:r>
              <a:rPr lang="es-MX" sz="1600" dirty="0" smtClean="0">
                <a:solidFill>
                  <a:srgbClr val="002447"/>
                </a:solidFill>
                <a:latin typeface="Verdana" panose="020B0604030504040204" pitchFamily="34" charset="0"/>
                <a:ea typeface="Verdana" panose="020B0604030504040204" pitchFamily="34" charset="0"/>
              </a:rPr>
              <a:t>publicado en el Diario de Centroamérica el </a:t>
            </a:r>
            <a:r>
              <a:rPr lang="es-MX" sz="1600" dirty="0">
                <a:solidFill>
                  <a:srgbClr val="002447"/>
                </a:solidFill>
                <a:latin typeface="Verdana" panose="020B0604030504040204" pitchFamily="34" charset="0"/>
                <a:ea typeface="Verdana" panose="020B0604030504040204" pitchFamily="34" charset="0"/>
              </a:rPr>
              <a:t>11 de agosto de 2023, se </a:t>
            </a:r>
            <a:r>
              <a:rPr lang="es-MX" sz="1600" dirty="0" smtClean="0">
                <a:solidFill>
                  <a:srgbClr val="002447"/>
                </a:solidFill>
                <a:latin typeface="Verdana" panose="020B0604030504040204" pitchFamily="34" charset="0"/>
                <a:ea typeface="Verdana" panose="020B0604030504040204" pitchFamily="34" charset="0"/>
              </a:rPr>
              <a:t>aprobó </a:t>
            </a:r>
            <a:r>
              <a:rPr lang="es-MX" sz="1600" dirty="0">
                <a:solidFill>
                  <a:srgbClr val="002447"/>
                </a:solidFill>
                <a:latin typeface="Verdana" panose="020B0604030504040204" pitchFamily="34" charset="0"/>
                <a:ea typeface="Verdana" panose="020B0604030504040204" pitchFamily="34" charset="0"/>
              </a:rPr>
              <a:t>el Código de Ética del Ministerio de Finanzas Públicas con el objetivo de incentivar el adecuado cumplimiento de la función pública, basada en principios fundamentales de integridad, honestidad y responsabilidad de los servidores públicos.</a:t>
            </a:r>
          </a:p>
        </p:txBody>
      </p:sp>
      <p:sp>
        <p:nvSpPr>
          <p:cNvPr id="10" name="CuadroTexto 9">
            <a:extLst>
              <a:ext uri="{FF2B5EF4-FFF2-40B4-BE49-F238E27FC236}">
                <a16:creationId xmlns:a16="http://schemas.microsoft.com/office/drawing/2014/main" xmlns="" id="{34617816-C072-4A2B-8ACC-A2A932F92A74}"/>
              </a:ext>
            </a:extLst>
          </p:cNvPr>
          <p:cNvSpPr txBox="1"/>
          <p:nvPr/>
        </p:nvSpPr>
        <p:spPr>
          <a:xfrm>
            <a:off x="273959" y="3017384"/>
            <a:ext cx="3718529" cy="830997"/>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Código de Ética Vigente</a:t>
            </a:r>
          </a:p>
        </p:txBody>
      </p:sp>
    </p:spTree>
    <p:extLst>
      <p:ext uri="{BB962C8B-B14F-4D97-AF65-F5344CB8AC3E}">
        <p14:creationId xmlns:p14="http://schemas.microsoft.com/office/powerpoint/2010/main" val="3473626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3" name="CuadroTexto 12">
            <a:extLst>
              <a:ext uri="{FF2B5EF4-FFF2-40B4-BE49-F238E27FC236}">
                <a16:creationId xmlns:a16="http://schemas.microsoft.com/office/drawing/2014/main" xmlns="" id="{2A1924A4-23D3-4D56-B76C-B6A8984887BA}"/>
              </a:ext>
            </a:extLst>
          </p:cNvPr>
          <p:cNvSpPr txBox="1"/>
          <p:nvPr/>
        </p:nvSpPr>
        <p:spPr>
          <a:xfrm>
            <a:off x="328537" y="3203653"/>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Considerando:</a:t>
            </a:r>
          </a:p>
        </p:txBody>
      </p:sp>
      <p:pic>
        <p:nvPicPr>
          <p:cNvPr id="14" name="Imagen 13">
            <a:extLst>
              <a:ext uri="{FF2B5EF4-FFF2-40B4-BE49-F238E27FC236}">
                <a16:creationId xmlns:a16="http://schemas.microsoft.com/office/drawing/2014/main" xmlns="" id="{3ADABE95-40FD-44B9-A588-2F9E2E7968F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794015" y="4959165"/>
            <a:ext cx="1452929" cy="1452929"/>
          </a:xfrm>
          <a:prstGeom prst="rect">
            <a:avLst/>
          </a:prstGeom>
        </p:spPr>
      </p:pic>
      <p:sp>
        <p:nvSpPr>
          <p:cNvPr id="9" name="CuadroTexto 8">
            <a:extLst>
              <a:ext uri="{FF2B5EF4-FFF2-40B4-BE49-F238E27FC236}">
                <a16:creationId xmlns:a16="http://schemas.microsoft.com/office/drawing/2014/main" xmlns="" id="{37027581-636C-4EED-9D74-7E2859418CFE}"/>
              </a:ext>
            </a:extLst>
          </p:cNvPr>
          <p:cNvSpPr txBox="1"/>
          <p:nvPr/>
        </p:nvSpPr>
        <p:spPr>
          <a:xfrm>
            <a:off x="4969934" y="2031398"/>
            <a:ext cx="6580267" cy="2800767"/>
          </a:xfrm>
          <a:prstGeom prst="rect">
            <a:avLst/>
          </a:prstGeom>
          <a:noFill/>
        </p:spPr>
        <p:txBody>
          <a:bodyPr wrap="square" rtlCol="0">
            <a:spAutoFit/>
          </a:bodyPr>
          <a:lstStyle/>
          <a:p>
            <a:pPr algn="just"/>
            <a:r>
              <a:rPr lang="es-MX" sz="1600" dirty="0">
                <a:solidFill>
                  <a:srgbClr val="002447"/>
                </a:solidFill>
                <a:latin typeface="Verdana" panose="020B0604030504040204" pitchFamily="34" charset="0"/>
                <a:ea typeface="Verdana" panose="020B0604030504040204" pitchFamily="34" charset="0"/>
              </a:rPr>
              <a:t>Que es necesaria la conformación del Comité de Ética del Ministerio de Finanzas Públicas, como un órgano consultivo, con el objetivo de conocer, interpretar y aplicar las disposiciones contenidas en el Código de Ética del Ministerio de Finanzas Públicas y cualquier otra política o disposición institucional relacionada con la materia, con el fin último de velar por el adecuado desarrollo de las competencias y atribuciones de los funcionarios, empleados públicos y personas que presten sus servicios al Ministerio de Finanzas Públicas, bajo los principios de justicia, integridad, responsabilidad, transparencia y excelencia.</a:t>
            </a:r>
          </a:p>
        </p:txBody>
      </p:sp>
    </p:spTree>
    <p:extLst>
      <p:ext uri="{BB962C8B-B14F-4D97-AF65-F5344CB8AC3E}">
        <p14:creationId xmlns:p14="http://schemas.microsoft.com/office/powerpoint/2010/main" val="2192402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xmlns="" id="{90214376-98C8-4865-9F22-616F966DA3CA}"/>
              </a:ext>
            </a:extLst>
          </p:cNvPr>
          <p:cNvSpPr txBox="1"/>
          <p:nvPr/>
        </p:nvSpPr>
        <p:spPr>
          <a:xfrm>
            <a:off x="2573865" y="2801866"/>
            <a:ext cx="7061203" cy="1261884"/>
          </a:xfrm>
          <a:prstGeom prst="rect">
            <a:avLst/>
          </a:prstGeom>
          <a:noFill/>
        </p:spPr>
        <p:txBody>
          <a:bodyPr wrap="square" rtlCol="0">
            <a:spAutoFit/>
          </a:bodyPr>
          <a:lstStyle/>
          <a:p>
            <a:pPr algn="ctr">
              <a:lnSpc>
                <a:spcPct val="150000"/>
              </a:lnSpc>
            </a:pPr>
            <a:r>
              <a:rPr lang="es-MX" sz="2000" b="1" dirty="0">
                <a:solidFill>
                  <a:srgbClr val="1A3254"/>
                </a:solidFill>
                <a:latin typeface="Verdana" panose="020B0604030504040204" pitchFamily="34" charset="0"/>
                <a:ea typeface="Verdana" panose="020B0604030504040204" pitchFamily="34" charset="0"/>
              </a:rPr>
              <a:t>Principales incorporaciones del Código de Ética:   </a:t>
            </a:r>
          </a:p>
          <a:p>
            <a:pPr algn="ctr">
              <a:lnSpc>
                <a:spcPct val="150000"/>
              </a:lnSpc>
            </a:pPr>
            <a:r>
              <a:rPr lang="es-MX" sz="2000" b="1" dirty="0">
                <a:solidFill>
                  <a:srgbClr val="1A3254"/>
                </a:solidFill>
                <a:latin typeface="Verdana" panose="020B0604030504040204" pitchFamily="34" charset="0"/>
                <a:ea typeface="Verdana" panose="020B0604030504040204" pitchFamily="34" charset="0"/>
              </a:rPr>
              <a:t> Ahora el código cuenta con 18 artículos</a:t>
            </a:r>
          </a:p>
          <a:p>
            <a:pPr algn="just"/>
            <a:endParaRPr lang="es-MX" sz="1600" dirty="0">
              <a:solidFill>
                <a:srgbClr val="002447"/>
              </a:solidFill>
              <a:latin typeface="Verdana" panose="020B0604030504040204" pitchFamily="34" charset="0"/>
              <a:ea typeface="Verdana" panose="020B0604030504040204" pitchFamily="34" charset="0"/>
            </a:endParaRPr>
          </a:p>
        </p:txBody>
      </p:sp>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3" name="Imagen 12">
            <a:extLst>
              <a:ext uri="{FF2B5EF4-FFF2-40B4-BE49-F238E27FC236}">
                <a16:creationId xmlns:a16="http://schemas.microsoft.com/office/drawing/2014/main" xmlns="" id="{4B35820B-124E-4CD1-95CE-29E43B76D2E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0892" y="34303"/>
            <a:ext cx="1557079" cy="544166"/>
          </a:xfrm>
          <a:prstGeom prst="rect">
            <a:avLst/>
          </a:prstGeom>
        </p:spPr>
      </p:pic>
      <p:cxnSp>
        <p:nvCxnSpPr>
          <p:cNvPr id="3" name="Conector recto 2">
            <a:extLst>
              <a:ext uri="{FF2B5EF4-FFF2-40B4-BE49-F238E27FC236}">
                <a16:creationId xmlns:a16="http://schemas.microsoft.com/office/drawing/2014/main" xmlns="" id="{86FDF307-45BC-4DF3-9251-92A67300B06E}"/>
              </a:ext>
            </a:extLst>
          </p:cNvPr>
          <p:cNvCxnSpPr/>
          <p:nvPr/>
        </p:nvCxnSpPr>
        <p:spPr>
          <a:xfrm>
            <a:off x="3344333" y="3810000"/>
            <a:ext cx="5604934" cy="0"/>
          </a:xfrm>
          <a:prstGeom prst="line">
            <a:avLst/>
          </a:prstGeom>
          <a:ln>
            <a:solidFill>
              <a:srgbClr val="00B0F0"/>
            </a:solidFill>
          </a:ln>
        </p:spPr>
        <p:style>
          <a:lnRef idx="3">
            <a:schemeClr val="accent1"/>
          </a:lnRef>
          <a:fillRef idx="0">
            <a:schemeClr val="accent1"/>
          </a:fillRef>
          <a:effectRef idx="2">
            <a:schemeClr val="accent1"/>
          </a:effectRef>
          <a:fontRef idx="minor">
            <a:schemeClr val="tx1"/>
          </a:fontRef>
        </p:style>
      </p:cxnSp>
      <p:pic>
        <p:nvPicPr>
          <p:cNvPr id="14" name="Imagen 13">
            <a:extLst>
              <a:ext uri="{FF2B5EF4-FFF2-40B4-BE49-F238E27FC236}">
                <a16:creationId xmlns:a16="http://schemas.microsoft.com/office/drawing/2014/main" xmlns="" id="{6B5FDDFA-951E-4AE4-921C-81DA8A45EC2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4505"/>
          <a:stretch/>
        </p:blipFill>
        <p:spPr>
          <a:xfrm>
            <a:off x="2946725" y="3938073"/>
            <a:ext cx="6242151" cy="2907468"/>
          </a:xfrm>
          <a:prstGeom prst="rect">
            <a:avLst/>
          </a:prstGeom>
        </p:spPr>
      </p:pic>
    </p:spTree>
    <p:extLst>
      <p:ext uri="{BB962C8B-B14F-4D97-AF65-F5344CB8AC3E}">
        <p14:creationId xmlns:p14="http://schemas.microsoft.com/office/powerpoint/2010/main" val="508825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CuadroTexto 8">
            <a:extLst>
              <a:ext uri="{FF2B5EF4-FFF2-40B4-BE49-F238E27FC236}">
                <a16:creationId xmlns:a16="http://schemas.microsoft.com/office/drawing/2014/main" xmlns="" id="{4E8D9173-7657-4C91-AA68-C9B7A56A2E31}"/>
              </a:ext>
            </a:extLst>
          </p:cNvPr>
          <p:cNvSpPr txBox="1"/>
          <p:nvPr/>
        </p:nvSpPr>
        <p:spPr>
          <a:xfrm>
            <a:off x="341695" y="3613031"/>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1.</a:t>
            </a:r>
          </a:p>
        </p:txBody>
      </p:sp>
      <p:sp>
        <p:nvSpPr>
          <p:cNvPr id="10" name="CuadroTexto 9">
            <a:extLst>
              <a:ext uri="{FF2B5EF4-FFF2-40B4-BE49-F238E27FC236}">
                <a16:creationId xmlns:a16="http://schemas.microsoft.com/office/drawing/2014/main" xmlns="" id="{90214376-98C8-4865-9F22-616F966DA3CA}"/>
              </a:ext>
            </a:extLst>
          </p:cNvPr>
          <p:cNvSpPr txBox="1"/>
          <p:nvPr/>
        </p:nvSpPr>
        <p:spPr>
          <a:xfrm>
            <a:off x="4902198" y="2276933"/>
            <a:ext cx="6688669" cy="2308324"/>
          </a:xfrm>
          <a:prstGeom prst="rect">
            <a:avLst/>
          </a:prstGeom>
          <a:noFill/>
        </p:spPr>
        <p:txBody>
          <a:bodyPr wrap="square" rtlCol="0">
            <a:spAutoFit/>
          </a:bodyPr>
          <a:lstStyle/>
          <a:p>
            <a:pPr algn="just"/>
            <a:r>
              <a:rPr lang="es-GT" sz="1600" b="1" dirty="0">
                <a:solidFill>
                  <a:srgbClr val="1A3254"/>
                </a:solidFill>
                <a:latin typeface="Verdana" panose="020B0604030504040204" pitchFamily="34" charset="0"/>
                <a:ea typeface="Verdana" panose="020B0604030504040204" pitchFamily="34" charset="0"/>
              </a:rPr>
              <a:t>Aprobación.</a:t>
            </a:r>
          </a:p>
          <a:p>
            <a:pPr algn="just"/>
            <a:endParaRPr lang="es-MX" sz="1600" dirty="0">
              <a:solidFill>
                <a:srgbClr val="002447"/>
              </a:solidFill>
              <a:latin typeface="Verdana" panose="020B0604030504040204" pitchFamily="34" charset="0"/>
              <a:ea typeface="Verdana" panose="020B0604030504040204" pitchFamily="34" charset="0"/>
            </a:endParaRPr>
          </a:p>
          <a:p>
            <a:pPr algn="just"/>
            <a:r>
              <a:rPr lang="es-MX" sz="1600" dirty="0">
                <a:solidFill>
                  <a:srgbClr val="002447"/>
                </a:solidFill>
                <a:latin typeface="Verdana" panose="020B0604030504040204" pitchFamily="34" charset="0"/>
                <a:ea typeface="Verdana" panose="020B0604030504040204" pitchFamily="34" charset="0"/>
              </a:rPr>
              <a:t>Se aprueba el Código de Ética del Ministerio de Finanzas Públicas de observancia general y obligatoria para los funcionarios, empleados públicos y personas que presten sus servicios al Ministerio de Finanzas Públicas, con el propósito que sus funciones y actividades sean desarrolladas con eficacia y calidad, bajo los principios de justicia, integridad, responsabilidad, transparencia y excelencia.</a:t>
            </a:r>
          </a:p>
        </p:txBody>
      </p:sp>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2" name="CuadroTexto 11">
            <a:extLst>
              <a:ext uri="{FF2B5EF4-FFF2-40B4-BE49-F238E27FC236}">
                <a16:creationId xmlns:a16="http://schemas.microsoft.com/office/drawing/2014/main" xmlns="" id="{486A0E61-DBA1-476A-8F3C-D7FF82361AA0}"/>
              </a:ext>
            </a:extLst>
          </p:cNvPr>
          <p:cNvSpPr txBox="1"/>
          <p:nvPr/>
        </p:nvSpPr>
        <p:spPr>
          <a:xfrm>
            <a:off x="413431" y="2878246"/>
            <a:ext cx="3439583" cy="400110"/>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ACUERDA</a:t>
            </a:r>
            <a:endParaRPr lang="es-GT" sz="2000" dirty="0">
              <a:solidFill>
                <a:schemeClr val="bg1"/>
              </a:solidFill>
            </a:endParaRPr>
          </a:p>
        </p:txBody>
      </p:sp>
      <p:cxnSp>
        <p:nvCxnSpPr>
          <p:cNvPr id="13" name="Conector recto 12">
            <a:extLst>
              <a:ext uri="{FF2B5EF4-FFF2-40B4-BE49-F238E27FC236}">
                <a16:creationId xmlns:a16="http://schemas.microsoft.com/office/drawing/2014/main" xmlns="" id="{CC286E76-64DF-4AA4-A72C-AAB1FE116DAC}"/>
              </a:ext>
            </a:extLst>
          </p:cNvPr>
          <p:cNvCxnSpPr/>
          <p:nvPr/>
        </p:nvCxnSpPr>
        <p:spPr>
          <a:xfrm>
            <a:off x="731308" y="3429000"/>
            <a:ext cx="2909359" cy="0"/>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pic>
        <p:nvPicPr>
          <p:cNvPr id="3" name="Imagen 2">
            <a:extLst>
              <a:ext uri="{FF2B5EF4-FFF2-40B4-BE49-F238E27FC236}">
                <a16:creationId xmlns:a16="http://schemas.microsoft.com/office/drawing/2014/main" xmlns="" id="{E8994B0F-7B5C-48B0-890B-562DA3B0BA3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92733" y="4708079"/>
            <a:ext cx="2370667" cy="1670859"/>
          </a:xfrm>
          <a:prstGeom prst="rect">
            <a:avLst/>
          </a:prstGeom>
        </p:spPr>
      </p:pic>
    </p:spTree>
    <p:extLst>
      <p:ext uri="{BB962C8B-B14F-4D97-AF65-F5344CB8AC3E}">
        <p14:creationId xmlns:p14="http://schemas.microsoft.com/office/powerpoint/2010/main" val="2522984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2" name="CuadroTexto 11">
            <a:extLst>
              <a:ext uri="{FF2B5EF4-FFF2-40B4-BE49-F238E27FC236}">
                <a16:creationId xmlns:a16="http://schemas.microsoft.com/office/drawing/2014/main" xmlns="" id="{E893E461-FC08-4442-94A7-C9510DF2DC02}"/>
              </a:ext>
            </a:extLst>
          </p:cNvPr>
          <p:cNvSpPr txBox="1"/>
          <p:nvPr/>
        </p:nvSpPr>
        <p:spPr>
          <a:xfrm>
            <a:off x="273959" y="3458860"/>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6.</a:t>
            </a:r>
          </a:p>
        </p:txBody>
      </p:sp>
      <p:sp>
        <p:nvSpPr>
          <p:cNvPr id="14" name="CuadroTexto 13">
            <a:extLst>
              <a:ext uri="{FF2B5EF4-FFF2-40B4-BE49-F238E27FC236}">
                <a16:creationId xmlns:a16="http://schemas.microsoft.com/office/drawing/2014/main" xmlns="" id="{C24F26A2-1291-4EA3-AAF6-4A46EB330704}"/>
              </a:ext>
            </a:extLst>
          </p:cNvPr>
          <p:cNvSpPr txBox="1"/>
          <p:nvPr/>
        </p:nvSpPr>
        <p:spPr>
          <a:xfrm>
            <a:off x="413431" y="2268644"/>
            <a:ext cx="3439583" cy="1015663"/>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CAPÍTULO II: Principios éticos y valores institucionales</a:t>
            </a:r>
            <a:endParaRPr lang="es-GT" sz="2000" dirty="0">
              <a:solidFill>
                <a:schemeClr val="bg1"/>
              </a:solidFill>
            </a:endParaRPr>
          </a:p>
        </p:txBody>
      </p:sp>
      <p:cxnSp>
        <p:nvCxnSpPr>
          <p:cNvPr id="3" name="Conector recto 2">
            <a:extLst>
              <a:ext uri="{FF2B5EF4-FFF2-40B4-BE49-F238E27FC236}">
                <a16:creationId xmlns:a16="http://schemas.microsoft.com/office/drawing/2014/main" xmlns="" id="{B7F5C00F-4456-4310-9AAE-8319D4F2C200}"/>
              </a:ext>
            </a:extLst>
          </p:cNvPr>
          <p:cNvCxnSpPr/>
          <p:nvPr/>
        </p:nvCxnSpPr>
        <p:spPr>
          <a:xfrm>
            <a:off x="731308" y="3429000"/>
            <a:ext cx="2909359" cy="0"/>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pic>
        <p:nvPicPr>
          <p:cNvPr id="20" name="Imagen 19">
            <a:extLst>
              <a:ext uri="{FF2B5EF4-FFF2-40B4-BE49-F238E27FC236}">
                <a16:creationId xmlns:a16="http://schemas.microsoft.com/office/drawing/2014/main" xmlns="" id="{B6CD31EE-E23D-4825-8867-7DE7229A8EF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904081" y="4874630"/>
            <a:ext cx="1458437" cy="1458437"/>
          </a:xfrm>
          <a:prstGeom prst="rect">
            <a:avLst/>
          </a:prstGeom>
        </p:spPr>
      </p:pic>
      <p:sp>
        <p:nvSpPr>
          <p:cNvPr id="10" name="CuadroTexto 9">
            <a:extLst>
              <a:ext uri="{FF2B5EF4-FFF2-40B4-BE49-F238E27FC236}">
                <a16:creationId xmlns:a16="http://schemas.microsoft.com/office/drawing/2014/main" xmlns="" id="{F25997BB-8F73-4234-B0D4-6C535CBFA5D1}"/>
              </a:ext>
            </a:extLst>
          </p:cNvPr>
          <p:cNvSpPr txBox="1"/>
          <p:nvPr/>
        </p:nvSpPr>
        <p:spPr>
          <a:xfrm>
            <a:off x="5024138" y="2147668"/>
            <a:ext cx="6580267" cy="2554545"/>
          </a:xfrm>
          <a:prstGeom prst="rect">
            <a:avLst/>
          </a:prstGeom>
          <a:noFill/>
        </p:spPr>
        <p:txBody>
          <a:bodyPr wrap="square" rtlCol="0">
            <a:spAutoFit/>
          </a:bodyPr>
          <a:lstStyle/>
          <a:p>
            <a:pPr algn="just"/>
            <a:r>
              <a:rPr lang="es-GT" sz="1600" b="1" dirty="0">
                <a:solidFill>
                  <a:srgbClr val="002447"/>
                </a:solidFill>
                <a:latin typeface="Verdana" panose="020B0604030504040204" pitchFamily="34" charset="0"/>
                <a:ea typeface="Verdana" panose="020B0604030504040204" pitchFamily="34" charset="0"/>
              </a:rPr>
              <a:t>Principios éticos.</a:t>
            </a:r>
          </a:p>
          <a:p>
            <a:pPr algn="just"/>
            <a:endParaRPr lang="es-MX" sz="1600" dirty="0">
              <a:solidFill>
                <a:srgbClr val="002447"/>
              </a:solidFill>
              <a:latin typeface="Verdana" panose="020B0604030504040204" pitchFamily="34" charset="0"/>
              <a:ea typeface="Verdana" panose="020B0604030504040204" pitchFamily="34" charset="0"/>
            </a:endParaRPr>
          </a:p>
          <a:p>
            <a:pPr algn="just"/>
            <a:r>
              <a:rPr lang="es-MX" sz="1600" dirty="0">
                <a:solidFill>
                  <a:srgbClr val="002447"/>
                </a:solidFill>
                <a:latin typeface="Verdana" panose="020B0604030504040204" pitchFamily="34" charset="0"/>
                <a:ea typeface="Verdana" panose="020B0604030504040204" pitchFamily="34" charset="0"/>
              </a:rPr>
              <a:t>Se establecen como principios éticos institucionales, los siguientes:</a:t>
            </a:r>
          </a:p>
          <a:p>
            <a:pPr algn="just"/>
            <a:endParaRPr lang="es-MX" sz="1600" dirty="0">
              <a:solidFill>
                <a:srgbClr val="002447"/>
              </a:solidFill>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MX" sz="1600" dirty="0">
                <a:solidFill>
                  <a:srgbClr val="002447"/>
                </a:solidFill>
                <a:latin typeface="Verdana" panose="020B0604030504040204" pitchFamily="34" charset="0"/>
                <a:ea typeface="Verdana" panose="020B0604030504040204" pitchFamily="34" charset="0"/>
              </a:rPr>
              <a:t>Justicia</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Integridad</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Responsabilidad</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Transparencia</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Excelencia</a:t>
            </a:r>
          </a:p>
        </p:txBody>
      </p:sp>
    </p:spTree>
    <p:extLst>
      <p:ext uri="{BB962C8B-B14F-4D97-AF65-F5344CB8AC3E}">
        <p14:creationId xmlns:p14="http://schemas.microsoft.com/office/powerpoint/2010/main" val="1376228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2" name="CuadroTexto 11">
            <a:extLst>
              <a:ext uri="{FF2B5EF4-FFF2-40B4-BE49-F238E27FC236}">
                <a16:creationId xmlns:a16="http://schemas.microsoft.com/office/drawing/2014/main" xmlns="" id="{E893E461-FC08-4442-94A7-C9510DF2DC02}"/>
              </a:ext>
            </a:extLst>
          </p:cNvPr>
          <p:cNvSpPr txBox="1"/>
          <p:nvPr/>
        </p:nvSpPr>
        <p:spPr>
          <a:xfrm>
            <a:off x="273959" y="3458860"/>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7.</a:t>
            </a:r>
          </a:p>
        </p:txBody>
      </p:sp>
      <p:sp>
        <p:nvSpPr>
          <p:cNvPr id="14" name="CuadroTexto 13">
            <a:extLst>
              <a:ext uri="{FF2B5EF4-FFF2-40B4-BE49-F238E27FC236}">
                <a16:creationId xmlns:a16="http://schemas.microsoft.com/office/drawing/2014/main" xmlns="" id="{C24F26A2-1291-4EA3-AAF6-4A46EB330704}"/>
              </a:ext>
            </a:extLst>
          </p:cNvPr>
          <p:cNvSpPr txBox="1"/>
          <p:nvPr/>
        </p:nvSpPr>
        <p:spPr>
          <a:xfrm>
            <a:off x="413431" y="2268644"/>
            <a:ext cx="3439583" cy="1015663"/>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CAPÍTULO II: Principios éticos y valores institucionales</a:t>
            </a:r>
            <a:endParaRPr lang="es-GT" sz="2000" dirty="0">
              <a:solidFill>
                <a:schemeClr val="bg1"/>
              </a:solidFill>
            </a:endParaRPr>
          </a:p>
        </p:txBody>
      </p:sp>
      <p:cxnSp>
        <p:nvCxnSpPr>
          <p:cNvPr id="3" name="Conector recto 2">
            <a:extLst>
              <a:ext uri="{FF2B5EF4-FFF2-40B4-BE49-F238E27FC236}">
                <a16:creationId xmlns:a16="http://schemas.microsoft.com/office/drawing/2014/main" xmlns="" id="{B7F5C00F-4456-4310-9AAE-8319D4F2C200}"/>
              </a:ext>
            </a:extLst>
          </p:cNvPr>
          <p:cNvCxnSpPr/>
          <p:nvPr/>
        </p:nvCxnSpPr>
        <p:spPr>
          <a:xfrm>
            <a:off x="731308" y="3429000"/>
            <a:ext cx="2909359" cy="0"/>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pic>
        <p:nvPicPr>
          <p:cNvPr id="13" name="Imagen 12">
            <a:extLst>
              <a:ext uri="{FF2B5EF4-FFF2-40B4-BE49-F238E27FC236}">
                <a16:creationId xmlns:a16="http://schemas.microsoft.com/office/drawing/2014/main" xmlns="" id="{AF5D8584-EE6C-453C-8825-6EEC0C7FBFA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675481" y="4874630"/>
            <a:ext cx="1399537" cy="1399537"/>
          </a:xfrm>
          <a:prstGeom prst="rect">
            <a:avLst/>
          </a:prstGeom>
        </p:spPr>
      </p:pic>
      <p:sp>
        <p:nvSpPr>
          <p:cNvPr id="11" name="CuadroTexto 10">
            <a:extLst>
              <a:ext uri="{FF2B5EF4-FFF2-40B4-BE49-F238E27FC236}">
                <a16:creationId xmlns:a16="http://schemas.microsoft.com/office/drawing/2014/main" xmlns="" id="{9F658F28-3266-457D-B31E-831A8E29FBC4}"/>
              </a:ext>
            </a:extLst>
          </p:cNvPr>
          <p:cNvSpPr txBox="1"/>
          <p:nvPr/>
        </p:nvSpPr>
        <p:spPr>
          <a:xfrm>
            <a:off x="5032605" y="1656603"/>
            <a:ext cx="6580267" cy="3539430"/>
          </a:xfrm>
          <a:prstGeom prst="rect">
            <a:avLst/>
          </a:prstGeom>
          <a:noFill/>
        </p:spPr>
        <p:txBody>
          <a:bodyPr wrap="square" rtlCol="0">
            <a:spAutoFit/>
          </a:bodyPr>
          <a:lstStyle/>
          <a:p>
            <a:pPr algn="just"/>
            <a:r>
              <a:rPr lang="es-GT" sz="1600" b="1" dirty="0">
                <a:solidFill>
                  <a:srgbClr val="002447"/>
                </a:solidFill>
                <a:latin typeface="Verdana" panose="020B0604030504040204" pitchFamily="34" charset="0"/>
                <a:ea typeface="Verdana" panose="020B0604030504040204" pitchFamily="34" charset="0"/>
              </a:rPr>
              <a:t>Valores institucionales.</a:t>
            </a:r>
          </a:p>
          <a:p>
            <a:pPr algn="just"/>
            <a:endParaRPr lang="es-MX" sz="1600" dirty="0">
              <a:solidFill>
                <a:srgbClr val="002447"/>
              </a:solidFill>
              <a:latin typeface="Verdana" panose="020B0604030504040204" pitchFamily="34" charset="0"/>
              <a:ea typeface="Verdana" panose="020B0604030504040204" pitchFamily="34" charset="0"/>
            </a:endParaRPr>
          </a:p>
          <a:p>
            <a:pPr algn="just"/>
            <a:r>
              <a:rPr lang="es-MX" sz="1600" dirty="0">
                <a:solidFill>
                  <a:srgbClr val="002447"/>
                </a:solidFill>
                <a:latin typeface="Verdana" panose="020B0604030504040204" pitchFamily="34" charset="0"/>
                <a:ea typeface="Verdana" panose="020B0604030504040204" pitchFamily="34" charset="0"/>
              </a:rPr>
              <a:t>Se establecen como valores institucionales los siguientes:</a:t>
            </a:r>
          </a:p>
          <a:p>
            <a:pPr algn="just"/>
            <a:endParaRPr lang="es-MX" sz="1600" dirty="0">
              <a:solidFill>
                <a:srgbClr val="002447"/>
              </a:solidFill>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MX" sz="1600" dirty="0">
                <a:solidFill>
                  <a:srgbClr val="002447"/>
                </a:solidFill>
                <a:latin typeface="Verdana" panose="020B0604030504040204" pitchFamily="34" charset="0"/>
                <a:ea typeface="Verdana" panose="020B0604030504040204" pitchFamily="34" charset="0"/>
              </a:rPr>
              <a:t>Equidad</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Reconocimiento</a:t>
            </a:r>
          </a:p>
          <a:p>
            <a:pPr marL="285750" indent="-285750" algn="just">
              <a:buFont typeface="Arial" panose="020B0604020202020204" pitchFamily="34" charset="0"/>
              <a:buChar char="•"/>
            </a:pPr>
            <a:r>
              <a:rPr lang="es-MX" sz="1600" dirty="0">
                <a:solidFill>
                  <a:srgbClr val="002447"/>
                </a:solidFill>
                <a:latin typeface="Verdana" panose="020B0604030504040204" pitchFamily="34" charset="0"/>
                <a:ea typeface="Verdana" panose="020B0604030504040204" pitchFamily="34" charset="0"/>
              </a:rPr>
              <a:t>Identidad</a:t>
            </a:r>
          </a:p>
          <a:p>
            <a:pPr marL="285750" indent="-285750" algn="just">
              <a:buFont typeface="Arial" panose="020B0604020202020204" pitchFamily="34" charset="0"/>
              <a:buChar char="•"/>
            </a:pPr>
            <a:r>
              <a:rPr lang="es-MX" sz="1600" dirty="0">
                <a:solidFill>
                  <a:srgbClr val="002447"/>
                </a:solidFill>
                <a:latin typeface="Verdana" panose="020B0604030504040204" pitchFamily="34" charset="0"/>
                <a:ea typeface="Verdana" panose="020B0604030504040204" pitchFamily="34" charset="0"/>
              </a:rPr>
              <a:t>Honradez</a:t>
            </a:r>
          </a:p>
          <a:p>
            <a:pPr marL="285750" indent="-285750" algn="just">
              <a:buFont typeface="Arial" panose="020B0604020202020204" pitchFamily="34" charset="0"/>
              <a:buChar char="•"/>
            </a:pPr>
            <a:r>
              <a:rPr lang="es-MX" sz="1600" dirty="0">
                <a:solidFill>
                  <a:srgbClr val="002447"/>
                </a:solidFill>
                <a:latin typeface="Verdana" panose="020B0604030504040204" pitchFamily="34" charset="0"/>
                <a:ea typeface="Verdana" panose="020B0604030504040204" pitchFamily="34" charset="0"/>
              </a:rPr>
              <a:t>Eficiencia</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Frugalidad</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Rendición de cuentas</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Probidad</a:t>
            </a:r>
          </a:p>
          <a:p>
            <a:pPr marL="285750" indent="-285750" algn="just">
              <a:buFont typeface="Arial" panose="020B0604020202020204" pitchFamily="34" charset="0"/>
              <a:buChar char="•"/>
            </a:pPr>
            <a:r>
              <a:rPr lang="es-MX" sz="1600" b="1" dirty="0">
                <a:solidFill>
                  <a:srgbClr val="002447"/>
                </a:solidFill>
                <a:latin typeface="Verdana" panose="020B0604030504040204" pitchFamily="34" charset="0"/>
                <a:ea typeface="Verdana" panose="020B0604030504040204" pitchFamily="34" charset="0"/>
              </a:rPr>
              <a:t>Liderazgo</a:t>
            </a:r>
          </a:p>
          <a:p>
            <a:pPr marL="285750" indent="-285750" algn="just">
              <a:buFont typeface="Arial" panose="020B0604020202020204" pitchFamily="34" charset="0"/>
              <a:buChar char="•"/>
            </a:pPr>
            <a:r>
              <a:rPr lang="es-MX" sz="1600" dirty="0">
                <a:solidFill>
                  <a:srgbClr val="002447"/>
                </a:solidFill>
                <a:latin typeface="Verdana" panose="020B0604030504040204" pitchFamily="34" charset="0"/>
                <a:ea typeface="Verdana" panose="020B0604030504040204" pitchFamily="34" charset="0"/>
              </a:rPr>
              <a:t>Servicio</a:t>
            </a:r>
          </a:p>
        </p:txBody>
      </p:sp>
    </p:spTree>
    <p:extLst>
      <p:ext uri="{BB962C8B-B14F-4D97-AF65-F5344CB8AC3E}">
        <p14:creationId xmlns:p14="http://schemas.microsoft.com/office/powerpoint/2010/main" val="3125287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xmlns="" id="{90214376-98C8-4865-9F22-616F966DA3CA}"/>
              </a:ext>
            </a:extLst>
          </p:cNvPr>
          <p:cNvSpPr txBox="1"/>
          <p:nvPr/>
        </p:nvSpPr>
        <p:spPr>
          <a:xfrm>
            <a:off x="2573865" y="2954267"/>
            <a:ext cx="7061203" cy="953403"/>
          </a:xfrm>
          <a:prstGeom prst="rect">
            <a:avLst/>
          </a:prstGeom>
          <a:noFill/>
        </p:spPr>
        <p:txBody>
          <a:bodyPr wrap="square" rtlCol="0">
            <a:spAutoFit/>
          </a:bodyPr>
          <a:lstStyle/>
          <a:p>
            <a:pPr algn="ctr">
              <a:lnSpc>
                <a:spcPct val="150000"/>
              </a:lnSpc>
            </a:pPr>
            <a:r>
              <a:rPr lang="es-MX" sz="2000" b="1" dirty="0">
                <a:solidFill>
                  <a:srgbClr val="1A3254"/>
                </a:solidFill>
                <a:latin typeface="Verdana" panose="020B0604030504040204" pitchFamily="34" charset="0"/>
                <a:ea typeface="Verdana" panose="020B0604030504040204" pitchFamily="34" charset="0"/>
              </a:rPr>
              <a:t>Se estableció el procedimiento para presentar excusas y recusaciones.</a:t>
            </a:r>
            <a:endParaRPr lang="es-MX" sz="1600" dirty="0">
              <a:solidFill>
                <a:srgbClr val="002447"/>
              </a:solidFill>
              <a:latin typeface="Verdana" panose="020B0604030504040204" pitchFamily="34" charset="0"/>
              <a:ea typeface="Verdana" panose="020B0604030504040204" pitchFamily="34" charset="0"/>
            </a:endParaRPr>
          </a:p>
        </p:txBody>
      </p:sp>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3" name="Imagen 12">
            <a:extLst>
              <a:ext uri="{FF2B5EF4-FFF2-40B4-BE49-F238E27FC236}">
                <a16:creationId xmlns:a16="http://schemas.microsoft.com/office/drawing/2014/main" xmlns="" id="{4B35820B-124E-4CD1-95CE-29E43B76D2E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0892" y="34303"/>
            <a:ext cx="1557079" cy="544166"/>
          </a:xfrm>
          <a:prstGeom prst="rect">
            <a:avLst/>
          </a:prstGeom>
        </p:spPr>
      </p:pic>
      <p:cxnSp>
        <p:nvCxnSpPr>
          <p:cNvPr id="3" name="Conector recto 2">
            <a:extLst>
              <a:ext uri="{FF2B5EF4-FFF2-40B4-BE49-F238E27FC236}">
                <a16:creationId xmlns:a16="http://schemas.microsoft.com/office/drawing/2014/main" xmlns="" id="{86FDF307-45BC-4DF3-9251-92A67300B06E}"/>
              </a:ext>
            </a:extLst>
          </p:cNvPr>
          <p:cNvCxnSpPr/>
          <p:nvPr/>
        </p:nvCxnSpPr>
        <p:spPr>
          <a:xfrm>
            <a:off x="3344333" y="3987799"/>
            <a:ext cx="5604934" cy="0"/>
          </a:xfrm>
          <a:prstGeom prst="line">
            <a:avLst/>
          </a:prstGeom>
          <a:ln>
            <a:solidFill>
              <a:srgbClr val="00B0F0"/>
            </a:solidFill>
          </a:ln>
        </p:spPr>
        <p:style>
          <a:lnRef idx="3">
            <a:schemeClr val="accent1"/>
          </a:lnRef>
          <a:fillRef idx="0">
            <a:schemeClr val="accent1"/>
          </a:fillRef>
          <a:effectRef idx="2">
            <a:schemeClr val="accent1"/>
          </a:effectRef>
          <a:fontRef idx="minor">
            <a:schemeClr val="tx1"/>
          </a:fontRef>
        </p:style>
      </p:cxnSp>
      <p:pic>
        <p:nvPicPr>
          <p:cNvPr id="6" name="Imagen 5">
            <a:extLst>
              <a:ext uri="{FF2B5EF4-FFF2-40B4-BE49-F238E27FC236}">
                <a16:creationId xmlns:a16="http://schemas.microsoft.com/office/drawing/2014/main" xmlns="" id="{EED0AA1D-AAE4-42AB-B826-DD50C7AD9FE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4505"/>
          <a:stretch/>
        </p:blipFill>
        <p:spPr>
          <a:xfrm>
            <a:off x="2946725" y="3938073"/>
            <a:ext cx="6242151" cy="2907468"/>
          </a:xfrm>
          <a:prstGeom prst="rect">
            <a:avLst/>
          </a:prstGeom>
        </p:spPr>
      </p:pic>
    </p:spTree>
    <p:extLst>
      <p:ext uri="{BB962C8B-B14F-4D97-AF65-F5344CB8AC3E}">
        <p14:creationId xmlns:p14="http://schemas.microsoft.com/office/powerpoint/2010/main" val="2775772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xmlns="" id="{F821A58B-1047-4C38-9D49-230F29093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CuadroTexto 8">
            <a:extLst>
              <a:ext uri="{FF2B5EF4-FFF2-40B4-BE49-F238E27FC236}">
                <a16:creationId xmlns:a16="http://schemas.microsoft.com/office/drawing/2014/main" xmlns="" id="{4E8D9173-7657-4C91-AA68-C9B7A56A2E31}"/>
              </a:ext>
            </a:extLst>
          </p:cNvPr>
          <p:cNvSpPr txBox="1"/>
          <p:nvPr/>
        </p:nvSpPr>
        <p:spPr>
          <a:xfrm>
            <a:off x="328537" y="3491524"/>
            <a:ext cx="3718529" cy="461665"/>
          </a:xfrm>
          <a:prstGeom prst="rect">
            <a:avLst/>
          </a:prstGeom>
          <a:noFill/>
        </p:spPr>
        <p:txBody>
          <a:bodyPr wrap="square" rtlCol="0">
            <a:spAutoFit/>
          </a:bodyPr>
          <a:lstStyle/>
          <a:p>
            <a:pPr algn="ctr"/>
            <a:r>
              <a:rPr lang="es-GT" sz="2400" b="1" dirty="0">
                <a:solidFill>
                  <a:schemeClr val="bg1"/>
                </a:solidFill>
                <a:latin typeface="Verdana" panose="020B0604030504040204" pitchFamily="34" charset="0"/>
                <a:ea typeface="Verdana" panose="020B0604030504040204" pitchFamily="34" charset="0"/>
              </a:rPr>
              <a:t>Artículo 12.</a:t>
            </a:r>
          </a:p>
        </p:txBody>
      </p:sp>
      <p:cxnSp>
        <p:nvCxnSpPr>
          <p:cNvPr id="15" name="Conector recto 14">
            <a:extLst>
              <a:ext uri="{FF2B5EF4-FFF2-40B4-BE49-F238E27FC236}">
                <a16:creationId xmlns:a16="http://schemas.microsoft.com/office/drawing/2014/main" xmlns="" id="{11AD1A1B-3AF4-4554-9B67-167DE9A94142}"/>
              </a:ext>
            </a:extLst>
          </p:cNvPr>
          <p:cNvCxnSpPr/>
          <p:nvPr/>
        </p:nvCxnSpPr>
        <p:spPr>
          <a:xfrm flipV="1">
            <a:off x="1049867" y="3424979"/>
            <a:ext cx="2218266" cy="4021"/>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pic>
        <p:nvPicPr>
          <p:cNvPr id="17" name="Imagen 16">
            <a:extLst>
              <a:ext uri="{FF2B5EF4-FFF2-40B4-BE49-F238E27FC236}">
                <a16:creationId xmlns:a16="http://schemas.microsoft.com/office/drawing/2014/main" xmlns="" id="{3EF013B9-12C9-4CC3-9A33-67D8F17CB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4466" y="220384"/>
            <a:ext cx="1186642" cy="358085"/>
          </a:xfrm>
          <a:prstGeom prst="rect">
            <a:avLst/>
          </a:prstGeom>
        </p:spPr>
      </p:pic>
      <p:pic>
        <p:nvPicPr>
          <p:cNvPr id="19" name="Imagen 18">
            <a:extLst>
              <a:ext uri="{FF2B5EF4-FFF2-40B4-BE49-F238E27FC236}">
                <a16:creationId xmlns:a16="http://schemas.microsoft.com/office/drawing/2014/main" xmlns="" id="{1B99DA7D-D3A4-4812-97A6-53CD26A25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59" y="141999"/>
            <a:ext cx="1473200" cy="514853"/>
          </a:xfrm>
          <a:prstGeom prst="rect">
            <a:avLst/>
          </a:prstGeom>
        </p:spPr>
      </p:pic>
      <p:sp>
        <p:nvSpPr>
          <p:cNvPr id="11" name="CuadroTexto 10">
            <a:extLst>
              <a:ext uri="{FF2B5EF4-FFF2-40B4-BE49-F238E27FC236}">
                <a16:creationId xmlns:a16="http://schemas.microsoft.com/office/drawing/2014/main" xmlns="" id="{1820BD54-3C64-405D-8B37-C18335CFABBF}"/>
              </a:ext>
            </a:extLst>
          </p:cNvPr>
          <p:cNvSpPr txBox="1"/>
          <p:nvPr/>
        </p:nvSpPr>
        <p:spPr>
          <a:xfrm>
            <a:off x="490234" y="2654569"/>
            <a:ext cx="3337531" cy="707886"/>
          </a:xfrm>
          <a:prstGeom prst="rect">
            <a:avLst/>
          </a:prstGeom>
          <a:noFill/>
        </p:spPr>
        <p:txBody>
          <a:bodyPr wrap="square">
            <a:spAutoFit/>
          </a:bodyPr>
          <a:lstStyle/>
          <a:p>
            <a:pPr algn="ctr"/>
            <a:r>
              <a:rPr lang="es-GT" sz="2000" b="1" dirty="0">
                <a:solidFill>
                  <a:schemeClr val="bg1"/>
                </a:solidFill>
                <a:latin typeface="Verdana" panose="020B0604030504040204" pitchFamily="34" charset="0"/>
                <a:ea typeface="Verdana" panose="020B0604030504040204" pitchFamily="34" charset="0"/>
              </a:rPr>
              <a:t>CAPÍTULO V:</a:t>
            </a:r>
          </a:p>
          <a:p>
            <a:pPr algn="ctr"/>
            <a:r>
              <a:rPr lang="es-GT" sz="2000" b="1" dirty="0">
                <a:solidFill>
                  <a:schemeClr val="bg1"/>
                </a:solidFill>
                <a:latin typeface="Verdana" panose="020B0604030504040204" pitchFamily="34" charset="0"/>
                <a:ea typeface="Verdana" panose="020B0604030504040204" pitchFamily="34" charset="0"/>
              </a:rPr>
              <a:t>Conflicto de intereses</a:t>
            </a:r>
            <a:endParaRPr lang="es-GT" sz="2000" dirty="0"/>
          </a:p>
        </p:txBody>
      </p:sp>
      <p:pic>
        <p:nvPicPr>
          <p:cNvPr id="3" name="Imagen 2">
            <a:extLst>
              <a:ext uri="{FF2B5EF4-FFF2-40B4-BE49-F238E27FC236}">
                <a16:creationId xmlns:a16="http://schemas.microsoft.com/office/drawing/2014/main" xmlns="" id="{D8355DF7-D021-4D38-861F-4BE6762361D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8140" y="5237243"/>
            <a:ext cx="1257929" cy="1257929"/>
          </a:xfrm>
          <a:prstGeom prst="rect">
            <a:avLst/>
          </a:prstGeom>
        </p:spPr>
      </p:pic>
      <p:sp>
        <p:nvSpPr>
          <p:cNvPr id="12" name="CuadroTexto 11">
            <a:extLst>
              <a:ext uri="{FF2B5EF4-FFF2-40B4-BE49-F238E27FC236}">
                <a16:creationId xmlns:a16="http://schemas.microsoft.com/office/drawing/2014/main" xmlns="" id="{CFB20060-BD98-44FA-839F-D4B674E0837A}"/>
              </a:ext>
            </a:extLst>
          </p:cNvPr>
          <p:cNvSpPr txBox="1"/>
          <p:nvPr/>
        </p:nvSpPr>
        <p:spPr>
          <a:xfrm>
            <a:off x="4939050" y="1108539"/>
            <a:ext cx="6580267" cy="4278094"/>
          </a:xfrm>
          <a:prstGeom prst="rect">
            <a:avLst/>
          </a:prstGeom>
          <a:noFill/>
        </p:spPr>
        <p:txBody>
          <a:bodyPr wrap="square" rtlCol="0">
            <a:spAutoFit/>
          </a:bodyPr>
          <a:lstStyle/>
          <a:p>
            <a:pPr algn="just"/>
            <a:r>
              <a:rPr lang="es-MX" sz="1600" b="1" dirty="0">
                <a:solidFill>
                  <a:srgbClr val="002447"/>
                </a:solidFill>
                <a:latin typeface="Verdana" panose="020B0604030504040204" pitchFamily="34" charset="0"/>
                <a:ea typeface="Verdana" panose="020B0604030504040204" pitchFamily="34" charset="0"/>
              </a:rPr>
              <a:t>Mecanismos preventivos para conflicto de interés. </a:t>
            </a:r>
          </a:p>
          <a:p>
            <a:pPr algn="just"/>
            <a:endParaRPr lang="es-MX" sz="1600" b="1" dirty="0">
              <a:solidFill>
                <a:srgbClr val="002447"/>
              </a:solidFill>
              <a:latin typeface="Verdana" panose="020B0604030504040204" pitchFamily="34" charset="0"/>
              <a:ea typeface="Verdana" panose="020B0604030504040204" pitchFamily="34" charset="0"/>
            </a:endParaRPr>
          </a:p>
          <a:p>
            <a:pPr algn="just"/>
            <a:r>
              <a:rPr lang="es-MX" sz="1600" dirty="0">
                <a:solidFill>
                  <a:srgbClr val="1A3254"/>
                </a:solidFill>
                <a:latin typeface="Verdana" panose="020B0604030504040204" pitchFamily="34" charset="0"/>
                <a:ea typeface="Verdana" panose="020B0604030504040204" pitchFamily="34" charset="0"/>
              </a:rPr>
              <a:t>Los mecanismos preventivos que pueden ser usados por los colaboradores financistas, sus autoridades o terceros, para evitar un conflicto de interés son los siguientes:</a:t>
            </a:r>
          </a:p>
          <a:p>
            <a:pPr algn="just"/>
            <a:endParaRPr lang="es-MX" sz="1600" dirty="0">
              <a:solidFill>
                <a:srgbClr val="1A3254"/>
              </a:solidFill>
              <a:latin typeface="Verdana" panose="020B0604030504040204" pitchFamily="34" charset="0"/>
              <a:ea typeface="Verdana" panose="020B0604030504040204" pitchFamily="34" charset="0"/>
            </a:endParaRPr>
          </a:p>
          <a:p>
            <a:pPr algn="just"/>
            <a:r>
              <a:rPr lang="es-MX" sz="1600" b="1" dirty="0">
                <a:solidFill>
                  <a:srgbClr val="1A3254"/>
                </a:solidFill>
                <a:latin typeface="Verdana" panose="020B0604030504040204" pitchFamily="34" charset="0"/>
                <a:ea typeface="Verdana" panose="020B0604030504040204" pitchFamily="34" charset="0"/>
              </a:rPr>
              <a:t>Excusa:</a:t>
            </a:r>
            <a:r>
              <a:rPr lang="es-MX" sz="1600" dirty="0">
                <a:solidFill>
                  <a:srgbClr val="1A3254"/>
                </a:solidFill>
                <a:latin typeface="Verdana" panose="020B0604030504040204" pitchFamily="34" charset="0"/>
                <a:ea typeface="Verdana" panose="020B0604030504040204" pitchFamily="34" charset="0"/>
              </a:rPr>
              <a:t> procede cuando exista una razón o causa para eximirse de conocer un asunto que le corresponda, en razón de su competencia. En este caso, se da la abstención voluntaria del colaborador financista cuando concurra alguna circunstancia que pueda en forma indebida, influenciar el ejercicio de sus funciones y actividades. </a:t>
            </a:r>
            <a:r>
              <a:rPr lang="es-MX" sz="1600" b="1" dirty="0">
                <a:solidFill>
                  <a:srgbClr val="1A3254"/>
                </a:solidFill>
                <a:latin typeface="Verdana" panose="020B0604030504040204" pitchFamily="34" charset="0"/>
                <a:ea typeface="Verdana" panose="020B0604030504040204" pitchFamily="34" charset="0"/>
              </a:rPr>
              <a:t>La misma se interpondrá por escrito indicando los motivos en que se fundamenta y será resuelta formalmente por el superior jerárquico, quien, si procede, designará el reemplazo inmediato del colaborador. </a:t>
            </a:r>
          </a:p>
          <a:p>
            <a:pPr algn="just"/>
            <a:endParaRPr lang="es-MX" sz="1600" dirty="0">
              <a:solidFill>
                <a:srgbClr val="002447"/>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71992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867</Words>
  <Application>Microsoft Office PowerPoint</Application>
  <PresentationFormat>Personalizado</PresentationFormat>
  <Paragraphs>99</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Paulina Dessire Rodas Hernandez</dc:creator>
  <cp:lastModifiedBy>CapacitacionTransp</cp:lastModifiedBy>
  <cp:revision>88</cp:revision>
  <dcterms:created xsi:type="dcterms:W3CDTF">2023-09-11T16:23:50Z</dcterms:created>
  <dcterms:modified xsi:type="dcterms:W3CDTF">2023-11-03T16:53:41Z</dcterms:modified>
</cp:coreProperties>
</file>