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64" r:id="rId3"/>
    <p:sldId id="257" r:id="rId4"/>
    <p:sldId id="258" r:id="rId5"/>
    <p:sldId id="260" r:id="rId6"/>
    <p:sldId id="287" r:id="rId7"/>
    <p:sldId id="259" r:id="rId8"/>
    <p:sldId id="261" r:id="rId9"/>
    <p:sldId id="263" r:id="rId10"/>
    <p:sldId id="264" r:id="rId11"/>
    <p:sldId id="262" r:id="rId12"/>
    <p:sldId id="265" r:id="rId13"/>
    <p:sldId id="266" r:id="rId14"/>
    <p:sldId id="267" r:id="rId15"/>
    <p:sldId id="269" r:id="rId16"/>
    <p:sldId id="270" r:id="rId17"/>
    <p:sldId id="271" r:id="rId18"/>
    <p:sldId id="272" r:id="rId19"/>
    <p:sldId id="273" r:id="rId20"/>
    <p:sldId id="274" r:id="rId21"/>
    <p:sldId id="275" r:id="rId22"/>
    <p:sldId id="276" r:id="rId23"/>
    <p:sldId id="277" r:id="rId24"/>
    <p:sldId id="278" r:id="rId25"/>
    <p:sldId id="282" r:id="rId26"/>
    <p:sldId id="283" r:id="rId27"/>
    <p:sldId id="284" r:id="rId28"/>
    <p:sldId id="285" r:id="rId29"/>
    <p:sldId id="286" r:id="rId30"/>
  </p:sldIdLst>
  <p:sldSz cx="12192000" cy="6858000"/>
  <p:notesSz cx="6858000" cy="9144000"/>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36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04" d="100"/>
          <a:sy n="104" d="100"/>
        </p:scale>
        <p:origin x="180"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BE3BC4-4031-4818-A915-209B9623A13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GT"/>
          </a:p>
        </p:txBody>
      </p:sp>
      <p:sp>
        <p:nvSpPr>
          <p:cNvPr id="3" name="Subtítulo 2">
            <a:extLst>
              <a:ext uri="{FF2B5EF4-FFF2-40B4-BE49-F238E27FC236}">
                <a16:creationId xmlns:a16="http://schemas.microsoft.com/office/drawing/2014/main" id="{0298B5E7-537D-486C-B3A9-5F1021E053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GT"/>
          </a:p>
        </p:txBody>
      </p:sp>
      <p:sp>
        <p:nvSpPr>
          <p:cNvPr id="4" name="Marcador de fecha 3">
            <a:extLst>
              <a:ext uri="{FF2B5EF4-FFF2-40B4-BE49-F238E27FC236}">
                <a16:creationId xmlns:a16="http://schemas.microsoft.com/office/drawing/2014/main" id="{A0FF97DD-AC95-421C-8E0E-5BB03DB5EAF0}"/>
              </a:ext>
            </a:extLst>
          </p:cNvPr>
          <p:cNvSpPr>
            <a:spLocks noGrp="1"/>
          </p:cNvSpPr>
          <p:nvPr>
            <p:ph type="dt" sz="half" idx="10"/>
          </p:nvPr>
        </p:nvSpPr>
        <p:spPr/>
        <p:txBody>
          <a:bodyPr/>
          <a:lstStyle/>
          <a:p>
            <a:fld id="{5E17F0C1-502D-4D79-9F29-82988E781639}" type="datetimeFigureOut">
              <a:rPr lang="es-GT" smtClean="0"/>
              <a:t>22/08/2023</a:t>
            </a:fld>
            <a:endParaRPr lang="es-GT"/>
          </a:p>
        </p:txBody>
      </p:sp>
      <p:sp>
        <p:nvSpPr>
          <p:cNvPr id="5" name="Marcador de pie de página 4">
            <a:extLst>
              <a:ext uri="{FF2B5EF4-FFF2-40B4-BE49-F238E27FC236}">
                <a16:creationId xmlns:a16="http://schemas.microsoft.com/office/drawing/2014/main" id="{E39978AA-575A-429D-8FE9-1BF26737E9D9}"/>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580CBF68-7495-4E5E-A298-CD6FE7331D1D}"/>
              </a:ext>
            </a:extLst>
          </p:cNvPr>
          <p:cNvSpPr>
            <a:spLocks noGrp="1"/>
          </p:cNvSpPr>
          <p:nvPr>
            <p:ph type="sldNum" sz="quarter" idx="12"/>
          </p:nvPr>
        </p:nvSpPr>
        <p:spPr/>
        <p:txBody>
          <a:bodyPr/>
          <a:lstStyle/>
          <a:p>
            <a:fld id="{B48DC72C-4EA1-482F-82B6-4781C3128069}" type="slidenum">
              <a:rPr lang="es-GT" smtClean="0"/>
              <a:t>‹Nº›</a:t>
            </a:fld>
            <a:endParaRPr lang="es-GT"/>
          </a:p>
        </p:txBody>
      </p:sp>
    </p:spTree>
    <p:extLst>
      <p:ext uri="{BB962C8B-B14F-4D97-AF65-F5344CB8AC3E}">
        <p14:creationId xmlns:p14="http://schemas.microsoft.com/office/powerpoint/2010/main" val="296109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C8ADDD-C78D-45FE-AA9A-7C82BF5561DF}"/>
              </a:ext>
            </a:extLst>
          </p:cNvPr>
          <p:cNvSpPr>
            <a:spLocks noGrp="1"/>
          </p:cNvSpPr>
          <p:nvPr>
            <p:ph type="title"/>
          </p:nvPr>
        </p:nvSpPr>
        <p:spPr/>
        <p:txBody>
          <a:bodyPr/>
          <a:lstStyle/>
          <a:p>
            <a:r>
              <a:rPr lang="es-ES"/>
              <a:t>Haga clic para modificar el estilo de título del patrón</a:t>
            </a:r>
            <a:endParaRPr lang="es-GT"/>
          </a:p>
        </p:txBody>
      </p:sp>
      <p:sp>
        <p:nvSpPr>
          <p:cNvPr id="3" name="Marcador de texto vertical 2">
            <a:extLst>
              <a:ext uri="{FF2B5EF4-FFF2-40B4-BE49-F238E27FC236}">
                <a16:creationId xmlns:a16="http://schemas.microsoft.com/office/drawing/2014/main" id="{7B4CABE5-6F2A-48CF-9E64-8F35F1C3BC5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a:extLst>
              <a:ext uri="{FF2B5EF4-FFF2-40B4-BE49-F238E27FC236}">
                <a16:creationId xmlns:a16="http://schemas.microsoft.com/office/drawing/2014/main" id="{99A2A571-E2DA-41D3-9E4F-FF154442812C}"/>
              </a:ext>
            </a:extLst>
          </p:cNvPr>
          <p:cNvSpPr>
            <a:spLocks noGrp="1"/>
          </p:cNvSpPr>
          <p:nvPr>
            <p:ph type="dt" sz="half" idx="10"/>
          </p:nvPr>
        </p:nvSpPr>
        <p:spPr/>
        <p:txBody>
          <a:bodyPr/>
          <a:lstStyle/>
          <a:p>
            <a:fld id="{5E17F0C1-502D-4D79-9F29-82988E781639}" type="datetimeFigureOut">
              <a:rPr lang="es-GT" smtClean="0"/>
              <a:t>22/08/2023</a:t>
            </a:fld>
            <a:endParaRPr lang="es-GT"/>
          </a:p>
        </p:txBody>
      </p:sp>
      <p:sp>
        <p:nvSpPr>
          <p:cNvPr id="5" name="Marcador de pie de página 4">
            <a:extLst>
              <a:ext uri="{FF2B5EF4-FFF2-40B4-BE49-F238E27FC236}">
                <a16:creationId xmlns:a16="http://schemas.microsoft.com/office/drawing/2014/main" id="{B7DEAE40-1469-4321-96BA-989FA44B33DB}"/>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3405317C-8611-4218-9D0E-43FAFDFAFAAB}"/>
              </a:ext>
            </a:extLst>
          </p:cNvPr>
          <p:cNvSpPr>
            <a:spLocks noGrp="1"/>
          </p:cNvSpPr>
          <p:nvPr>
            <p:ph type="sldNum" sz="quarter" idx="12"/>
          </p:nvPr>
        </p:nvSpPr>
        <p:spPr/>
        <p:txBody>
          <a:bodyPr/>
          <a:lstStyle/>
          <a:p>
            <a:fld id="{B48DC72C-4EA1-482F-82B6-4781C3128069}" type="slidenum">
              <a:rPr lang="es-GT" smtClean="0"/>
              <a:t>‹Nº›</a:t>
            </a:fld>
            <a:endParaRPr lang="es-GT"/>
          </a:p>
        </p:txBody>
      </p:sp>
    </p:spTree>
    <p:extLst>
      <p:ext uri="{BB962C8B-B14F-4D97-AF65-F5344CB8AC3E}">
        <p14:creationId xmlns:p14="http://schemas.microsoft.com/office/powerpoint/2010/main" val="1378599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FAD59D1-9B29-4ABA-A7C2-C496ECF4F64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GT"/>
          </a:p>
        </p:txBody>
      </p:sp>
      <p:sp>
        <p:nvSpPr>
          <p:cNvPr id="3" name="Marcador de texto vertical 2">
            <a:extLst>
              <a:ext uri="{FF2B5EF4-FFF2-40B4-BE49-F238E27FC236}">
                <a16:creationId xmlns:a16="http://schemas.microsoft.com/office/drawing/2014/main" id="{B7D57151-9005-4A80-AE96-2ED7798E049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a:extLst>
              <a:ext uri="{FF2B5EF4-FFF2-40B4-BE49-F238E27FC236}">
                <a16:creationId xmlns:a16="http://schemas.microsoft.com/office/drawing/2014/main" id="{F5C7EFA6-3797-458E-8340-9F3D91FFF178}"/>
              </a:ext>
            </a:extLst>
          </p:cNvPr>
          <p:cNvSpPr>
            <a:spLocks noGrp="1"/>
          </p:cNvSpPr>
          <p:nvPr>
            <p:ph type="dt" sz="half" idx="10"/>
          </p:nvPr>
        </p:nvSpPr>
        <p:spPr/>
        <p:txBody>
          <a:bodyPr/>
          <a:lstStyle/>
          <a:p>
            <a:fld id="{5E17F0C1-502D-4D79-9F29-82988E781639}" type="datetimeFigureOut">
              <a:rPr lang="es-GT" smtClean="0"/>
              <a:t>22/08/2023</a:t>
            </a:fld>
            <a:endParaRPr lang="es-GT"/>
          </a:p>
        </p:txBody>
      </p:sp>
      <p:sp>
        <p:nvSpPr>
          <p:cNvPr id="5" name="Marcador de pie de página 4">
            <a:extLst>
              <a:ext uri="{FF2B5EF4-FFF2-40B4-BE49-F238E27FC236}">
                <a16:creationId xmlns:a16="http://schemas.microsoft.com/office/drawing/2014/main" id="{379CAFBD-BE4C-4AEB-98D4-5F24FC0E868C}"/>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76BC2084-89A6-4F58-AA05-94859DF0D4BF}"/>
              </a:ext>
            </a:extLst>
          </p:cNvPr>
          <p:cNvSpPr>
            <a:spLocks noGrp="1"/>
          </p:cNvSpPr>
          <p:nvPr>
            <p:ph type="sldNum" sz="quarter" idx="12"/>
          </p:nvPr>
        </p:nvSpPr>
        <p:spPr/>
        <p:txBody>
          <a:bodyPr/>
          <a:lstStyle/>
          <a:p>
            <a:fld id="{B48DC72C-4EA1-482F-82B6-4781C3128069}" type="slidenum">
              <a:rPr lang="es-GT" smtClean="0"/>
              <a:t>‹Nº›</a:t>
            </a:fld>
            <a:endParaRPr lang="es-GT"/>
          </a:p>
        </p:txBody>
      </p:sp>
    </p:spTree>
    <p:extLst>
      <p:ext uri="{BB962C8B-B14F-4D97-AF65-F5344CB8AC3E}">
        <p14:creationId xmlns:p14="http://schemas.microsoft.com/office/powerpoint/2010/main" val="10967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709A05-522F-4B2C-AD1E-74245CCACB9C}"/>
              </a:ext>
            </a:extLst>
          </p:cNvPr>
          <p:cNvSpPr>
            <a:spLocks noGrp="1"/>
          </p:cNvSpPr>
          <p:nvPr>
            <p:ph type="title"/>
          </p:nvPr>
        </p:nvSpPr>
        <p:spPr/>
        <p:txBody>
          <a:bodyPr/>
          <a:lstStyle/>
          <a:p>
            <a:r>
              <a:rPr lang="es-ES"/>
              <a:t>Haga clic para modificar el estilo de título del patrón</a:t>
            </a:r>
            <a:endParaRPr lang="es-GT"/>
          </a:p>
        </p:txBody>
      </p:sp>
      <p:sp>
        <p:nvSpPr>
          <p:cNvPr id="3" name="Marcador de contenido 2">
            <a:extLst>
              <a:ext uri="{FF2B5EF4-FFF2-40B4-BE49-F238E27FC236}">
                <a16:creationId xmlns:a16="http://schemas.microsoft.com/office/drawing/2014/main" id="{0E368192-82D9-46D6-B0F5-77FED3B531C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a:extLst>
              <a:ext uri="{FF2B5EF4-FFF2-40B4-BE49-F238E27FC236}">
                <a16:creationId xmlns:a16="http://schemas.microsoft.com/office/drawing/2014/main" id="{20185542-C84D-458D-9114-71F9AA4D2DA5}"/>
              </a:ext>
            </a:extLst>
          </p:cNvPr>
          <p:cNvSpPr>
            <a:spLocks noGrp="1"/>
          </p:cNvSpPr>
          <p:nvPr>
            <p:ph type="dt" sz="half" idx="10"/>
          </p:nvPr>
        </p:nvSpPr>
        <p:spPr/>
        <p:txBody>
          <a:bodyPr/>
          <a:lstStyle/>
          <a:p>
            <a:fld id="{5E17F0C1-502D-4D79-9F29-82988E781639}" type="datetimeFigureOut">
              <a:rPr lang="es-GT" smtClean="0"/>
              <a:t>22/08/2023</a:t>
            </a:fld>
            <a:endParaRPr lang="es-GT"/>
          </a:p>
        </p:txBody>
      </p:sp>
      <p:sp>
        <p:nvSpPr>
          <p:cNvPr id="5" name="Marcador de pie de página 4">
            <a:extLst>
              <a:ext uri="{FF2B5EF4-FFF2-40B4-BE49-F238E27FC236}">
                <a16:creationId xmlns:a16="http://schemas.microsoft.com/office/drawing/2014/main" id="{858469B8-910E-4C4C-84B0-AC87A04BD624}"/>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B587B33D-0BC9-470B-BB89-B6A7B4316AAD}"/>
              </a:ext>
            </a:extLst>
          </p:cNvPr>
          <p:cNvSpPr>
            <a:spLocks noGrp="1"/>
          </p:cNvSpPr>
          <p:nvPr>
            <p:ph type="sldNum" sz="quarter" idx="12"/>
          </p:nvPr>
        </p:nvSpPr>
        <p:spPr/>
        <p:txBody>
          <a:bodyPr/>
          <a:lstStyle/>
          <a:p>
            <a:fld id="{B48DC72C-4EA1-482F-82B6-4781C3128069}" type="slidenum">
              <a:rPr lang="es-GT" smtClean="0"/>
              <a:t>‹Nº›</a:t>
            </a:fld>
            <a:endParaRPr lang="es-GT"/>
          </a:p>
        </p:txBody>
      </p:sp>
    </p:spTree>
    <p:extLst>
      <p:ext uri="{BB962C8B-B14F-4D97-AF65-F5344CB8AC3E}">
        <p14:creationId xmlns:p14="http://schemas.microsoft.com/office/powerpoint/2010/main" val="2520874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24E773-AAF1-4BA4-86DE-0ACFAE0B53A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GT"/>
          </a:p>
        </p:txBody>
      </p:sp>
      <p:sp>
        <p:nvSpPr>
          <p:cNvPr id="3" name="Marcador de texto 2">
            <a:extLst>
              <a:ext uri="{FF2B5EF4-FFF2-40B4-BE49-F238E27FC236}">
                <a16:creationId xmlns:a16="http://schemas.microsoft.com/office/drawing/2014/main" id="{1A2A9E33-C49C-4DF4-94E3-A8108E46BA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D4E73C1-0B6C-40D2-B013-3CF0BDBE036B}"/>
              </a:ext>
            </a:extLst>
          </p:cNvPr>
          <p:cNvSpPr>
            <a:spLocks noGrp="1"/>
          </p:cNvSpPr>
          <p:nvPr>
            <p:ph type="dt" sz="half" idx="10"/>
          </p:nvPr>
        </p:nvSpPr>
        <p:spPr/>
        <p:txBody>
          <a:bodyPr/>
          <a:lstStyle/>
          <a:p>
            <a:fld id="{5E17F0C1-502D-4D79-9F29-82988E781639}" type="datetimeFigureOut">
              <a:rPr lang="es-GT" smtClean="0"/>
              <a:t>22/08/2023</a:t>
            </a:fld>
            <a:endParaRPr lang="es-GT"/>
          </a:p>
        </p:txBody>
      </p:sp>
      <p:sp>
        <p:nvSpPr>
          <p:cNvPr id="5" name="Marcador de pie de página 4">
            <a:extLst>
              <a:ext uri="{FF2B5EF4-FFF2-40B4-BE49-F238E27FC236}">
                <a16:creationId xmlns:a16="http://schemas.microsoft.com/office/drawing/2014/main" id="{95F09247-7001-43DD-81E0-B21ED0D8C910}"/>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967974CE-4962-4153-A377-945584A45220}"/>
              </a:ext>
            </a:extLst>
          </p:cNvPr>
          <p:cNvSpPr>
            <a:spLocks noGrp="1"/>
          </p:cNvSpPr>
          <p:nvPr>
            <p:ph type="sldNum" sz="quarter" idx="12"/>
          </p:nvPr>
        </p:nvSpPr>
        <p:spPr/>
        <p:txBody>
          <a:bodyPr/>
          <a:lstStyle/>
          <a:p>
            <a:fld id="{B48DC72C-4EA1-482F-82B6-4781C3128069}" type="slidenum">
              <a:rPr lang="es-GT" smtClean="0"/>
              <a:t>‹Nº›</a:t>
            </a:fld>
            <a:endParaRPr lang="es-GT"/>
          </a:p>
        </p:txBody>
      </p:sp>
    </p:spTree>
    <p:extLst>
      <p:ext uri="{BB962C8B-B14F-4D97-AF65-F5344CB8AC3E}">
        <p14:creationId xmlns:p14="http://schemas.microsoft.com/office/powerpoint/2010/main" val="3119686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44AF2E-2FD6-4D15-BCD1-2231133169AF}"/>
              </a:ext>
            </a:extLst>
          </p:cNvPr>
          <p:cNvSpPr>
            <a:spLocks noGrp="1"/>
          </p:cNvSpPr>
          <p:nvPr>
            <p:ph type="title"/>
          </p:nvPr>
        </p:nvSpPr>
        <p:spPr/>
        <p:txBody>
          <a:bodyPr/>
          <a:lstStyle/>
          <a:p>
            <a:r>
              <a:rPr lang="es-ES"/>
              <a:t>Haga clic para modificar el estilo de título del patrón</a:t>
            </a:r>
            <a:endParaRPr lang="es-GT"/>
          </a:p>
        </p:txBody>
      </p:sp>
      <p:sp>
        <p:nvSpPr>
          <p:cNvPr id="3" name="Marcador de contenido 2">
            <a:extLst>
              <a:ext uri="{FF2B5EF4-FFF2-40B4-BE49-F238E27FC236}">
                <a16:creationId xmlns:a16="http://schemas.microsoft.com/office/drawing/2014/main" id="{17127370-6201-4C2B-A3AA-7DAF8A3FE51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contenido 3">
            <a:extLst>
              <a:ext uri="{FF2B5EF4-FFF2-40B4-BE49-F238E27FC236}">
                <a16:creationId xmlns:a16="http://schemas.microsoft.com/office/drawing/2014/main" id="{F8D0B725-DA3E-4427-9112-65516AB4C52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5" name="Marcador de fecha 4">
            <a:extLst>
              <a:ext uri="{FF2B5EF4-FFF2-40B4-BE49-F238E27FC236}">
                <a16:creationId xmlns:a16="http://schemas.microsoft.com/office/drawing/2014/main" id="{A0C1E28D-95B6-4D79-8F4C-2D2296307EAF}"/>
              </a:ext>
            </a:extLst>
          </p:cNvPr>
          <p:cNvSpPr>
            <a:spLocks noGrp="1"/>
          </p:cNvSpPr>
          <p:nvPr>
            <p:ph type="dt" sz="half" idx="10"/>
          </p:nvPr>
        </p:nvSpPr>
        <p:spPr/>
        <p:txBody>
          <a:bodyPr/>
          <a:lstStyle/>
          <a:p>
            <a:fld id="{5E17F0C1-502D-4D79-9F29-82988E781639}" type="datetimeFigureOut">
              <a:rPr lang="es-GT" smtClean="0"/>
              <a:t>22/08/2023</a:t>
            </a:fld>
            <a:endParaRPr lang="es-GT"/>
          </a:p>
        </p:txBody>
      </p:sp>
      <p:sp>
        <p:nvSpPr>
          <p:cNvPr id="6" name="Marcador de pie de página 5">
            <a:extLst>
              <a:ext uri="{FF2B5EF4-FFF2-40B4-BE49-F238E27FC236}">
                <a16:creationId xmlns:a16="http://schemas.microsoft.com/office/drawing/2014/main" id="{E9550A54-5B77-425B-AA27-1FB24AC29345}"/>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25A6468A-B371-4F97-A663-E5923BB73337}"/>
              </a:ext>
            </a:extLst>
          </p:cNvPr>
          <p:cNvSpPr>
            <a:spLocks noGrp="1"/>
          </p:cNvSpPr>
          <p:nvPr>
            <p:ph type="sldNum" sz="quarter" idx="12"/>
          </p:nvPr>
        </p:nvSpPr>
        <p:spPr/>
        <p:txBody>
          <a:bodyPr/>
          <a:lstStyle/>
          <a:p>
            <a:fld id="{B48DC72C-4EA1-482F-82B6-4781C3128069}" type="slidenum">
              <a:rPr lang="es-GT" smtClean="0"/>
              <a:t>‹Nº›</a:t>
            </a:fld>
            <a:endParaRPr lang="es-GT"/>
          </a:p>
        </p:txBody>
      </p:sp>
    </p:spTree>
    <p:extLst>
      <p:ext uri="{BB962C8B-B14F-4D97-AF65-F5344CB8AC3E}">
        <p14:creationId xmlns:p14="http://schemas.microsoft.com/office/powerpoint/2010/main" val="4263809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5B5A13-FC3D-4A00-B7A1-39C6C2A2F69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GT"/>
          </a:p>
        </p:txBody>
      </p:sp>
      <p:sp>
        <p:nvSpPr>
          <p:cNvPr id="3" name="Marcador de texto 2">
            <a:extLst>
              <a:ext uri="{FF2B5EF4-FFF2-40B4-BE49-F238E27FC236}">
                <a16:creationId xmlns:a16="http://schemas.microsoft.com/office/drawing/2014/main" id="{80365B61-DE41-432F-961F-F88CAF23FA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F7B48B8-3CD5-4CA4-A7D6-2D9D83053CA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5" name="Marcador de texto 4">
            <a:extLst>
              <a:ext uri="{FF2B5EF4-FFF2-40B4-BE49-F238E27FC236}">
                <a16:creationId xmlns:a16="http://schemas.microsoft.com/office/drawing/2014/main" id="{1B7E2710-418E-48F3-AC79-5827DB9FE3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0703973-2607-407C-9916-443C2730378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7" name="Marcador de fecha 6">
            <a:extLst>
              <a:ext uri="{FF2B5EF4-FFF2-40B4-BE49-F238E27FC236}">
                <a16:creationId xmlns:a16="http://schemas.microsoft.com/office/drawing/2014/main" id="{B6CC0D76-0E07-4A27-90FB-A4E48B5F1537}"/>
              </a:ext>
            </a:extLst>
          </p:cNvPr>
          <p:cNvSpPr>
            <a:spLocks noGrp="1"/>
          </p:cNvSpPr>
          <p:nvPr>
            <p:ph type="dt" sz="half" idx="10"/>
          </p:nvPr>
        </p:nvSpPr>
        <p:spPr/>
        <p:txBody>
          <a:bodyPr/>
          <a:lstStyle/>
          <a:p>
            <a:fld id="{5E17F0C1-502D-4D79-9F29-82988E781639}" type="datetimeFigureOut">
              <a:rPr lang="es-GT" smtClean="0"/>
              <a:t>22/08/2023</a:t>
            </a:fld>
            <a:endParaRPr lang="es-GT"/>
          </a:p>
        </p:txBody>
      </p:sp>
      <p:sp>
        <p:nvSpPr>
          <p:cNvPr id="8" name="Marcador de pie de página 7">
            <a:extLst>
              <a:ext uri="{FF2B5EF4-FFF2-40B4-BE49-F238E27FC236}">
                <a16:creationId xmlns:a16="http://schemas.microsoft.com/office/drawing/2014/main" id="{7503A894-C40E-440B-A2E6-4F613E626165}"/>
              </a:ext>
            </a:extLst>
          </p:cNvPr>
          <p:cNvSpPr>
            <a:spLocks noGrp="1"/>
          </p:cNvSpPr>
          <p:nvPr>
            <p:ph type="ftr" sz="quarter" idx="11"/>
          </p:nvPr>
        </p:nvSpPr>
        <p:spPr/>
        <p:txBody>
          <a:bodyPr/>
          <a:lstStyle/>
          <a:p>
            <a:endParaRPr lang="es-GT"/>
          </a:p>
        </p:txBody>
      </p:sp>
      <p:sp>
        <p:nvSpPr>
          <p:cNvPr id="9" name="Marcador de número de diapositiva 8">
            <a:extLst>
              <a:ext uri="{FF2B5EF4-FFF2-40B4-BE49-F238E27FC236}">
                <a16:creationId xmlns:a16="http://schemas.microsoft.com/office/drawing/2014/main" id="{0BF5D767-CE3C-4E3F-A23F-717BBD322F35}"/>
              </a:ext>
            </a:extLst>
          </p:cNvPr>
          <p:cNvSpPr>
            <a:spLocks noGrp="1"/>
          </p:cNvSpPr>
          <p:nvPr>
            <p:ph type="sldNum" sz="quarter" idx="12"/>
          </p:nvPr>
        </p:nvSpPr>
        <p:spPr/>
        <p:txBody>
          <a:bodyPr/>
          <a:lstStyle/>
          <a:p>
            <a:fld id="{B48DC72C-4EA1-482F-82B6-4781C3128069}" type="slidenum">
              <a:rPr lang="es-GT" smtClean="0"/>
              <a:t>‹Nº›</a:t>
            </a:fld>
            <a:endParaRPr lang="es-GT"/>
          </a:p>
        </p:txBody>
      </p:sp>
    </p:spTree>
    <p:extLst>
      <p:ext uri="{BB962C8B-B14F-4D97-AF65-F5344CB8AC3E}">
        <p14:creationId xmlns:p14="http://schemas.microsoft.com/office/powerpoint/2010/main" val="3399888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2834E1-3443-47DB-8DDC-59F79C62CDA3}"/>
              </a:ext>
            </a:extLst>
          </p:cNvPr>
          <p:cNvSpPr>
            <a:spLocks noGrp="1"/>
          </p:cNvSpPr>
          <p:nvPr>
            <p:ph type="title"/>
          </p:nvPr>
        </p:nvSpPr>
        <p:spPr/>
        <p:txBody>
          <a:bodyPr/>
          <a:lstStyle/>
          <a:p>
            <a:r>
              <a:rPr lang="es-ES"/>
              <a:t>Haga clic para modificar el estilo de título del patrón</a:t>
            </a:r>
            <a:endParaRPr lang="es-GT"/>
          </a:p>
        </p:txBody>
      </p:sp>
      <p:sp>
        <p:nvSpPr>
          <p:cNvPr id="3" name="Marcador de fecha 2">
            <a:extLst>
              <a:ext uri="{FF2B5EF4-FFF2-40B4-BE49-F238E27FC236}">
                <a16:creationId xmlns:a16="http://schemas.microsoft.com/office/drawing/2014/main" id="{65784234-DCFF-42E3-BDBB-C9B557C2A82A}"/>
              </a:ext>
            </a:extLst>
          </p:cNvPr>
          <p:cNvSpPr>
            <a:spLocks noGrp="1"/>
          </p:cNvSpPr>
          <p:nvPr>
            <p:ph type="dt" sz="half" idx="10"/>
          </p:nvPr>
        </p:nvSpPr>
        <p:spPr/>
        <p:txBody>
          <a:bodyPr/>
          <a:lstStyle/>
          <a:p>
            <a:fld id="{5E17F0C1-502D-4D79-9F29-82988E781639}" type="datetimeFigureOut">
              <a:rPr lang="es-GT" smtClean="0"/>
              <a:t>22/08/2023</a:t>
            </a:fld>
            <a:endParaRPr lang="es-GT"/>
          </a:p>
        </p:txBody>
      </p:sp>
      <p:sp>
        <p:nvSpPr>
          <p:cNvPr id="4" name="Marcador de pie de página 3">
            <a:extLst>
              <a:ext uri="{FF2B5EF4-FFF2-40B4-BE49-F238E27FC236}">
                <a16:creationId xmlns:a16="http://schemas.microsoft.com/office/drawing/2014/main" id="{ED9C2963-CD19-4957-A2C8-6A67A47B1CF5}"/>
              </a:ext>
            </a:extLst>
          </p:cNvPr>
          <p:cNvSpPr>
            <a:spLocks noGrp="1"/>
          </p:cNvSpPr>
          <p:nvPr>
            <p:ph type="ftr" sz="quarter" idx="11"/>
          </p:nvPr>
        </p:nvSpPr>
        <p:spPr/>
        <p:txBody>
          <a:bodyPr/>
          <a:lstStyle/>
          <a:p>
            <a:endParaRPr lang="es-GT"/>
          </a:p>
        </p:txBody>
      </p:sp>
      <p:sp>
        <p:nvSpPr>
          <p:cNvPr id="5" name="Marcador de número de diapositiva 4">
            <a:extLst>
              <a:ext uri="{FF2B5EF4-FFF2-40B4-BE49-F238E27FC236}">
                <a16:creationId xmlns:a16="http://schemas.microsoft.com/office/drawing/2014/main" id="{66AAC2FB-5FFF-40A8-AF39-C390685E6876}"/>
              </a:ext>
            </a:extLst>
          </p:cNvPr>
          <p:cNvSpPr>
            <a:spLocks noGrp="1"/>
          </p:cNvSpPr>
          <p:nvPr>
            <p:ph type="sldNum" sz="quarter" idx="12"/>
          </p:nvPr>
        </p:nvSpPr>
        <p:spPr/>
        <p:txBody>
          <a:bodyPr/>
          <a:lstStyle/>
          <a:p>
            <a:fld id="{B48DC72C-4EA1-482F-82B6-4781C3128069}" type="slidenum">
              <a:rPr lang="es-GT" smtClean="0"/>
              <a:t>‹Nº›</a:t>
            </a:fld>
            <a:endParaRPr lang="es-GT"/>
          </a:p>
        </p:txBody>
      </p:sp>
    </p:spTree>
    <p:extLst>
      <p:ext uri="{BB962C8B-B14F-4D97-AF65-F5344CB8AC3E}">
        <p14:creationId xmlns:p14="http://schemas.microsoft.com/office/powerpoint/2010/main" val="1616868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3D5B54F-277B-4E88-A152-21FC2900D142}"/>
              </a:ext>
            </a:extLst>
          </p:cNvPr>
          <p:cNvSpPr>
            <a:spLocks noGrp="1"/>
          </p:cNvSpPr>
          <p:nvPr>
            <p:ph type="dt" sz="half" idx="10"/>
          </p:nvPr>
        </p:nvSpPr>
        <p:spPr/>
        <p:txBody>
          <a:bodyPr/>
          <a:lstStyle/>
          <a:p>
            <a:fld id="{5E17F0C1-502D-4D79-9F29-82988E781639}" type="datetimeFigureOut">
              <a:rPr lang="es-GT" smtClean="0"/>
              <a:t>22/08/2023</a:t>
            </a:fld>
            <a:endParaRPr lang="es-GT"/>
          </a:p>
        </p:txBody>
      </p:sp>
      <p:sp>
        <p:nvSpPr>
          <p:cNvPr id="3" name="Marcador de pie de página 2">
            <a:extLst>
              <a:ext uri="{FF2B5EF4-FFF2-40B4-BE49-F238E27FC236}">
                <a16:creationId xmlns:a16="http://schemas.microsoft.com/office/drawing/2014/main" id="{5665FFBC-91FD-46CA-B92A-97D7DE84F9F3}"/>
              </a:ext>
            </a:extLst>
          </p:cNvPr>
          <p:cNvSpPr>
            <a:spLocks noGrp="1"/>
          </p:cNvSpPr>
          <p:nvPr>
            <p:ph type="ftr" sz="quarter" idx="11"/>
          </p:nvPr>
        </p:nvSpPr>
        <p:spPr/>
        <p:txBody>
          <a:bodyPr/>
          <a:lstStyle/>
          <a:p>
            <a:endParaRPr lang="es-GT"/>
          </a:p>
        </p:txBody>
      </p:sp>
      <p:sp>
        <p:nvSpPr>
          <p:cNvPr id="4" name="Marcador de número de diapositiva 3">
            <a:extLst>
              <a:ext uri="{FF2B5EF4-FFF2-40B4-BE49-F238E27FC236}">
                <a16:creationId xmlns:a16="http://schemas.microsoft.com/office/drawing/2014/main" id="{B4C12F86-34D2-4F15-ACFA-CA3E47138887}"/>
              </a:ext>
            </a:extLst>
          </p:cNvPr>
          <p:cNvSpPr>
            <a:spLocks noGrp="1"/>
          </p:cNvSpPr>
          <p:nvPr>
            <p:ph type="sldNum" sz="quarter" idx="12"/>
          </p:nvPr>
        </p:nvSpPr>
        <p:spPr/>
        <p:txBody>
          <a:bodyPr/>
          <a:lstStyle/>
          <a:p>
            <a:fld id="{B48DC72C-4EA1-482F-82B6-4781C3128069}" type="slidenum">
              <a:rPr lang="es-GT" smtClean="0"/>
              <a:t>‹Nº›</a:t>
            </a:fld>
            <a:endParaRPr lang="es-GT"/>
          </a:p>
        </p:txBody>
      </p:sp>
    </p:spTree>
    <p:extLst>
      <p:ext uri="{BB962C8B-B14F-4D97-AF65-F5344CB8AC3E}">
        <p14:creationId xmlns:p14="http://schemas.microsoft.com/office/powerpoint/2010/main" val="570113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FBA24-ED0F-4D14-AE44-BC429A90A42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GT"/>
          </a:p>
        </p:txBody>
      </p:sp>
      <p:sp>
        <p:nvSpPr>
          <p:cNvPr id="3" name="Marcador de contenido 2">
            <a:extLst>
              <a:ext uri="{FF2B5EF4-FFF2-40B4-BE49-F238E27FC236}">
                <a16:creationId xmlns:a16="http://schemas.microsoft.com/office/drawing/2014/main" id="{8A24C222-B742-4AD4-A89F-74B1F339AD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texto 3">
            <a:extLst>
              <a:ext uri="{FF2B5EF4-FFF2-40B4-BE49-F238E27FC236}">
                <a16:creationId xmlns:a16="http://schemas.microsoft.com/office/drawing/2014/main" id="{087F9B6B-93ED-4E8A-BE21-8CE518D55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34B850C-5CC2-4353-ABC7-1C02789918E3}"/>
              </a:ext>
            </a:extLst>
          </p:cNvPr>
          <p:cNvSpPr>
            <a:spLocks noGrp="1"/>
          </p:cNvSpPr>
          <p:nvPr>
            <p:ph type="dt" sz="half" idx="10"/>
          </p:nvPr>
        </p:nvSpPr>
        <p:spPr/>
        <p:txBody>
          <a:bodyPr/>
          <a:lstStyle/>
          <a:p>
            <a:fld id="{5E17F0C1-502D-4D79-9F29-82988E781639}" type="datetimeFigureOut">
              <a:rPr lang="es-GT" smtClean="0"/>
              <a:t>22/08/2023</a:t>
            </a:fld>
            <a:endParaRPr lang="es-GT"/>
          </a:p>
        </p:txBody>
      </p:sp>
      <p:sp>
        <p:nvSpPr>
          <p:cNvPr id="6" name="Marcador de pie de página 5">
            <a:extLst>
              <a:ext uri="{FF2B5EF4-FFF2-40B4-BE49-F238E27FC236}">
                <a16:creationId xmlns:a16="http://schemas.microsoft.com/office/drawing/2014/main" id="{FE73932A-996B-45F5-A7F8-75AE85347BB8}"/>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683F6A7F-C0DF-4113-8C6E-78C5BE7FEE07}"/>
              </a:ext>
            </a:extLst>
          </p:cNvPr>
          <p:cNvSpPr>
            <a:spLocks noGrp="1"/>
          </p:cNvSpPr>
          <p:nvPr>
            <p:ph type="sldNum" sz="quarter" idx="12"/>
          </p:nvPr>
        </p:nvSpPr>
        <p:spPr/>
        <p:txBody>
          <a:bodyPr/>
          <a:lstStyle/>
          <a:p>
            <a:fld id="{B48DC72C-4EA1-482F-82B6-4781C3128069}" type="slidenum">
              <a:rPr lang="es-GT" smtClean="0"/>
              <a:t>‹Nº›</a:t>
            </a:fld>
            <a:endParaRPr lang="es-GT"/>
          </a:p>
        </p:txBody>
      </p:sp>
    </p:spTree>
    <p:extLst>
      <p:ext uri="{BB962C8B-B14F-4D97-AF65-F5344CB8AC3E}">
        <p14:creationId xmlns:p14="http://schemas.microsoft.com/office/powerpoint/2010/main" val="2888441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40B276-B99D-45E1-B59B-17269144452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GT"/>
          </a:p>
        </p:txBody>
      </p:sp>
      <p:sp>
        <p:nvSpPr>
          <p:cNvPr id="3" name="Marcador de posición de imagen 2">
            <a:extLst>
              <a:ext uri="{FF2B5EF4-FFF2-40B4-BE49-F238E27FC236}">
                <a16:creationId xmlns:a16="http://schemas.microsoft.com/office/drawing/2014/main" id="{E20C38E9-AC86-4A61-8AF5-A3074FF7FF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Marcador de texto 3">
            <a:extLst>
              <a:ext uri="{FF2B5EF4-FFF2-40B4-BE49-F238E27FC236}">
                <a16:creationId xmlns:a16="http://schemas.microsoft.com/office/drawing/2014/main" id="{BAC5D509-871F-412F-86AF-3E310650A4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40FFD94-2240-4703-BC75-A00BCCC362FF}"/>
              </a:ext>
            </a:extLst>
          </p:cNvPr>
          <p:cNvSpPr>
            <a:spLocks noGrp="1"/>
          </p:cNvSpPr>
          <p:nvPr>
            <p:ph type="dt" sz="half" idx="10"/>
          </p:nvPr>
        </p:nvSpPr>
        <p:spPr/>
        <p:txBody>
          <a:bodyPr/>
          <a:lstStyle/>
          <a:p>
            <a:fld id="{5E17F0C1-502D-4D79-9F29-82988E781639}" type="datetimeFigureOut">
              <a:rPr lang="es-GT" smtClean="0"/>
              <a:t>22/08/2023</a:t>
            </a:fld>
            <a:endParaRPr lang="es-GT"/>
          </a:p>
        </p:txBody>
      </p:sp>
      <p:sp>
        <p:nvSpPr>
          <p:cNvPr id="6" name="Marcador de pie de página 5">
            <a:extLst>
              <a:ext uri="{FF2B5EF4-FFF2-40B4-BE49-F238E27FC236}">
                <a16:creationId xmlns:a16="http://schemas.microsoft.com/office/drawing/2014/main" id="{7BF56D17-50D4-420A-BC7A-A1470450DFB0}"/>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3CE7F948-8153-47DC-8F84-8B9FB6367727}"/>
              </a:ext>
            </a:extLst>
          </p:cNvPr>
          <p:cNvSpPr>
            <a:spLocks noGrp="1"/>
          </p:cNvSpPr>
          <p:nvPr>
            <p:ph type="sldNum" sz="quarter" idx="12"/>
          </p:nvPr>
        </p:nvSpPr>
        <p:spPr/>
        <p:txBody>
          <a:bodyPr/>
          <a:lstStyle/>
          <a:p>
            <a:fld id="{B48DC72C-4EA1-482F-82B6-4781C3128069}" type="slidenum">
              <a:rPr lang="es-GT" smtClean="0"/>
              <a:t>‹Nº›</a:t>
            </a:fld>
            <a:endParaRPr lang="es-GT"/>
          </a:p>
        </p:txBody>
      </p:sp>
    </p:spTree>
    <p:extLst>
      <p:ext uri="{BB962C8B-B14F-4D97-AF65-F5344CB8AC3E}">
        <p14:creationId xmlns:p14="http://schemas.microsoft.com/office/powerpoint/2010/main" val="1789144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F32F001-2513-46CC-872B-8D3D95C398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GT"/>
          </a:p>
        </p:txBody>
      </p:sp>
      <p:sp>
        <p:nvSpPr>
          <p:cNvPr id="3" name="Marcador de texto 2">
            <a:extLst>
              <a:ext uri="{FF2B5EF4-FFF2-40B4-BE49-F238E27FC236}">
                <a16:creationId xmlns:a16="http://schemas.microsoft.com/office/drawing/2014/main" id="{8A938CF1-D95B-46D5-98F1-EC44AD93EF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a:extLst>
              <a:ext uri="{FF2B5EF4-FFF2-40B4-BE49-F238E27FC236}">
                <a16:creationId xmlns:a16="http://schemas.microsoft.com/office/drawing/2014/main" id="{05FAB3AE-1DF8-4979-8478-A78CAA4B3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17F0C1-502D-4D79-9F29-82988E781639}" type="datetimeFigureOut">
              <a:rPr lang="es-GT" smtClean="0"/>
              <a:t>22/08/2023</a:t>
            </a:fld>
            <a:endParaRPr lang="es-GT"/>
          </a:p>
        </p:txBody>
      </p:sp>
      <p:sp>
        <p:nvSpPr>
          <p:cNvPr id="5" name="Marcador de pie de página 4">
            <a:extLst>
              <a:ext uri="{FF2B5EF4-FFF2-40B4-BE49-F238E27FC236}">
                <a16:creationId xmlns:a16="http://schemas.microsoft.com/office/drawing/2014/main" id="{5B54E943-66E4-4A06-B701-E53C2DF60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Marcador de número de diapositiva 5">
            <a:extLst>
              <a:ext uri="{FF2B5EF4-FFF2-40B4-BE49-F238E27FC236}">
                <a16:creationId xmlns:a16="http://schemas.microsoft.com/office/drawing/2014/main" id="{AB8E90A0-FBDE-44DE-B9AA-29108555C8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DC72C-4EA1-482F-82B6-4781C3128069}" type="slidenum">
              <a:rPr lang="es-GT" smtClean="0"/>
              <a:t>‹Nº›</a:t>
            </a:fld>
            <a:endParaRPr lang="es-GT"/>
          </a:p>
        </p:txBody>
      </p:sp>
    </p:spTree>
    <p:extLst>
      <p:ext uri="{BB962C8B-B14F-4D97-AF65-F5344CB8AC3E}">
        <p14:creationId xmlns:p14="http://schemas.microsoft.com/office/powerpoint/2010/main" val="1772405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90F8675-194D-40FE-8450-531E7BED0C6C}"/>
              </a:ext>
            </a:extLst>
          </p:cNvPr>
          <p:cNvPicPr>
            <a:picLocks noChangeAspect="1"/>
          </p:cNvPicPr>
          <p:nvPr/>
        </p:nvPicPr>
        <p:blipFill>
          <a:blip r:embed="rId2"/>
          <a:stretch>
            <a:fillRect/>
          </a:stretch>
        </p:blipFill>
        <p:spPr>
          <a:xfrm>
            <a:off x="0" y="894"/>
            <a:ext cx="12192000" cy="6841608"/>
          </a:xfrm>
          <a:prstGeom prst="rect">
            <a:avLst/>
          </a:prstGeom>
        </p:spPr>
      </p:pic>
      <p:sp>
        <p:nvSpPr>
          <p:cNvPr id="6" name="CuadroTexto 5">
            <a:extLst>
              <a:ext uri="{FF2B5EF4-FFF2-40B4-BE49-F238E27FC236}">
                <a16:creationId xmlns:a16="http://schemas.microsoft.com/office/drawing/2014/main" id="{5FFCDC53-D3AB-45B9-AB9B-04EA09ACD607}"/>
              </a:ext>
            </a:extLst>
          </p:cNvPr>
          <p:cNvSpPr txBox="1"/>
          <p:nvPr/>
        </p:nvSpPr>
        <p:spPr>
          <a:xfrm>
            <a:off x="1094309" y="2307567"/>
            <a:ext cx="9997440" cy="1754326"/>
          </a:xfrm>
          <a:prstGeom prst="rect">
            <a:avLst/>
          </a:prstGeom>
          <a:noFill/>
        </p:spPr>
        <p:txBody>
          <a:bodyPr wrap="square" rtlCol="0">
            <a:spAutoFit/>
          </a:bodyPr>
          <a:lstStyle/>
          <a:p>
            <a:pPr algn="ctr"/>
            <a:r>
              <a:rPr lang="es-GT" sz="3600" b="1" dirty="0">
                <a:solidFill>
                  <a:schemeClr val="bg1"/>
                </a:solidFill>
                <a:latin typeface="Verdana" panose="020B0604030504040204" pitchFamily="34" charset="0"/>
                <a:ea typeface="Verdana" panose="020B0604030504040204" pitchFamily="34" charset="0"/>
                <a:cs typeface="Open Sans" pitchFamily="2" charset="0"/>
              </a:rPr>
              <a:t>Estándares y compromisos internacionales en materia de Transparencia Fiscal</a:t>
            </a:r>
          </a:p>
        </p:txBody>
      </p:sp>
      <p:sp>
        <p:nvSpPr>
          <p:cNvPr id="7" name="Google Shape;90;p1">
            <a:extLst>
              <a:ext uri="{FF2B5EF4-FFF2-40B4-BE49-F238E27FC236}">
                <a16:creationId xmlns:a16="http://schemas.microsoft.com/office/drawing/2014/main" id="{E1113473-3660-46A1-BD34-E575CA1988AA}"/>
              </a:ext>
            </a:extLst>
          </p:cNvPr>
          <p:cNvSpPr/>
          <p:nvPr/>
        </p:nvSpPr>
        <p:spPr>
          <a:xfrm>
            <a:off x="5299336" y="4145020"/>
            <a:ext cx="1558666"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1600" dirty="0">
                <a:solidFill>
                  <a:schemeClr val="lt1"/>
                </a:solidFill>
                <a:latin typeface="Verdana" panose="020B0604030504040204" pitchFamily="34" charset="0"/>
                <a:ea typeface="Verdana" panose="020B0604030504040204" pitchFamily="34" charset="0"/>
                <a:cs typeface="Montserrat"/>
                <a:sym typeface="Montserrat"/>
              </a:rPr>
              <a:t>agosto, 2023</a:t>
            </a:r>
            <a:endParaRPr sz="1600" dirty="0">
              <a:solidFill>
                <a:schemeClr val="lt1"/>
              </a:solidFill>
              <a:latin typeface="Verdana" panose="020B0604030504040204" pitchFamily="34" charset="0"/>
              <a:ea typeface="Verdana" panose="020B0604030504040204" pitchFamily="34" charset="0"/>
              <a:cs typeface="Montserrat"/>
              <a:sym typeface="Montserrat"/>
            </a:endParaRPr>
          </a:p>
        </p:txBody>
      </p:sp>
      <p:pic>
        <p:nvPicPr>
          <p:cNvPr id="8" name="Imagen 7">
            <a:extLst>
              <a:ext uri="{FF2B5EF4-FFF2-40B4-BE49-F238E27FC236}">
                <a16:creationId xmlns:a16="http://schemas.microsoft.com/office/drawing/2014/main" id="{3E80ECCA-E9A0-41B4-BFAA-7DD54ADC09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317" b="16592"/>
          <a:stretch/>
        </p:blipFill>
        <p:spPr>
          <a:xfrm>
            <a:off x="10171099" y="5428211"/>
            <a:ext cx="1558666" cy="892448"/>
          </a:xfrm>
          <a:prstGeom prst="rect">
            <a:avLst/>
          </a:prstGeom>
        </p:spPr>
      </p:pic>
      <p:pic>
        <p:nvPicPr>
          <p:cNvPr id="9" name="Imagen 8">
            <a:extLst>
              <a:ext uri="{FF2B5EF4-FFF2-40B4-BE49-F238E27FC236}">
                <a16:creationId xmlns:a16="http://schemas.microsoft.com/office/drawing/2014/main" id="{CA6F7E5C-404C-4A43-AAB9-27F78D15C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630" y="5428211"/>
            <a:ext cx="2764242" cy="966045"/>
          </a:xfrm>
          <a:prstGeom prst="rect">
            <a:avLst/>
          </a:prstGeom>
        </p:spPr>
      </p:pic>
    </p:spTree>
    <p:extLst>
      <p:ext uri="{BB962C8B-B14F-4D97-AF65-F5344CB8AC3E}">
        <p14:creationId xmlns:p14="http://schemas.microsoft.com/office/powerpoint/2010/main" val="928472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1006183" y="320261"/>
            <a:ext cx="7866963" cy="584775"/>
          </a:xfrm>
          <a:prstGeom prst="rect">
            <a:avLst/>
          </a:prstGeom>
          <a:noFill/>
        </p:spPr>
        <p:txBody>
          <a:bodyPr wrap="square" rtlCol="0">
            <a:spAutoFit/>
          </a:bodyPr>
          <a:lstStyle/>
          <a:p>
            <a:r>
              <a:rPr lang="es-GT" sz="3200" b="1" dirty="0">
                <a:solidFill>
                  <a:srgbClr val="0B3656"/>
                </a:solidFill>
                <a:latin typeface="Verdana" panose="020B0604030504040204" pitchFamily="34" charset="0"/>
                <a:ea typeface="Verdana" panose="020B0604030504040204" pitchFamily="34" charset="0"/>
                <a:cs typeface="Open Sans" pitchFamily="2" charset="0"/>
              </a:rPr>
              <a:t>Iniciativa EITI</a:t>
            </a:r>
          </a:p>
        </p:txBody>
      </p:sp>
      <p:sp>
        <p:nvSpPr>
          <p:cNvPr id="12" name="CuadroTexto 11">
            <a:extLst>
              <a:ext uri="{FF2B5EF4-FFF2-40B4-BE49-F238E27FC236}">
                <a16:creationId xmlns:a16="http://schemas.microsoft.com/office/drawing/2014/main" id="{EAFB416E-F5CB-4588-B753-E571D9DCEAA8}"/>
              </a:ext>
            </a:extLst>
          </p:cNvPr>
          <p:cNvSpPr txBox="1"/>
          <p:nvPr/>
        </p:nvSpPr>
        <p:spPr>
          <a:xfrm>
            <a:off x="1033891" y="1203728"/>
            <a:ext cx="9900272" cy="3785652"/>
          </a:xfrm>
          <a:prstGeom prst="rect">
            <a:avLst/>
          </a:prstGeom>
          <a:noFill/>
        </p:spPr>
        <p:txBody>
          <a:bodyPr wrap="square" rtlCol="0">
            <a:spAutoFit/>
          </a:bodyPr>
          <a:lstStyle/>
          <a:p>
            <a:pPr algn="just"/>
            <a:r>
              <a:rPr lang="es-MX" sz="2400" dirty="0">
                <a:solidFill>
                  <a:srgbClr val="0B3656"/>
                </a:solidFill>
                <a:latin typeface="Montserrat" panose="00000500000000000000" pitchFamily="2" charset="0"/>
              </a:rPr>
              <a:t>Promueve la transparencia en las industrias extractivas Hidrocarburos y Minería (Se participa desde 2011).</a:t>
            </a:r>
          </a:p>
          <a:p>
            <a:pPr algn="just"/>
            <a:endParaRPr lang="es-MX" sz="2400" dirty="0">
              <a:solidFill>
                <a:srgbClr val="0B3656"/>
              </a:solidFill>
              <a:latin typeface="Montserrat" panose="00000500000000000000" pitchFamily="2" charset="0"/>
            </a:endParaRPr>
          </a:p>
          <a:p>
            <a:pPr algn="just"/>
            <a:r>
              <a:rPr lang="es-MX" sz="2400" dirty="0">
                <a:solidFill>
                  <a:srgbClr val="0B3656"/>
                </a:solidFill>
                <a:latin typeface="Montserrat" panose="00000500000000000000" pitchFamily="2" charset="0"/>
              </a:rPr>
              <a:t>Comisión Nacional de Trabajo (CNT-EITI-GUA) conformado por entidades de gobierno, industrias extractivas y organizaciones de la sociedad civil.</a:t>
            </a:r>
          </a:p>
          <a:p>
            <a:pPr algn="just"/>
            <a:endParaRPr lang="es-MX" sz="2400" dirty="0">
              <a:solidFill>
                <a:srgbClr val="0B3656"/>
              </a:solidFill>
              <a:latin typeface="Montserrat" panose="00000500000000000000" pitchFamily="2" charset="0"/>
            </a:endParaRPr>
          </a:p>
          <a:p>
            <a:pPr algn="just"/>
            <a:r>
              <a:rPr lang="es-MX" sz="2400" dirty="0">
                <a:solidFill>
                  <a:srgbClr val="0B3656"/>
                </a:solidFill>
                <a:latin typeface="Montserrat" panose="00000500000000000000" pitchFamily="2" charset="0"/>
              </a:rPr>
              <a:t>Constituye un estándar global que busca promover la buena gobernanza, transparencia, rendición de cuentas; y la gestión responsable de los recursos naturales no renovables.</a:t>
            </a:r>
          </a:p>
        </p:txBody>
      </p:sp>
      <p:pic>
        <p:nvPicPr>
          <p:cNvPr id="7" name="Imagen 6">
            <a:extLst>
              <a:ext uri="{FF2B5EF4-FFF2-40B4-BE49-F238E27FC236}">
                <a16:creationId xmlns:a16="http://schemas.microsoft.com/office/drawing/2014/main" id="{459CD3EC-25AC-473E-B5B0-837C311A5A91}"/>
              </a:ext>
            </a:extLst>
          </p:cNvPr>
          <p:cNvPicPr>
            <a:picLocks noChangeAspect="1"/>
          </p:cNvPicPr>
          <p:nvPr/>
        </p:nvPicPr>
        <p:blipFill>
          <a:blip r:embed="rId3"/>
          <a:stretch>
            <a:fillRect/>
          </a:stretch>
        </p:blipFill>
        <p:spPr>
          <a:xfrm>
            <a:off x="9710671" y="5550063"/>
            <a:ext cx="1875206" cy="1100804"/>
          </a:xfrm>
          <a:prstGeom prst="rect">
            <a:avLst/>
          </a:prstGeom>
        </p:spPr>
      </p:pic>
    </p:spTree>
    <p:extLst>
      <p:ext uri="{BB962C8B-B14F-4D97-AF65-F5344CB8AC3E}">
        <p14:creationId xmlns:p14="http://schemas.microsoft.com/office/powerpoint/2010/main" val="3972724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2364"/>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990552" y="207152"/>
            <a:ext cx="10059521" cy="1077218"/>
          </a:xfrm>
          <a:prstGeom prst="rect">
            <a:avLst/>
          </a:prstGeom>
          <a:noFill/>
        </p:spPr>
        <p:txBody>
          <a:bodyPr wrap="square" rtlCol="0">
            <a:spAutoFit/>
          </a:bodyPr>
          <a:lstStyle/>
          <a:p>
            <a:pPr algn="just"/>
            <a:r>
              <a:rPr lang="es-GT" sz="3200" b="1" dirty="0">
                <a:solidFill>
                  <a:srgbClr val="0B3656"/>
                </a:solidFill>
                <a:latin typeface="Verdana" panose="020B0604030504040204" pitchFamily="34" charset="0"/>
                <a:ea typeface="Verdana" panose="020B0604030504040204" pitchFamily="34" charset="0"/>
                <a:cs typeface="Open Sans" pitchFamily="2" charset="0"/>
              </a:rPr>
              <a:t>Programa de Gasto Público y Rendición de cuentas -PEFA- </a:t>
            </a:r>
          </a:p>
        </p:txBody>
      </p:sp>
      <p:sp>
        <p:nvSpPr>
          <p:cNvPr id="12" name="CuadroTexto 11">
            <a:extLst>
              <a:ext uri="{FF2B5EF4-FFF2-40B4-BE49-F238E27FC236}">
                <a16:creationId xmlns:a16="http://schemas.microsoft.com/office/drawing/2014/main" id="{EAFB416E-F5CB-4588-B753-E571D9DCEAA8}"/>
              </a:ext>
            </a:extLst>
          </p:cNvPr>
          <p:cNvSpPr txBox="1"/>
          <p:nvPr/>
        </p:nvSpPr>
        <p:spPr>
          <a:xfrm>
            <a:off x="990552" y="1399158"/>
            <a:ext cx="9917854" cy="4524315"/>
          </a:xfrm>
          <a:prstGeom prst="rect">
            <a:avLst/>
          </a:prstGeom>
          <a:noFill/>
        </p:spPr>
        <p:txBody>
          <a:bodyPr wrap="square" rtlCol="0">
            <a:spAutoFit/>
          </a:bodyPr>
          <a:lstStyle/>
          <a:p>
            <a:pPr algn="just"/>
            <a:r>
              <a:rPr lang="es-MX" sz="2400" dirty="0">
                <a:solidFill>
                  <a:srgbClr val="0B3656"/>
                </a:solidFill>
                <a:latin typeface="Montserrat" panose="00000500000000000000" pitchFamily="2" charset="0"/>
              </a:rPr>
              <a:t>Es una herramienta diseñada para valorar el desempeño de un sistema de gestión de las finanzas públicas. Se efectúa a requerimiento de los países, en el caso de Guatemala se ha realizado a través del MINFIN, la última evaluación fue en 2016.</a:t>
            </a:r>
          </a:p>
          <a:p>
            <a:pPr algn="just"/>
            <a:endParaRPr lang="es-MX" sz="2400" dirty="0">
              <a:solidFill>
                <a:srgbClr val="0B3656"/>
              </a:solidFill>
              <a:latin typeface="Montserrat" panose="00000500000000000000" pitchFamily="2" charset="0"/>
            </a:endParaRPr>
          </a:p>
          <a:p>
            <a:pPr algn="just"/>
            <a:r>
              <a:rPr lang="es-MX" sz="2400" dirty="0">
                <a:solidFill>
                  <a:srgbClr val="0B3656"/>
                </a:solidFill>
                <a:latin typeface="Montserrat" panose="00000500000000000000" pitchFamily="2" charset="0"/>
              </a:rPr>
              <a:t>Determina si el sistema tiene un desenvolvimiento adecuado para asegurar el cumplimiento de los tres objetivos fundamentales para la administración de fondos públicos:</a:t>
            </a:r>
          </a:p>
          <a:p>
            <a:pPr algn="just"/>
            <a:endParaRPr lang="es-MX" sz="2400" dirty="0">
              <a:solidFill>
                <a:srgbClr val="0B3656"/>
              </a:solidFill>
              <a:latin typeface="Montserrat" panose="00000500000000000000" pitchFamily="2" charset="0"/>
            </a:endParaRPr>
          </a:p>
          <a:p>
            <a:pPr marL="285750" indent="-285750" algn="just">
              <a:buFont typeface="Arial" panose="020B0604020202020204" pitchFamily="34" charset="0"/>
              <a:buChar char="•"/>
            </a:pPr>
            <a:r>
              <a:rPr lang="es-MX" sz="2400" dirty="0">
                <a:solidFill>
                  <a:srgbClr val="0B3656"/>
                </a:solidFill>
                <a:latin typeface="Montserrat" panose="00000500000000000000" pitchFamily="2" charset="0"/>
              </a:rPr>
              <a:t> Disciplina fiscal agregada.</a:t>
            </a:r>
          </a:p>
          <a:p>
            <a:pPr marL="285750" indent="-285750" algn="just">
              <a:buFont typeface="Arial" panose="020B0604020202020204" pitchFamily="34" charset="0"/>
              <a:buChar char="•"/>
            </a:pPr>
            <a:r>
              <a:rPr lang="es-MX" sz="2400" dirty="0">
                <a:solidFill>
                  <a:srgbClr val="0B3656"/>
                </a:solidFill>
                <a:latin typeface="Montserrat" panose="00000500000000000000" pitchFamily="2" charset="0"/>
              </a:rPr>
              <a:t> Asignación estratégica de los recursos.</a:t>
            </a:r>
          </a:p>
          <a:p>
            <a:pPr marL="285750" indent="-285750" algn="just">
              <a:buFont typeface="Arial" panose="020B0604020202020204" pitchFamily="34" charset="0"/>
              <a:buChar char="•"/>
            </a:pPr>
            <a:r>
              <a:rPr lang="es-MX" sz="2400" dirty="0">
                <a:solidFill>
                  <a:srgbClr val="0B3656"/>
                </a:solidFill>
                <a:latin typeface="Montserrat" panose="00000500000000000000" pitchFamily="2" charset="0"/>
              </a:rPr>
              <a:t> Prestación eficiente de servicios públicos.</a:t>
            </a:r>
          </a:p>
        </p:txBody>
      </p:sp>
      <p:pic>
        <p:nvPicPr>
          <p:cNvPr id="7" name="Imagen 6">
            <a:extLst>
              <a:ext uri="{FF2B5EF4-FFF2-40B4-BE49-F238E27FC236}">
                <a16:creationId xmlns:a16="http://schemas.microsoft.com/office/drawing/2014/main" id="{2C3D73CA-445D-4FE0-BCF3-376D069D8BD5}"/>
              </a:ext>
            </a:extLst>
          </p:cNvPr>
          <p:cNvPicPr>
            <a:picLocks noChangeAspect="1"/>
          </p:cNvPicPr>
          <p:nvPr/>
        </p:nvPicPr>
        <p:blipFill>
          <a:blip r:embed="rId3"/>
          <a:stretch>
            <a:fillRect/>
          </a:stretch>
        </p:blipFill>
        <p:spPr>
          <a:xfrm>
            <a:off x="8473912" y="4452593"/>
            <a:ext cx="3448242" cy="2216727"/>
          </a:xfrm>
          <a:prstGeom prst="rect">
            <a:avLst/>
          </a:prstGeom>
        </p:spPr>
      </p:pic>
    </p:spTree>
    <p:extLst>
      <p:ext uri="{BB962C8B-B14F-4D97-AF65-F5344CB8AC3E}">
        <p14:creationId xmlns:p14="http://schemas.microsoft.com/office/powerpoint/2010/main" val="3849815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879"/>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975643" y="341620"/>
            <a:ext cx="10265010" cy="1077218"/>
          </a:xfrm>
          <a:prstGeom prst="rect">
            <a:avLst/>
          </a:prstGeom>
          <a:noFill/>
        </p:spPr>
        <p:txBody>
          <a:bodyPr wrap="square" rtlCol="0">
            <a:spAutoFit/>
          </a:bodyPr>
          <a:lstStyle/>
          <a:p>
            <a:pPr algn="just"/>
            <a:r>
              <a:rPr lang="es-GT" sz="3200" b="1" dirty="0">
                <a:solidFill>
                  <a:srgbClr val="0B3656"/>
                </a:solidFill>
                <a:latin typeface="Verdana" panose="020B0604030504040204" pitchFamily="34" charset="0"/>
                <a:ea typeface="Verdana" panose="020B0604030504040204" pitchFamily="34" charset="0"/>
                <a:cs typeface="Open Sans" pitchFamily="2" charset="0"/>
              </a:rPr>
              <a:t>Código y Manual de Transparencia Fiscal FMI</a:t>
            </a:r>
          </a:p>
        </p:txBody>
      </p:sp>
      <p:sp>
        <p:nvSpPr>
          <p:cNvPr id="12" name="CuadroTexto 11">
            <a:extLst>
              <a:ext uri="{FF2B5EF4-FFF2-40B4-BE49-F238E27FC236}">
                <a16:creationId xmlns:a16="http://schemas.microsoft.com/office/drawing/2014/main" id="{EAFB416E-F5CB-4588-B753-E571D9DCEAA8}"/>
              </a:ext>
            </a:extLst>
          </p:cNvPr>
          <p:cNvSpPr txBox="1"/>
          <p:nvPr/>
        </p:nvSpPr>
        <p:spPr>
          <a:xfrm>
            <a:off x="975643" y="1529977"/>
            <a:ext cx="9971399" cy="3416320"/>
          </a:xfrm>
          <a:prstGeom prst="rect">
            <a:avLst/>
          </a:prstGeom>
          <a:noFill/>
        </p:spPr>
        <p:txBody>
          <a:bodyPr wrap="square" rtlCol="0">
            <a:spAutoFit/>
          </a:bodyPr>
          <a:lstStyle/>
          <a:p>
            <a:pPr algn="just"/>
            <a:r>
              <a:rPr lang="es-MX" sz="2400" dirty="0">
                <a:solidFill>
                  <a:srgbClr val="0B3656"/>
                </a:solidFill>
                <a:latin typeface="Montserrat" panose="00000500000000000000" pitchFamily="2" charset="0"/>
              </a:rPr>
              <a:t>En 1998, el Fondo Monetario Internacional (FMI) introdujo el Código de buenas prácticas de transparencia fiscal, lo cual propició un programa voluntario de evaluaciones de la transparencia fiscal denominado módulos de transparencia fiscal de los Informes sobre la Observancia de los Códigos y Normas -IOCN-.</a:t>
            </a:r>
          </a:p>
          <a:p>
            <a:pPr algn="just"/>
            <a:endParaRPr lang="es-MX" sz="2400" dirty="0">
              <a:solidFill>
                <a:srgbClr val="0B3656"/>
              </a:solidFill>
              <a:latin typeface="Montserrat" panose="00000500000000000000" pitchFamily="2" charset="0"/>
            </a:endParaRPr>
          </a:p>
          <a:p>
            <a:pPr algn="just"/>
            <a:r>
              <a:rPr lang="es-MX" sz="2400" dirty="0">
                <a:solidFill>
                  <a:srgbClr val="0B3656"/>
                </a:solidFill>
                <a:latin typeface="Montserrat" panose="00000500000000000000" pitchFamily="2" charset="0"/>
              </a:rPr>
              <a:t>El mismo año se publicó la primera edición del Manual de Transparencia Fiscal con el fin de ampliar y explicar los principios del Código y de contribuir a orientar la preparación de los IOCN fiscales.</a:t>
            </a:r>
          </a:p>
        </p:txBody>
      </p:sp>
      <p:pic>
        <p:nvPicPr>
          <p:cNvPr id="6" name="Imagen 5">
            <a:extLst>
              <a:ext uri="{FF2B5EF4-FFF2-40B4-BE49-F238E27FC236}">
                <a16:creationId xmlns:a16="http://schemas.microsoft.com/office/drawing/2014/main" id="{489486AE-6CB1-49EC-A746-C3BD331720D0}"/>
              </a:ext>
            </a:extLst>
          </p:cNvPr>
          <p:cNvPicPr>
            <a:picLocks noChangeAspect="1"/>
          </p:cNvPicPr>
          <p:nvPr/>
        </p:nvPicPr>
        <p:blipFill>
          <a:blip r:embed="rId3"/>
          <a:stretch>
            <a:fillRect/>
          </a:stretch>
        </p:blipFill>
        <p:spPr>
          <a:xfrm>
            <a:off x="10486726" y="5305967"/>
            <a:ext cx="1349211" cy="1207627"/>
          </a:xfrm>
          <a:prstGeom prst="rect">
            <a:avLst/>
          </a:prstGeom>
        </p:spPr>
      </p:pic>
    </p:spTree>
    <p:extLst>
      <p:ext uri="{BB962C8B-B14F-4D97-AF65-F5344CB8AC3E}">
        <p14:creationId xmlns:p14="http://schemas.microsoft.com/office/powerpoint/2010/main" val="213437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1068931" y="397749"/>
            <a:ext cx="10109554" cy="584775"/>
          </a:xfrm>
          <a:prstGeom prst="rect">
            <a:avLst/>
          </a:prstGeom>
          <a:noFill/>
        </p:spPr>
        <p:txBody>
          <a:bodyPr wrap="square" rtlCol="0">
            <a:spAutoFit/>
          </a:bodyPr>
          <a:lstStyle/>
          <a:p>
            <a:r>
              <a:rPr lang="es-GT" sz="3200" b="1" dirty="0">
                <a:solidFill>
                  <a:srgbClr val="0B3656"/>
                </a:solidFill>
                <a:latin typeface="Verdana" panose="020B0604030504040204" pitchFamily="34" charset="0"/>
                <a:ea typeface="Verdana" panose="020B0604030504040204" pitchFamily="34" charset="0"/>
                <a:cs typeface="Open Sans" pitchFamily="2" charset="0"/>
              </a:rPr>
              <a:t>Principios de Transparencia Fiscal FMI</a:t>
            </a:r>
          </a:p>
        </p:txBody>
      </p:sp>
      <p:pic>
        <p:nvPicPr>
          <p:cNvPr id="8" name="Imagen 7">
            <a:extLst>
              <a:ext uri="{FF2B5EF4-FFF2-40B4-BE49-F238E27FC236}">
                <a16:creationId xmlns:a16="http://schemas.microsoft.com/office/drawing/2014/main" id="{A3A0B74E-60C9-4545-8F5A-411EAE320C3B}"/>
              </a:ext>
            </a:extLst>
          </p:cNvPr>
          <p:cNvPicPr>
            <a:picLocks noChangeAspect="1"/>
          </p:cNvPicPr>
          <p:nvPr/>
        </p:nvPicPr>
        <p:blipFill>
          <a:blip r:embed="rId3"/>
          <a:stretch>
            <a:fillRect/>
          </a:stretch>
        </p:blipFill>
        <p:spPr>
          <a:xfrm>
            <a:off x="10586434" y="5291017"/>
            <a:ext cx="1605566" cy="1437080"/>
          </a:xfrm>
          <a:prstGeom prst="rect">
            <a:avLst/>
          </a:prstGeom>
        </p:spPr>
      </p:pic>
      <p:sp>
        <p:nvSpPr>
          <p:cNvPr id="12" name="CuadroTexto 11">
            <a:extLst>
              <a:ext uri="{FF2B5EF4-FFF2-40B4-BE49-F238E27FC236}">
                <a16:creationId xmlns:a16="http://schemas.microsoft.com/office/drawing/2014/main" id="{EAFB416E-F5CB-4588-B753-E571D9DCEAA8}"/>
              </a:ext>
            </a:extLst>
          </p:cNvPr>
          <p:cNvSpPr txBox="1"/>
          <p:nvPr/>
        </p:nvSpPr>
        <p:spPr>
          <a:xfrm>
            <a:off x="1066800" y="1127190"/>
            <a:ext cx="9918879" cy="4708981"/>
          </a:xfrm>
          <a:prstGeom prst="rect">
            <a:avLst/>
          </a:prstGeom>
          <a:noFill/>
        </p:spPr>
        <p:txBody>
          <a:bodyPr wrap="square" rtlCol="0">
            <a:spAutoFit/>
          </a:bodyPr>
          <a:lstStyle/>
          <a:p>
            <a:pPr algn="just"/>
            <a:r>
              <a:rPr lang="es-MX" sz="2000" dirty="0">
                <a:solidFill>
                  <a:srgbClr val="0B3656"/>
                </a:solidFill>
                <a:latin typeface="Montserrat" panose="00000500000000000000" pitchFamily="2" charset="0"/>
              </a:rPr>
              <a:t>El </a:t>
            </a:r>
            <a:r>
              <a:rPr lang="es-MX" sz="2000" b="1" dirty="0">
                <a:solidFill>
                  <a:srgbClr val="0B3656"/>
                </a:solidFill>
                <a:latin typeface="Montserrat" panose="00000500000000000000" pitchFamily="2" charset="0"/>
              </a:rPr>
              <a:t>Manual de Transparencia Fiscal</a:t>
            </a:r>
            <a:r>
              <a:rPr lang="es-MX" sz="2000" dirty="0">
                <a:solidFill>
                  <a:srgbClr val="0B3656"/>
                </a:solidFill>
                <a:latin typeface="Montserrat" panose="00000500000000000000" pitchFamily="2" charset="0"/>
              </a:rPr>
              <a:t> establece tres principios basados en las buenas prácticas internacionales que establece el Código:</a:t>
            </a:r>
          </a:p>
          <a:p>
            <a:pPr algn="just"/>
            <a:endParaRPr lang="es-MX" sz="2000" dirty="0">
              <a:solidFill>
                <a:srgbClr val="0B3656"/>
              </a:solidFill>
              <a:latin typeface="Montserrat" panose="00000500000000000000" pitchFamily="2" charset="0"/>
            </a:endParaRPr>
          </a:p>
          <a:p>
            <a:pPr marL="400050" indent="-400050" algn="just">
              <a:buFont typeface="+mj-lt"/>
              <a:buAutoNum type="romanUcPeriod"/>
            </a:pPr>
            <a:r>
              <a:rPr lang="es-MX" sz="2000" dirty="0">
                <a:solidFill>
                  <a:srgbClr val="0B3656"/>
                </a:solidFill>
                <a:latin typeface="Montserrat" panose="00000500000000000000" pitchFamily="2" charset="0"/>
              </a:rPr>
              <a:t>Presentación de informes fiscales: Los informes fiscales deben proporcionar un panorama completo, pertinente, puntual y fiable de la posición y el desempeño financiero del gobierno. </a:t>
            </a:r>
          </a:p>
          <a:p>
            <a:pPr marL="400050" indent="-400050" algn="just">
              <a:buFont typeface="+mj-lt"/>
              <a:buAutoNum type="romanUcPeriod"/>
            </a:pPr>
            <a:endParaRPr lang="es-MX" sz="2000" dirty="0">
              <a:solidFill>
                <a:srgbClr val="0B3656"/>
              </a:solidFill>
              <a:latin typeface="Montserrat" panose="00000500000000000000" pitchFamily="2" charset="0"/>
            </a:endParaRPr>
          </a:p>
          <a:p>
            <a:pPr marL="400050" indent="-400050" algn="just">
              <a:buFont typeface="+mj-lt"/>
              <a:buAutoNum type="romanUcPeriod"/>
            </a:pPr>
            <a:r>
              <a:rPr lang="es-MX" sz="2000" dirty="0">
                <a:solidFill>
                  <a:srgbClr val="0B3656"/>
                </a:solidFill>
                <a:latin typeface="Montserrat" panose="00000500000000000000" pitchFamily="2" charset="0"/>
              </a:rPr>
              <a:t>Pronósticos y presupuestos fiscales: Los presupuestos y sus pronósticos fiscales deben enunciar claramente los objetivos presupuestarios y planes de política del gobierno y presentar proyecciones puntuales y creíbles de la evolución de las finanzas públicas.</a:t>
            </a:r>
          </a:p>
          <a:p>
            <a:pPr marL="400050" indent="-400050" algn="just">
              <a:buFont typeface="+mj-lt"/>
              <a:buAutoNum type="romanUcPeriod"/>
            </a:pPr>
            <a:endParaRPr lang="es-MX" sz="2000" dirty="0">
              <a:solidFill>
                <a:srgbClr val="0B3656"/>
              </a:solidFill>
              <a:latin typeface="Montserrat" panose="00000500000000000000" pitchFamily="2" charset="0"/>
            </a:endParaRPr>
          </a:p>
          <a:p>
            <a:pPr marL="400050" indent="-400050" algn="just">
              <a:buFont typeface="+mj-lt"/>
              <a:buAutoNum type="romanUcPeriod"/>
            </a:pPr>
            <a:r>
              <a:rPr lang="es-MX" sz="2000" dirty="0">
                <a:solidFill>
                  <a:srgbClr val="0B3656"/>
                </a:solidFill>
                <a:latin typeface="Montserrat" panose="00000500000000000000" pitchFamily="2" charset="0"/>
              </a:rPr>
              <a:t>Análisis y gestión del riesgo fiscal: Los gobiernos deben divulgar, analizar y gestionar los riesgos para las finanzas públicas y asegurar una coordinación eficaz de la toma de decisiones fiscales en todo el sector público. </a:t>
            </a:r>
          </a:p>
        </p:txBody>
      </p:sp>
    </p:spTree>
    <p:extLst>
      <p:ext uri="{BB962C8B-B14F-4D97-AF65-F5344CB8AC3E}">
        <p14:creationId xmlns:p14="http://schemas.microsoft.com/office/powerpoint/2010/main" val="400553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124" y="0"/>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1124465" y="424745"/>
            <a:ext cx="9943069" cy="584775"/>
          </a:xfrm>
          <a:prstGeom prst="rect">
            <a:avLst/>
          </a:prstGeom>
          <a:noFill/>
        </p:spPr>
        <p:txBody>
          <a:bodyPr wrap="square" rtlCol="0">
            <a:spAutoFit/>
          </a:bodyPr>
          <a:lstStyle/>
          <a:p>
            <a:r>
              <a:rPr lang="es-GT" sz="3200" b="1" dirty="0">
                <a:solidFill>
                  <a:srgbClr val="0B3656"/>
                </a:solidFill>
                <a:latin typeface="Verdana" panose="020B0604030504040204" pitchFamily="34" charset="0"/>
                <a:ea typeface="Verdana" panose="020B0604030504040204" pitchFamily="34" charset="0"/>
                <a:cs typeface="Open Sans" pitchFamily="2" charset="0"/>
              </a:rPr>
              <a:t>Evaluación de Transparencia Fiscal FMI</a:t>
            </a:r>
          </a:p>
        </p:txBody>
      </p:sp>
      <p:pic>
        <p:nvPicPr>
          <p:cNvPr id="3" name="Imagen 2">
            <a:extLst>
              <a:ext uri="{FF2B5EF4-FFF2-40B4-BE49-F238E27FC236}">
                <a16:creationId xmlns:a16="http://schemas.microsoft.com/office/drawing/2014/main" id="{D2DEBC70-56A9-4166-8657-A68D2582CD2F}"/>
              </a:ext>
            </a:extLst>
          </p:cNvPr>
          <p:cNvPicPr>
            <a:picLocks noChangeAspect="1"/>
          </p:cNvPicPr>
          <p:nvPr/>
        </p:nvPicPr>
        <p:blipFill rotWithShape="1">
          <a:blip r:embed="rId3">
            <a:extLst>
              <a:ext uri="{28A0092B-C50C-407E-A947-70E740481C1C}">
                <a14:useLocalDpi xmlns:a14="http://schemas.microsoft.com/office/drawing/2010/main" val="0"/>
              </a:ext>
            </a:extLst>
          </a:blip>
          <a:srcRect t="16606" b="21868"/>
          <a:stretch/>
        </p:blipFill>
        <p:spPr>
          <a:xfrm>
            <a:off x="992545" y="1695875"/>
            <a:ext cx="10206910" cy="4852707"/>
          </a:xfrm>
          <a:prstGeom prst="rect">
            <a:avLst/>
          </a:prstGeom>
        </p:spPr>
      </p:pic>
      <p:sp>
        <p:nvSpPr>
          <p:cNvPr id="4" name="CuadroTexto 3">
            <a:extLst>
              <a:ext uri="{FF2B5EF4-FFF2-40B4-BE49-F238E27FC236}">
                <a16:creationId xmlns:a16="http://schemas.microsoft.com/office/drawing/2014/main" id="{F083A270-42DB-48A3-8C88-662D08DA67C6}"/>
              </a:ext>
            </a:extLst>
          </p:cNvPr>
          <p:cNvSpPr txBox="1"/>
          <p:nvPr/>
        </p:nvSpPr>
        <p:spPr>
          <a:xfrm>
            <a:off x="2639570" y="1172655"/>
            <a:ext cx="1629295" cy="523220"/>
          </a:xfrm>
          <a:prstGeom prst="rect">
            <a:avLst/>
          </a:prstGeom>
          <a:noFill/>
        </p:spPr>
        <p:txBody>
          <a:bodyPr wrap="square" rtlCol="0">
            <a:spAutoFit/>
          </a:bodyPr>
          <a:lstStyle/>
          <a:p>
            <a:pPr algn="ctr"/>
            <a:r>
              <a:rPr lang="es-GT" sz="1400" dirty="0">
                <a:solidFill>
                  <a:srgbClr val="002060"/>
                </a:solidFill>
                <a:latin typeface="Montserrat ExtraBold" panose="00000900000000000000" pitchFamily="2" charset="0"/>
              </a:rPr>
              <a:t>Guatemala</a:t>
            </a:r>
          </a:p>
          <a:p>
            <a:pPr algn="ctr"/>
            <a:r>
              <a:rPr lang="es-GT" sz="1400" dirty="0">
                <a:solidFill>
                  <a:srgbClr val="002060"/>
                </a:solidFill>
                <a:latin typeface="Montserrat ExtraBold" panose="00000900000000000000" pitchFamily="2" charset="0"/>
              </a:rPr>
              <a:t>2016</a:t>
            </a:r>
          </a:p>
        </p:txBody>
      </p:sp>
      <p:sp>
        <p:nvSpPr>
          <p:cNvPr id="9" name="CuadroTexto 8">
            <a:extLst>
              <a:ext uri="{FF2B5EF4-FFF2-40B4-BE49-F238E27FC236}">
                <a16:creationId xmlns:a16="http://schemas.microsoft.com/office/drawing/2014/main" id="{C0E09B81-58FD-4EAC-AD3B-6C557F928D9F}"/>
              </a:ext>
            </a:extLst>
          </p:cNvPr>
          <p:cNvSpPr txBox="1"/>
          <p:nvPr/>
        </p:nvSpPr>
        <p:spPr>
          <a:xfrm>
            <a:off x="7545185" y="1172655"/>
            <a:ext cx="1629295" cy="523220"/>
          </a:xfrm>
          <a:prstGeom prst="rect">
            <a:avLst/>
          </a:prstGeom>
          <a:noFill/>
        </p:spPr>
        <p:txBody>
          <a:bodyPr wrap="square" rtlCol="0">
            <a:spAutoFit/>
          </a:bodyPr>
          <a:lstStyle/>
          <a:p>
            <a:pPr algn="ctr"/>
            <a:r>
              <a:rPr lang="es-GT" sz="1400" dirty="0">
                <a:solidFill>
                  <a:srgbClr val="002060"/>
                </a:solidFill>
                <a:latin typeface="Montserrat ExtraBold" panose="00000900000000000000" pitchFamily="2" charset="0"/>
              </a:rPr>
              <a:t>Guatemala</a:t>
            </a:r>
          </a:p>
          <a:p>
            <a:pPr algn="ctr"/>
            <a:r>
              <a:rPr lang="es-GT" sz="1400" dirty="0">
                <a:solidFill>
                  <a:srgbClr val="002060"/>
                </a:solidFill>
                <a:latin typeface="Montserrat ExtraBold" panose="00000900000000000000" pitchFamily="2" charset="0"/>
              </a:rPr>
              <a:t>2022</a:t>
            </a:r>
          </a:p>
        </p:txBody>
      </p:sp>
    </p:spTree>
    <p:extLst>
      <p:ext uri="{BB962C8B-B14F-4D97-AF65-F5344CB8AC3E}">
        <p14:creationId xmlns:p14="http://schemas.microsoft.com/office/powerpoint/2010/main" val="501778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90F8675-194D-40FE-8450-531E7BED0C6C}"/>
              </a:ext>
            </a:extLst>
          </p:cNvPr>
          <p:cNvPicPr>
            <a:picLocks noChangeAspect="1"/>
          </p:cNvPicPr>
          <p:nvPr/>
        </p:nvPicPr>
        <p:blipFill>
          <a:blip r:embed="rId2"/>
          <a:stretch>
            <a:fillRect/>
          </a:stretch>
        </p:blipFill>
        <p:spPr>
          <a:xfrm>
            <a:off x="0" y="894"/>
            <a:ext cx="12192000" cy="6841608"/>
          </a:xfrm>
          <a:prstGeom prst="rect">
            <a:avLst/>
          </a:prstGeom>
        </p:spPr>
      </p:pic>
      <p:sp>
        <p:nvSpPr>
          <p:cNvPr id="6" name="CuadroTexto 5">
            <a:extLst>
              <a:ext uri="{FF2B5EF4-FFF2-40B4-BE49-F238E27FC236}">
                <a16:creationId xmlns:a16="http://schemas.microsoft.com/office/drawing/2014/main" id="{5FFCDC53-D3AB-45B9-AB9B-04EA09ACD607}"/>
              </a:ext>
            </a:extLst>
          </p:cNvPr>
          <p:cNvSpPr txBox="1"/>
          <p:nvPr/>
        </p:nvSpPr>
        <p:spPr>
          <a:xfrm>
            <a:off x="1097280" y="3030774"/>
            <a:ext cx="9997440" cy="646331"/>
          </a:xfrm>
          <a:prstGeom prst="rect">
            <a:avLst/>
          </a:prstGeom>
          <a:noFill/>
        </p:spPr>
        <p:txBody>
          <a:bodyPr wrap="square" rtlCol="0">
            <a:spAutoFit/>
          </a:bodyPr>
          <a:lstStyle/>
          <a:p>
            <a:pPr algn="ctr"/>
            <a:r>
              <a:rPr lang="es-GT" sz="3600" b="1" dirty="0">
                <a:solidFill>
                  <a:schemeClr val="bg1"/>
                </a:solidFill>
                <a:latin typeface="Verdana" panose="020B0604030504040204" pitchFamily="34" charset="0"/>
                <a:ea typeface="Verdana" panose="020B0604030504040204" pitchFamily="34" charset="0"/>
                <a:cs typeface="Open Sans" pitchFamily="2" charset="0"/>
              </a:rPr>
              <a:t>Portales de Transparencia Fiscal</a:t>
            </a:r>
          </a:p>
        </p:txBody>
      </p:sp>
    </p:spTree>
    <p:extLst>
      <p:ext uri="{BB962C8B-B14F-4D97-AF65-F5344CB8AC3E}">
        <p14:creationId xmlns:p14="http://schemas.microsoft.com/office/powerpoint/2010/main" val="1424588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1021539" y="457108"/>
            <a:ext cx="9407331" cy="584775"/>
          </a:xfrm>
          <a:prstGeom prst="rect">
            <a:avLst/>
          </a:prstGeom>
          <a:noFill/>
        </p:spPr>
        <p:txBody>
          <a:bodyPr wrap="square" rtlCol="0">
            <a:spAutoFit/>
          </a:bodyPr>
          <a:lstStyle/>
          <a:p>
            <a:r>
              <a:rPr lang="es-GT" sz="3200" b="1" dirty="0">
                <a:solidFill>
                  <a:srgbClr val="0B3656"/>
                </a:solidFill>
                <a:latin typeface="Verdana" panose="020B0604030504040204" pitchFamily="34" charset="0"/>
                <a:ea typeface="Verdana" panose="020B0604030504040204" pitchFamily="34" charset="0"/>
                <a:cs typeface="Open Sans" pitchFamily="2" charset="0"/>
              </a:rPr>
              <a:t>Portales de Transparencia Fiscal</a:t>
            </a:r>
          </a:p>
        </p:txBody>
      </p:sp>
      <p:sp>
        <p:nvSpPr>
          <p:cNvPr id="12" name="CuadroTexto 11">
            <a:extLst>
              <a:ext uri="{FF2B5EF4-FFF2-40B4-BE49-F238E27FC236}">
                <a16:creationId xmlns:a16="http://schemas.microsoft.com/office/drawing/2014/main" id="{EAFB416E-F5CB-4588-B753-E571D9DCEAA8}"/>
              </a:ext>
            </a:extLst>
          </p:cNvPr>
          <p:cNvSpPr txBox="1"/>
          <p:nvPr/>
        </p:nvSpPr>
        <p:spPr>
          <a:xfrm>
            <a:off x="1021539" y="1214857"/>
            <a:ext cx="9407331" cy="4524315"/>
          </a:xfrm>
          <a:prstGeom prst="rect">
            <a:avLst/>
          </a:prstGeom>
          <a:noFill/>
        </p:spPr>
        <p:txBody>
          <a:bodyPr wrap="square" rtlCol="0">
            <a:spAutoFit/>
          </a:bodyPr>
          <a:lstStyle/>
          <a:p>
            <a:pPr algn="just"/>
            <a:r>
              <a:rPr lang="es-MX" sz="2400" dirty="0">
                <a:solidFill>
                  <a:srgbClr val="0B3656"/>
                </a:solidFill>
                <a:latin typeface="Montserrat" panose="00000500000000000000" pitchFamily="2" charset="0"/>
              </a:rPr>
              <a:t>Como parte del proceso de fortalecimiento y modernización institucional, se lleva a cabo la revisión y evaluación permanente de la información presupuestaria y financiera que se encuentra a disposición de los usuarios, a través de los distintos portales: </a:t>
            </a:r>
          </a:p>
          <a:p>
            <a:pPr algn="just"/>
            <a:endParaRPr lang="es-MX" sz="2400" dirty="0">
              <a:solidFill>
                <a:srgbClr val="0B3656"/>
              </a:solidFill>
              <a:latin typeface="Montserrat" panose="00000500000000000000" pitchFamily="2" charset="0"/>
            </a:endParaRPr>
          </a:p>
          <a:p>
            <a:pPr marL="285750" indent="-285750" algn="just">
              <a:buFont typeface="Arial" panose="020B0604020202020204" pitchFamily="34" charset="0"/>
              <a:buChar char="•"/>
            </a:pPr>
            <a:r>
              <a:rPr lang="es-MX" sz="2400" dirty="0">
                <a:solidFill>
                  <a:srgbClr val="0B3656"/>
                </a:solidFill>
                <a:latin typeface="Montserrat" panose="00000500000000000000" pitchFamily="2" charset="0"/>
              </a:rPr>
              <a:t>Portal de Datos Abiertos </a:t>
            </a:r>
          </a:p>
          <a:p>
            <a:pPr marL="285750" indent="-285750" algn="just">
              <a:buFont typeface="Arial" panose="020B0604020202020204" pitchFamily="34" charset="0"/>
              <a:buChar char="•"/>
            </a:pPr>
            <a:r>
              <a:rPr lang="es-MX" sz="2400" dirty="0">
                <a:solidFill>
                  <a:srgbClr val="0B3656"/>
                </a:solidFill>
                <a:latin typeface="Montserrat" panose="00000500000000000000" pitchFamily="2" charset="0"/>
              </a:rPr>
              <a:t>Portal de Transparencia Presupuestaria</a:t>
            </a:r>
          </a:p>
          <a:p>
            <a:pPr marL="285750" indent="-285750" algn="just">
              <a:buFont typeface="Arial" panose="020B0604020202020204" pitchFamily="34" charset="0"/>
              <a:buChar char="•"/>
            </a:pPr>
            <a:r>
              <a:rPr lang="es-MX" sz="2400" dirty="0">
                <a:solidFill>
                  <a:srgbClr val="0B3656"/>
                </a:solidFill>
                <a:latin typeface="Montserrat" panose="00000500000000000000" pitchFamily="2" charset="0"/>
              </a:rPr>
              <a:t>Portal de Transparencia Fiscal</a:t>
            </a:r>
          </a:p>
          <a:p>
            <a:pPr marL="285750" indent="-285750" algn="just">
              <a:buFont typeface="Arial" panose="020B0604020202020204" pitchFamily="34" charset="0"/>
              <a:buChar char="•"/>
            </a:pPr>
            <a:r>
              <a:rPr lang="es-MX" sz="2400" dirty="0">
                <a:solidFill>
                  <a:srgbClr val="0B3656"/>
                </a:solidFill>
                <a:latin typeface="Montserrat" panose="00000500000000000000" pitchFamily="2" charset="0"/>
              </a:rPr>
              <a:t>Portal de ONG</a:t>
            </a:r>
          </a:p>
          <a:p>
            <a:pPr marL="285750" indent="-285750" algn="just">
              <a:buFont typeface="Arial" panose="020B0604020202020204" pitchFamily="34" charset="0"/>
              <a:buChar char="•"/>
            </a:pPr>
            <a:r>
              <a:rPr lang="es-MX" sz="2400" dirty="0">
                <a:solidFill>
                  <a:srgbClr val="0B3656"/>
                </a:solidFill>
                <a:latin typeface="Montserrat" panose="00000500000000000000" pitchFamily="2" charset="0"/>
              </a:rPr>
              <a:t>Portal de Préstamos Externos </a:t>
            </a:r>
          </a:p>
          <a:p>
            <a:pPr marL="285750" indent="-285750" algn="just">
              <a:buFont typeface="Arial" panose="020B0604020202020204" pitchFamily="34" charset="0"/>
              <a:buChar char="•"/>
            </a:pPr>
            <a:r>
              <a:rPr lang="es-MX" sz="2400" dirty="0">
                <a:solidFill>
                  <a:srgbClr val="0B3656"/>
                </a:solidFill>
                <a:latin typeface="Montserrat" panose="00000500000000000000" pitchFamily="2" charset="0"/>
              </a:rPr>
              <a:t>Portal de Fideicomisos</a:t>
            </a:r>
          </a:p>
          <a:p>
            <a:pPr marL="285750" indent="-285750" algn="just">
              <a:buFont typeface="Arial" panose="020B0604020202020204" pitchFamily="34" charset="0"/>
              <a:buChar char="•"/>
            </a:pPr>
            <a:r>
              <a:rPr lang="es-MX" sz="2400" dirty="0">
                <a:solidFill>
                  <a:srgbClr val="0B3656"/>
                </a:solidFill>
                <a:latin typeface="Montserrat" panose="00000500000000000000" pitchFamily="2" charset="0"/>
              </a:rPr>
              <a:t>Portal de Transparencia del Gobierno de Guatemala</a:t>
            </a:r>
          </a:p>
        </p:txBody>
      </p:sp>
      <p:pic>
        <p:nvPicPr>
          <p:cNvPr id="3" name="Imagen 2">
            <a:extLst>
              <a:ext uri="{FF2B5EF4-FFF2-40B4-BE49-F238E27FC236}">
                <a16:creationId xmlns:a16="http://schemas.microsoft.com/office/drawing/2014/main" id="{B42FD791-CE54-44DD-ACF0-19272037DD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4409" y="5331807"/>
            <a:ext cx="1396540" cy="1396540"/>
          </a:xfrm>
          <a:prstGeom prst="rect">
            <a:avLst/>
          </a:prstGeom>
        </p:spPr>
      </p:pic>
    </p:spTree>
    <p:extLst>
      <p:ext uri="{BB962C8B-B14F-4D97-AF65-F5344CB8AC3E}">
        <p14:creationId xmlns:p14="http://schemas.microsoft.com/office/powerpoint/2010/main" val="3047512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994245" y="400193"/>
            <a:ext cx="7717334" cy="584775"/>
          </a:xfrm>
          <a:prstGeom prst="rect">
            <a:avLst/>
          </a:prstGeom>
          <a:noFill/>
        </p:spPr>
        <p:txBody>
          <a:bodyPr wrap="square" rtlCol="0">
            <a:spAutoFit/>
          </a:bodyPr>
          <a:lstStyle/>
          <a:p>
            <a:r>
              <a:rPr lang="es-GT" sz="3200" b="1" dirty="0">
                <a:solidFill>
                  <a:srgbClr val="0B3656"/>
                </a:solidFill>
                <a:latin typeface="Verdana" panose="020B0604030504040204" pitchFamily="34" charset="0"/>
                <a:ea typeface="Verdana" panose="020B0604030504040204" pitchFamily="34" charset="0"/>
                <a:cs typeface="Open Sans" pitchFamily="2" charset="0"/>
              </a:rPr>
              <a:t>Portal de Datos Abiertos</a:t>
            </a:r>
          </a:p>
        </p:txBody>
      </p:sp>
      <p:sp>
        <p:nvSpPr>
          <p:cNvPr id="12" name="CuadroTexto 11">
            <a:extLst>
              <a:ext uri="{FF2B5EF4-FFF2-40B4-BE49-F238E27FC236}">
                <a16:creationId xmlns:a16="http://schemas.microsoft.com/office/drawing/2014/main" id="{EAFB416E-F5CB-4588-B753-E571D9DCEAA8}"/>
              </a:ext>
            </a:extLst>
          </p:cNvPr>
          <p:cNvSpPr txBox="1"/>
          <p:nvPr/>
        </p:nvSpPr>
        <p:spPr>
          <a:xfrm>
            <a:off x="985009" y="1139183"/>
            <a:ext cx="5803718" cy="4708981"/>
          </a:xfrm>
          <a:prstGeom prst="rect">
            <a:avLst/>
          </a:prstGeom>
          <a:noFill/>
        </p:spPr>
        <p:txBody>
          <a:bodyPr wrap="square" rtlCol="0">
            <a:spAutoFit/>
          </a:bodyPr>
          <a:lstStyle/>
          <a:p>
            <a:pPr algn="just"/>
            <a:r>
              <a:rPr lang="es-MX" sz="2000" dirty="0">
                <a:solidFill>
                  <a:srgbClr val="0B3656"/>
                </a:solidFill>
                <a:latin typeface="Montserrat" panose="00000500000000000000" pitchFamily="2" charset="0"/>
              </a:rPr>
              <a:t>El Portal pone a disposición del usuario los siguientes conjuntos de datos:</a:t>
            </a:r>
          </a:p>
          <a:p>
            <a:pPr algn="just"/>
            <a:endParaRPr lang="es-MX" sz="2000" dirty="0">
              <a:solidFill>
                <a:srgbClr val="0B3656"/>
              </a:solidFill>
              <a:latin typeface="Montserrat" panose="00000500000000000000" pitchFamily="2" charset="0"/>
            </a:endParaRPr>
          </a:p>
          <a:p>
            <a:pPr marL="285750" indent="-285750" algn="just">
              <a:buFont typeface="Arial" panose="020B0604020202020204" pitchFamily="34" charset="0"/>
              <a:buChar char="•"/>
            </a:pPr>
            <a:r>
              <a:rPr lang="es-MX" sz="2000" dirty="0">
                <a:solidFill>
                  <a:srgbClr val="0B3656"/>
                </a:solidFill>
                <a:latin typeface="Montserrat" panose="00000500000000000000" pitchFamily="2" charset="0"/>
              </a:rPr>
              <a:t>Información presupuestaria municipal.</a:t>
            </a:r>
          </a:p>
          <a:p>
            <a:pPr marL="285750" indent="-285750" algn="just">
              <a:buFont typeface="Arial" panose="020B0604020202020204" pitchFamily="34" charset="0"/>
              <a:buChar char="•"/>
            </a:pPr>
            <a:endParaRPr lang="es-MX" sz="2000" dirty="0">
              <a:solidFill>
                <a:srgbClr val="0B3656"/>
              </a:solidFill>
              <a:latin typeface="Montserrat" panose="00000500000000000000" pitchFamily="2" charset="0"/>
            </a:endParaRPr>
          </a:p>
          <a:p>
            <a:pPr marL="285750" indent="-285750" algn="just">
              <a:buFont typeface="Arial" panose="020B0604020202020204" pitchFamily="34" charset="0"/>
              <a:buChar char="•"/>
            </a:pPr>
            <a:r>
              <a:rPr lang="es-MX" sz="2000" dirty="0">
                <a:solidFill>
                  <a:srgbClr val="0B3656"/>
                </a:solidFill>
                <a:latin typeface="Montserrat" panose="00000500000000000000" pitchFamily="2" charset="0"/>
              </a:rPr>
              <a:t>Ejecución presupuestaria.</a:t>
            </a:r>
          </a:p>
          <a:p>
            <a:pPr marL="285750" indent="-285750" algn="just">
              <a:buFont typeface="Arial" panose="020B0604020202020204" pitchFamily="34" charset="0"/>
              <a:buChar char="•"/>
            </a:pPr>
            <a:endParaRPr lang="es-MX" sz="2000" dirty="0">
              <a:solidFill>
                <a:srgbClr val="0B3656"/>
              </a:solidFill>
              <a:latin typeface="Montserrat" panose="00000500000000000000" pitchFamily="2" charset="0"/>
            </a:endParaRPr>
          </a:p>
          <a:p>
            <a:pPr marL="285750" indent="-285750" algn="just">
              <a:buFont typeface="Arial" panose="020B0604020202020204" pitchFamily="34" charset="0"/>
              <a:buChar char="•"/>
            </a:pPr>
            <a:r>
              <a:rPr lang="es-MX" sz="2000" dirty="0">
                <a:solidFill>
                  <a:srgbClr val="0B3656"/>
                </a:solidFill>
                <a:latin typeface="Montserrat" panose="00000500000000000000" pitchFamily="2" charset="0"/>
              </a:rPr>
              <a:t>Aportes a las municipalidades.</a:t>
            </a:r>
          </a:p>
          <a:p>
            <a:pPr marL="285750" indent="-285750" algn="just">
              <a:buFont typeface="Arial" panose="020B0604020202020204" pitchFamily="34" charset="0"/>
              <a:buChar char="•"/>
            </a:pPr>
            <a:endParaRPr lang="es-MX" sz="2000" dirty="0">
              <a:solidFill>
                <a:srgbClr val="0B3656"/>
              </a:solidFill>
              <a:latin typeface="Montserrat" panose="00000500000000000000" pitchFamily="2" charset="0"/>
            </a:endParaRPr>
          </a:p>
          <a:p>
            <a:pPr marL="285750" indent="-285750" algn="just">
              <a:buFont typeface="Arial" panose="020B0604020202020204" pitchFamily="34" charset="0"/>
              <a:buChar char="•"/>
            </a:pPr>
            <a:r>
              <a:rPr lang="es-MX" sz="2000" dirty="0">
                <a:solidFill>
                  <a:srgbClr val="0B3656"/>
                </a:solidFill>
                <a:latin typeface="Montserrat" panose="00000500000000000000" pitchFamily="2" charset="0"/>
              </a:rPr>
              <a:t>Proyectos de Presupuestos, Listado Geográfico de Obras y Base de Formulación.</a:t>
            </a:r>
          </a:p>
          <a:p>
            <a:pPr marL="285750" indent="-285750" algn="just">
              <a:buFont typeface="Arial" panose="020B0604020202020204" pitchFamily="34" charset="0"/>
              <a:buChar char="•"/>
            </a:pPr>
            <a:endParaRPr lang="es-MX" sz="2000" dirty="0">
              <a:solidFill>
                <a:srgbClr val="0B3656"/>
              </a:solidFill>
              <a:latin typeface="Montserrat" panose="00000500000000000000" pitchFamily="2" charset="0"/>
            </a:endParaRPr>
          </a:p>
          <a:p>
            <a:pPr marL="285750" indent="-285750" algn="just">
              <a:buFont typeface="Arial" panose="020B0604020202020204" pitchFamily="34" charset="0"/>
              <a:buChar char="•"/>
            </a:pPr>
            <a:r>
              <a:rPr lang="es-MX" sz="2000" dirty="0">
                <a:solidFill>
                  <a:srgbClr val="0B3656"/>
                </a:solidFill>
                <a:latin typeface="Montserrat" panose="00000500000000000000" pitchFamily="2" charset="0"/>
              </a:rPr>
              <a:t>Presupuestos vigentes.</a:t>
            </a:r>
          </a:p>
          <a:p>
            <a:pPr marL="285750" indent="-285750" algn="just">
              <a:buFont typeface="Arial" panose="020B0604020202020204" pitchFamily="34" charset="0"/>
              <a:buChar char="•"/>
            </a:pPr>
            <a:endParaRPr lang="es-MX" sz="2000" dirty="0">
              <a:solidFill>
                <a:srgbClr val="0B3656"/>
              </a:solidFill>
              <a:latin typeface="Montserrat" panose="00000500000000000000" pitchFamily="2" charset="0"/>
            </a:endParaRPr>
          </a:p>
          <a:p>
            <a:pPr marL="285750" indent="-285750" algn="just">
              <a:buFont typeface="Arial" panose="020B0604020202020204" pitchFamily="34" charset="0"/>
              <a:buChar char="•"/>
            </a:pPr>
            <a:r>
              <a:rPr lang="es-MX" sz="2000" dirty="0">
                <a:solidFill>
                  <a:srgbClr val="0B3656"/>
                </a:solidFill>
                <a:latin typeface="Montserrat" panose="00000500000000000000" pitchFamily="2" charset="0"/>
              </a:rPr>
              <a:t>Concursos de Guatecompras.</a:t>
            </a:r>
          </a:p>
        </p:txBody>
      </p:sp>
      <p:pic>
        <p:nvPicPr>
          <p:cNvPr id="4" name="Imagen 3">
            <a:extLst>
              <a:ext uri="{FF2B5EF4-FFF2-40B4-BE49-F238E27FC236}">
                <a16:creationId xmlns:a16="http://schemas.microsoft.com/office/drawing/2014/main" id="{AD7EC2EF-A1A0-4B6B-895D-BFDA95BB55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16" r="14930"/>
          <a:stretch/>
        </p:blipFill>
        <p:spPr>
          <a:xfrm>
            <a:off x="7213922" y="2080651"/>
            <a:ext cx="4313060" cy="4139944"/>
          </a:xfrm>
          <a:prstGeom prst="rect">
            <a:avLst/>
          </a:prstGeom>
        </p:spPr>
      </p:pic>
    </p:spTree>
    <p:extLst>
      <p:ext uri="{BB962C8B-B14F-4D97-AF65-F5344CB8AC3E}">
        <p14:creationId xmlns:p14="http://schemas.microsoft.com/office/powerpoint/2010/main" val="2165543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935853" y="320457"/>
            <a:ext cx="9323615" cy="584775"/>
          </a:xfrm>
          <a:prstGeom prst="rect">
            <a:avLst/>
          </a:prstGeom>
          <a:noFill/>
        </p:spPr>
        <p:txBody>
          <a:bodyPr wrap="square" rtlCol="0">
            <a:spAutoFit/>
          </a:bodyPr>
          <a:lstStyle/>
          <a:p>
            <a:pPr algn="ctr"/>
            <a:r>
              <a:rPr lang="es-GT" sz="3200" b="1" dirty="0">
                <a:solidFill>
                  <a:srgbClr val="0B3656"/>
                </a:solidFill>
                <a:latin typeface="Verdana" panose="020B0604030504040204" pitchFamily="34" charset="0"/>
                <a:ea typeface="Verdana" panose="020B0604030504040204" pitchFamily="34" charset="0"/>
                <a:cs typeface="Open Sans" pitchFamily="2" charset="0"/>
              </a:rPr>
              <a:t>Portal de Transparencia Presupuestaria</a:t>
            </a:r>
          </a:p>
        </p:txBody>
      </p:sp>
      <p:sp>
        <p:nvSpPr>
          <p:cNvPr id="12" name="CuadroTexto 11">
            <a:extLst>
              <a:ext uri="{FF2B5EF4-FFF2-40B4-BE49-F238E27FC236}">
                <a16:creationId xmlns:a16="http://schemas.microsoft.com/office/drawing/2014/main" id="{EAFB416E-F5CB-4588-B753-E571D9DCEAA8}"/>
              </a:ext>
            </a:extLst>
          </p:cNvPr>
          <p:cNvSpPr txBox="1"/>
          <p:nvPr/>
        </p:nvSpPr>
        <p:spPr>
          <a:xfrm>
            <a:off x="935853" y="1065460"/>
            <a:ext cx="5594256" cy="5632311"/>
          </a:xfrm>
          <a:prstGeom prst="rect">
            <a:avLst/>
          </a:prstGeom>
          <a:noFill/>
        </p:spPr>
        <p:txBody>
          <a:bodyPr wrap="square" rtlCol="0">
            <a:spAutoFit/>
          </a:bodyPr>
          <a:lstStyle/>
          <a:p>
            <a:pPr algn="just"/>
            <a:r>
              <a:rPr lang="es-MX" sz="2000" dirty="0">
                <a:solidFill>
                  <a:srgbClr val="0B3656"/>
                </a:solidFill>
                <a:latin typeface="Montserrat" panose="00000500000000000000" pitchFamily="2" charset="0"/>
              </a:rPr>
              <a:t>Es un instrumento de transparencia, rendición de cuentas y apoyo para la planificación de la estrategia del presupuesto nacional. Facilita el acceso a la información histórica y actual, a través de gráficos, tablas, mapas interactivos e infografías.</a:t>
            </a:r>
          </a:p>
          <a:p>
            <a:pPr algn="just"/>
            <a:endParaRPr lang="es-MX" sz="2000" dirty="0">
              <a:solidFill>
                <a:srgbClr val="0B3656"/>
              </a:solidFill>
              <a:latin typeface="Montserrat" panose="00000500000000000000" pitchFamily="2" charset="0"/>
            </a:endParaRPr>
          </a:p>
          <a:p>
            <a:pPr algn="just"/>
            <a:r>
              <a:rPr lang="es-MX" sz="2000" b="1" dirty="0">
                <a:solidFill>
                  <a:srgbClr val="0B3656"/>
                </a:solidFill>
                <a:latin typeface="Montserrat" panose="00000500000000000000" pitchFamily="2" charset="0"/>
              </a:rPr>
              <a:t>Cuenta con diversos tableros, entre ellos:</a:t>
            </a:r>
          </a:p>
          <a:p>
            <a:pPr algn="just"/>
            <a:endParaRPr lang="es-MX" sz="2000" dirty="0">
              <a:solidFill>
                <a:srgbClr val="0B3656"/>
              </a:solidFill>
              <a:latin typeface="Montserrat" panose="00000500000000000000" pitchFamily="2" charset="0"/>
            </a:endParaRPr>
          </a:p>
          <a:p>
            <a:pPr marL="285750" indent="-285750" algn="just">
              <a:buFont typeface="Arial" panose="020B0604020202020204" pitchFamily="34" charset="0"/>
              <a:buChar char="•"/>
            </a:pPr>
            <a:r>
              <a:rPr lang="es-MX" sz="2000" dirty="0">
                <a:solidFill>
                  <a:srgbClr val="0B3656"/>
                </a:solidFill>
                <a:latin typeface="Montserrat" panose="00000500000000000000" pitchFamily="2" charset="0"/>
              </a:rPr>
              <a:t>Ingresos</a:t>
            </a:r>
          </a:p>
          <a:p>
            <a:pPr marL="285750" indent="-285750" algn="just">
              <a:buFont typeface="Arial" panose="020B0604020202020204" pitchFamily="34" charset="0"/>
              <a:buChar char="•"/>
            </a:pPr>
            <a:r>
              <a:rPr lang="es-MX" sz="2000" dirty="0">
                <a:solidFill>
                  <a:srgbClr val="0B3656"/>
                </a:solidFill>
                <a:latin typeface="Montserrat" panose="00000500000000000000" pitchFamily="2" charset="0"/>
              </a:rPr>
              <a:t>Formulación</a:t>
            </a:r>
          </a:p>
          <a:p>
            <a:pPr marL="285750" indent="-285750" algn="just">
              <a:buFont typeface="Arial" panose="020B0604020202020204" pitchFamily="34" charset="0"/>
              <a:buChar char="•"/>
            </a:pPr>
            <a:r>
              <a:rPr lang="es-MX" sz="2000" dirty="0">
                <a:solidFill>
                  <a:srgbClr val="0B3656"/>
                </a:solidFill>
                <a:latin typeface="Montserrat" panose="00000500000000000000" pitchFamily="2" charset="0"/>
              </a:rPr>
              <a:t>Autoservicio de:</a:t>
            </a:r>
          </a:p>
          <a:p>
            <a:pPr algn="just"/>
            <a:r>
              <a:rPr lang="es-MX" sz="2000" dirty="0">
                <a:solidFill>
                  <a:srgbClr val="0B3656"/>
                </a:solidFill>
                <a:latin typeface="Montserrat" panose="00000500000000000000" pitchFamily="2" charset="0"/>
              </a:rPr>
              <a:t>   	Ingresos</a:t>
            </a:r>
          </a:p>
          <a:p>
            <a:pPr algn="just"/>
            <a:r>
              <a:rPr lang="es-MX" sz="2000" dirty="0">
                <a:solidFill>
                  <a:srgbClr val="0B3656"/>
                </a:solidFill>
                <a:latin typeface="Montserrat" panose="00000500000000000000" pitchFamily="2" charset="0"/>
              </a:rPr>
              <a:t>   	Ejecución del presupuesto</a:t>
            </a:r>
          </a:p>
          <a:p>
            <a:pPr algn="just"/>
            <a:r>
              <a:rPr lang="es-MX" sz="2000" dirty="0">
                <a:solidFill>
                  <a:srgbClr val="0B3656"/>
                </a:solidFill>
                <a:latin typeface="Montserrat" panose="00000500000000000000" pitchFamily="2" charset="0"/>
              </a:rPr>
              <a:t>   	Ejecución     del    presupuesto    por            </a:t>
            </a:r>
          </a:p>
          <a:p>
            <a:pPr algn="just"/>
            <a:r>
              <a:rPr lang="es-MX" sz="2000" dirty="0">
                <a:solidFill>
                  <a:srgbClr val="0B3656"/>
                </a:solidFill>
                <a:latin typeface="Montserrat" panose="00000500000000000000" pitchFamily="2" charset="0"/>
              </a:rPr>
              <a:t>             programas  y   finalidad</a:t>
            </a:r>
          </a:p>
          <a:p>
            <a:pPr algn="just"/>
            <a:r>
              <a:rPr lang="es-MX" sz="2000" dirty="0">
                <a:solidFill>
                  <a:srgbClr val="0B3656"/>
                </a:solidFill>
                <a:latin typeface="Montserrat" panose="00000500000000000000" pitchFamily="2" charset="0"/>
              </a:rPr>
              <a:t>       	Entidades descentralizadas</a:t>
            </a:r>
          </a:p>
          <a:p>
            <a:pPr algn="just"/>
            <a:endParaRPr lang="es-MX" sz="2000" dirty="0">
              <a:solidFill>
                <a:srgbClr val="0B3656"/>
              </a:solidFill>
              <a:latin typeface="Montserrat" panose="00000500000000000000" pitchFamily="2" charset="0"/>
            </a:endParaRPr>
          </a:p>
        </p:txBody>
      </p:sp>
      <p:pic>
        <p:nvPicPr>
          <p:cNvPr id="6" name="Imagen 5">
            <a:extLst>
              <a:ext uri="{FF2B5EF4-FFF2-40B4-BE49-F238E27FC236}">
                <a16:creationId xmlns:a16="http://schemas.microsoft.com/office/drawing/2014/main" id="{5C9E3EA9-E724-4C94-B272-520A7F092CEE}"/>
              </a:ext>
            </a:extLst>
          </p:cNvPr>
          <p:cNvPicPr>
            <a:picLocks noChangeAspect="1"/>
          </p:cNvPicPr>
          <p:nvPr/>
        </p:nvPicPr>
        <p:blipFill>
          <a:blip r:embed="rId3" cstate="print">
            <a:extLst>
              <a:ext uri="{28A0092B-C50C-407E-A947-70E740481C1C}">
                <a14:useLocalDpi xmlns:a14="http://schemas.microsoft.com/office/drawing/2010/main" val="0"/>
              </a:ext>
            </a:extLst>
          </a:blip>
          <a:srcRect l="15334" r="15334"/>
          <a:stretch/>
        </p:blipFill>
        <p:spPr>
          <a:xfrm>
            <a:off x="6424815" y="1369403"/>
            <a:ext cx="5234526" cy="5024424"/>
          </a:xfrm>
          <a:prstGeom prst="rect">
            <a:avLst/>
          </a:prstGeom>
        </p:spPr>
      </p:pic>
    </p:spTree>
    <p:extLst>
      <p:ext uri="{BB962C8B-B14F-4D97-AF65-F5344CB8AC3E}">
        <p14:creationId xmlns:p14="http://schemas.microsoft.com/office/powerpoint/2010/main" val="1061131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960994" y="324420"/>
            <a:ext cx="9649867" cy="584775"/>
          </a:xfrm>
          <a:prstGeom prst="rect">
            <a:avLst/>
          </a:prstGeom>
          <a:noFill/>
        </p:spPr>
        <p:txBody>
          <a:bodyPr wrap="square" rtlCol="0">
            <a:spAutoFit/>
          </a:bodyPr>
          <a:lstStyle/>
          <a:p>
            <a:r>
              <a:rPr lang="es-GT" sz="3200" b="1" dirty="0">
                <a:solidFill>
                  <a:srgbClr val="0B3656"/>
                </a:solidFill>
                <a:latin typeface="Verdana" panose="020B0604030504040204" pitchFamily="34" charset="0"/>
                <a:ea typeface="Verdana" panose="020B0604030504040204" pitchFamily="34" charset="0"/>
                <a:cs typeface="Open Sans" pitchFamily="2" charset="0"/>
              </a:rPr>
              <a:t>Portal de Transparencia Fiscal</a:t>
            </a:r>
          </a:p>
        </p:txBody>
      </p:sp>
      <p:sp>
        <p:nvSpPr>
          <p:cNvPr id="12" name="CuadroTexto 11">
            <a:extLst>
              <a:ext uri="{FF2B5EF4-FFF2-40B4-BE49-F238E27FC236}">
                <a16:creationId xmlns:a16="http://schemas.microsoft.com/office/drawing/2014/main" id="{EAFB416E-F5CB-4588-B753-E571D9DCEAA8}"/>
              </a:ext>
            </a:extLst>
          </p:cNvPr>
          <p:cNvSpPr txBox="1"/>
          <p:nvPr/>
        </p:nvSpPr>
        <p:spPr>
          <a:xfrm>
            <a:off x="960994" y="1132101"/>
            <a:ext cx="6560268" cy="5016758"/>
          </a:xfrm>
          <a:prstGeom prst="rect">
            <a:avLst/>
          </a:prstGeom>
          <a:noFill/>
        </p:spPr>
        <p:txBody>
          <a:bodyPr wrap="square" rtlCol="0">
            <a:spAutoFit/>
          </a:bodyPr>
          <a:lstStyle/>
          <a:p>
            <a:pPr algn="just"/>
            <a:r>
              <a:rPr lang="es-MX" sz="2000" dirty="0">
                <a:solidFill>
                  <a:srgbClr val="0B3656"/>
                </a:solidFill>
                <a:latin typeface="Montserrat" panose="00000500000000000000" pitchFamily="2" charset="0"/>
              </a:rPr>
              <a:t>El Portal se encuentra a disposición de los usuarios en general, con el propósito de:</a:t>
            </a:r>
          </a:p>
          <a:p>
            <a:pPr algn="just"/>
            <a:endParaRPr lang="es-MX" sz="2000" dirty="0">
              <a:solidFill>
                <a:srgbClr val="0B3656"/>
              </a:solidFill>
              <a:latin typeface="Montserrat" panose="00000500000000000000" pitchFamily="2" charset="0"/>
            </a:endParaRPr>
          </a:p>
          <a:p>
            <a:pPr marL="285750" indent="-285750" algn="just">
              <a:buFont typeface="Arial" panose="020B0604020202020204" pitchFamily="34" charset="0"/>
              <a:buChar char="•"/>
            </a:pPr>
            <a:r>
              <a:rPr lang="es-MX" sz="2000" dirty="0">
                <a:solidFill>
                  <a:srgbClr val="0B3656"/>
                </a:solidFill>
                <a:latin typeface="Montserrat" panose="00000500000000000000" pitchFamily="2" charset="0"/>
              </a:rPr>
              <a:t>Mejorar los mecanismos que promuevan el acceso a la información de carácter fiscal.</a:t>
            </a:r>
          </a:p>
          <a:p>
            <a:pPr marL="285750" indent="-285750" algn="just">
              <a:buFont typeface="Arial" panose="020B0604020202020204" pitchFamily="34" charset="0"/>
              <a:buChar char="•"/>
            </a:pPr>
            <a:endParaRPr lang="es-MX" sz="2000" dirty="0">
              <a:solidFill>
                <a:srgbClr val="0B3656"/>
              </a:solidFill>
              <a:latin typeface="Montserrat" panose="00000500000000000000" pitchFamily="2" charset="0"/>
            </a:endParaRPr>
          </a:p>
          <a:p>
            <a:pPr marL="285750" indent="-285750" algn="just">
              <a:buFont typeface="Arial" panose="020B0604020202020204" pitchFamily="34" charset="0"/>
              <a:buChar char="•"/>
            </a:pPr>
            <a:r>
              <a:rPr lang="es-MX" sz="2000" dirty="0">
                <a:solidFill>
                  <a:srgbClr val="0B3656"/>
                </a:solidFill>
                <a:latin typeface="Montserrat" panose="00000500000000000000" pitchFamily="2" charset="0"/>
              </a:rPr>
              <a:t>Contar con una herramienta que coadyuve a mejorar el nivel de transparencia fiscal hacia la población.</a:t>
            </a:r>
          </a:p>
          <a:p>
            <a:pPr marL="285750" indent="-285750" algn="just">
              <a:buFont typeface="Arial" panose="020B0604020202020204" pitchFamily="34" charset="0"/>
              <a:buChar char="•"/>
            </a:pPr>
            <a:endParaRPr lang="es-MX" sz="2000" dirty="0">
              <a:solidFill>
                <a:srgbClr val="0B3656"/>
              </a:solidFill>
              <a:latin typeface="Montserrat" panose="00000500000000000000" pitchFamily="2" charset="0"/>
            </a:endParaRPr>
          </a:p>
          <a:p>
            <a:pPr marL="285750" indent="-285750" algn="just">
              <a:buFont typeface="Arial" panose="020B0604020202020204" pitchFamily="34" charset="0"/>
              <a:buChar char="•"/>
            </a:pPr>
            <a:r>
              <a:rPr lang="es-MX" sz="2000" dirty="0">
                <a:solidFill>
                  <a:srgbClr val="0B3656"/>
                </a:solidFill>
                <a:latin typeface="Montserrat" panose="00000500000000000000" pitchFamily="2" charset="0"/>
              </a:rPr>
              <a:t>Poner a disposición de los usuarios información sobre las finanzas públicas, que sea fácilmente accesible, confiable, comprensible, relevante y oportuna.</a:t>
            </a:r>
          </a:p>
          <a:p>
            <a:pPr marL="285750" indent="-285750" algn="just">
              <a:buFont typeface="Arial" panose="020B0604020202020204" pitchFamily="34" charset="0"/>
              <a:buChar char="•"/>
            </a:pPr>
            <a:endParaRPr lang="es-MX" sz="2000" dirty="0">
              <a:solidFill>
                <a:srgbClr val="0B3656"/>
              </a:solidFill>
              <a:latin typeface="Montserrat" panose="00000500000000000000" pitchFamily="2" charset="0"/>
            </a:endParaRPr>
          </a:p>
          <a:p>
            <a:pPr marL="285750" indent="-285750" algn="just">
              <a:buFont typeface="Arial" panose="020B0604020202020204" pitchFamily="34" charset="0"/>
              <a:buChar char="•"/>
            </a:pPr>
            <a:r>
              <a:rPr lang="es-MX" sz="2000" dirty="0">
                <a:solidFill>
                  <a:srgbClr val="0B3656"/>
                </a:solidFill>
                <a:latin typeface="Montserrat" panose="00000500000000000000" pitchFamily="2" charset="0"/>
              </a:rPr>
              <a:t>Contar con un sitio de divulgación de información sobre las finanzas públicas que propicio la auditoría social y rendición de cuentas.</a:t>
            </a:r>
          </a:p>
        </p:txBody>
      </p:sp>
      <p:pic>
        <p:nvPicPr>
          <p:cNvPr id="4" name="Imagen 3">
            <a:extLst>
              <a:ext uri="{FF2B5EF4-FFF2-40B4-BE49-F238E27FC236}">
                <a16:creationId xmlns:a16="http://schemas.microsoft.com/office/drawing/2014/main" id="{AD7EC2EF-A1A0-4B6B-895D-BFDA95BB5517}"/>
              </a:ext>
            </a:extLst>
          </p:cNvPr>
          <p:cNvPicPr>
            <a:picLocks noChangeAspect="1"/>
          </p:cNvPicPr>
          <p:nvPr/>
        </p:nvPicPr>
        <p:blipFill>
          <a:blip r:embed="rId3" cstate="print">
            <a:extLst>
              <a:ext uri="{28A0092B-C50C-407E-A947-70E740481C1C}">
                <a14:useLocalDpi xmlns:a14="http://schemas.microsoft.com/office/drawing/2010/main" val="0"/>
              </a:ext>
            </a:extLst>
          </a:blip>
          <a:srcRect l="15334" r="15334"/>
          <a:stretch/>
        </p:blipFill>
        <p:spPr>
          <a:xfrm>
            <a:off x="7579694" y="1867437"/>
            <a:ext cx="4404488" cy="4227702"/>
          </a:xfrm>
          <a:prstGeom prst="rect">
            <a:avLst/>
          </a:prstGeom>
        </p:spPr>
      </p:pic>
    </p:spTree>
    <p:extLst>
      <p:ext uri="{BB962C8B-B14F-4D97-AF65-F5344CB8AC3E}">
        <p14:creationId xmlns:p14="http://schemas.microsoft.com/office/powerpoint/2010/main" val="2410129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037" y="0"/>
            <a:ext cx="12192000" cy="6858000"/>
          </a:xfrm>
          <a:prstGeom prst="rect">
            <a:avLst/>
          </a:prstGeom>
        </p:spPr>
      </p:pic>
      <p:sp>
        <p:nvSpPr>
          <p:cNvPr id="2" name="Título 1">
            <a:extLst>
              <a:ext uri="{FF2B5EF4-FFF2-40B4-BE49-F238E27FC236}">
                <a16:creationId xmlns:a16="http://schemas.microsoft.com/office/drawing/2014/main" id="{147682C2-2A2D-454D-8D2B-0BC1EF7D3EFD}"/>
              </a:ext>
            </a:extLst>
          </p:cNvPr>
          <p:cNvSpPr>
            <a:spLocks noGrp="1"/>
          </p:cNvSpPr>
          <p:nvPr>
            <p:ph type="title"/>
          </p:nvPr>
        </p:nvSpPr>
        <p:spPr>
          <a:xfrm>
            <a:off x="960580" y="163428"/>
            <a:ext cx="10515600" cy="1111191"/>
          </a:xfrm>
        </p:spPr>
        <p:txBody>
          <a:bodyPr>
            <a:normAutofit/>
          </a:bodyPr>
          <a:lstStyle/>
          <a:p>
            <a:r>
              <a:rPr lang="es-ES" sz="3200" b="1" dirty="0">
                <a:solidFill>
                  <a:srgbClr val="0B3656"/>
                </a:solidFill>
                <a:latin typeface="Verdana" panose="020B0604030504040204" pitchFamily="34" charset="0"/>
                <a:ea typeface="Verdana" panose="020B0604030504040204" pitchFamily="34" charset="0"/>
              </a:rPr>
              <a:t>Sobre las competencias de la DTF</a:t>
            </a:r>
            <a:endParaRPr lang="es-GT" sz="3200" b="1" dirty="0">
              <a:solidFill>
                <a:srgbClr val="0B3656"/>
              </a:solidFill>
              <a:latin typeface="Verdana" panose="020B0604030504040204" pitchFamily="34" charset="0"/>
              <a:ea typeface="Verdana" panose="020B0604030504040204" pitchFamily="34" charset="0"/>
            </a:endParaRPr>
          </a:p>
        </p:txBody>
      </p:sp>
      <p:sp>
        <p:nvSpPr>
          <p:cNvPr id="5" name="2 Marcador de contenido">
            <a:extLst>
              <a:ext uri="{FF2B5EF4-FFF2-40B4-BE49-F238E27FC236}">
                <a16:creationId xmlns:a16="http://schemas.microsoft.com/office/drawing/2014/main" id="{889A81BB-9178-45AF-8EF5-1B369F637E98}"/>
              </a:ext>
            </a:extLst>
          </p:cNvPr>
          <p:cNvSpPr txBox="1">
            <a:spLocks/>
          </p:cNvSpPr>
          <p:nvPr/>
        </p:nvSpPr>
        <p:spPr>
          <a:xfrm>
            <a:off x="960581" y="1274619"/>
            <a:ext cx="10244040" cy="44484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2400" dirty="0">
                <a:solidFill>
                  <a:srgbClr val="0B3656"/>
                </a:solidFill>
                <a:latin typeface="Montserrat" panose="00000500000000000000" pitchFamily="2" charset="0"/>
              </a:rPr>
              <a:t>La Dirección de Transparencia Fiscal DTF es la dependencia designada para coordinar el cumplimiento de los lineamientos y aspectos técnicos de la Política de Transparencia Fiscal del MINFIN.</a:t>
            </a:r>
          </a:p>
          <a:p>
            <a:pPr marL="285750" indent="-285750" algn="just"/>
            <a:endParaRPr lang="es-ES" sz="2400" dirty="0">
              <a:solidFill>
                <a:srgbClr val="0B3656"/>
              </a:solidFill>
              <a:latin typeface="Montserrat" panose="00000500000000000000" pitchFamily="2" charset="0"/>
            </a:endParaRPr>
          </a:p>
          <a:p>
            <a:pPr marL="0" indent="0" algn="just">
              <a:buNone/>
            </a:pPr>
            <a:r>
              <a:rPr lang="es-ES" sz="2400" dirty="0">
                <a:solidFill>
                  <a:srgbClr val="0B3656"/>
                </a:solidFill>
                <a:latin typeface="Montserrat" panose="00000500000000000000" pitchFamily="2" charset="0"/>
              </a:rPr>
              <a:t>De igual forma, es la dependencia responsable de velar por la aplicación de estándares y compromisos internacionales suscritos por el Estado de Guatemala sobre transparencia fiscal.</a:t>
            </a:r>
          </a:p>
          <a:p>
            <a:pPr marL="285750" indent="-285750" algn="just"/>
            <a:endParaRPr lang="es-ES" sz="2400" dirty="0">
              <a:solidFill>
                <a:srgbClr val="0B3656"/>
              </a:solidFill>
              <a:latin typeface="Montserrat" panose="00000500000000000000" pitchFamily="2" charset="0"/>
            </a:endParaRPr>
          </a:p>
          <a:p>
            <a:pPr marL="0" indent="0" algn="just">
              <a:buNone/>
            </a:pPr>
            <a:r>
              <a:rPr lang="es-ES" sz="2400" dirty="0">
                <a:solidFill>
                  <a:srgbClr val="0B3656"/>
                </a:solidFill>
                <a:latin typeface="Montserrat" panose="00000500000000000000" pitchFamily="2" charset="0"/>
              </a:rPr>
              <a:t>Nuestro país, se han sumado formalmente a los esfuerzos anticorrupción, promoción de la transparencia y la rendición de cuentas que se impulsan en el mundo, al suscribir importantes instrumentos internacionales, entre ellos: </a:t>
            </a:r>
            <a:endParaRPr lang="es-GT" sz="2400" dirty="0">
              <a:solidFill>
                <a:srgbClr val="0B3656"/>
              </a:solidFill>
              <a:latin typeface="Montserrat" panose="00000500000000000000" pitchFamily="2" charset="0"/>
            </a:endParaRPr>
          </a:p>
        </p:txBody>
      </p:sp>
    </p:spTree>
    <p:extLst>
      <p:ext uri="{BB962C8B-B14F-4D97-AF65-F5344CB8AC3E}">
        <p14:creationId xmlns:p14="http://schemas.microsoft.com/office/powerpoint/2010/main" val="2773309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1004278" y="319468"/>
            <a:ext cx="7717334" cy="584775"/>
          </a:xfrm>
          <a:prstGeom prst="rect">
            <a:avLst/>
          </a:prstGeom>
          <a:noFill/>
        </p:spPr>
        <p:txBody>
          <a:bodyPr wrap="square" rtlCol="0">
            <a:spAutoFit/>
          </a:bodyPr>
          <a:lstStyle/>
          <a:p>
            <a:r>
              <a:rPr lang="es-GT" sz="3200" b="1" dirty="0">
                <a:solidFill>
                  <a:srgbClr val="0B3656"/>
                </a:solidFill>
                <a:latin typeface="Verdana" panose="020B0604030504040204" pitchFamily="34" charset="0"/>
                <a:ea typeface="Verdana" panose="020B0604030504040204" pitchFamily="34" charset="0"/>
                <a:cs typeface="Open Sans" pitchFamily="2" charset="0"/>
              </a:rPr>
              <a:t>Portal de ONG</a:t>
            </a:r>
          </a:p>
        </p:txBody>
      </p:sp>
      <p:sp>
        <p:nvSpPr>
          <p:cNvPr id="12" name="CuadroTexto 11">
            <a:extLst>
              <a:ext uri="{FF2B5EF4-FFF2-40B4-BE49-F238E27FC236}">
                <a16:creationId xmlns:a16="http://schemas.microsoft.com/office/drawing/2014/main" id="{EAFB416E-F5CB-4588-B753-E571D9DCEAA8}"/>
              </a:ext>
            </a:extLst>
          </p:cNvPr>
          <p:cNvSpPr txBox="1"/>
          <p:nvPr/>
        </p:nvSpPr>
        <p:spPr>
          <a:xfrm>
            <a:off x="1004279" y="1174430"/>
            <a:ext cx="6452590" cy="3785652"/>
          </a:xfrm>
          <a:prstGeom prst="rect">
            <a:avLst/>
          </a:prstGeom>
          <a:noFill/>
        </p:spPr>
        <p:txBody>
          <a:bodyPr wrap="square" rtlCol="0">
            <a:spAutoFit/>
          </a:bodyPr>
          <a:lstStyle/>
          <a:p>
            <a:pPr algn="just"/>
            <a:r>
              <a:rPr lang="es-MX" sz="2000" dirty="0">
                <a:solidFill>
                  <a:srgbClr val="0B3656"/>
                </a:solidFill>
                <a:latin typeface="Montserrat" panose="00000500000000000000" pitchFamily="2" charset="0"/>
              </a:rPr>
              <a:t>En el Sistema de Transferencias, Subsidios y Subvenciones (STSS) las entidades otorgantes y receptoras de recursos públicos registran sus informes de avance físico y financiero en forma mensual, de conformidad con la normativa vigente. </a:t>
            </a:r>
          </a:p>
          <a:p>
            <a:pPr algn="just"/>
            <a:r>
              <a:rPr lang="es-MX" sz="2000" dirty="0">
                <a:solidFill>
                  <a:srgbClr val="0B3656"/>
                </a:solidFill>
                <a:latin typeface="Montserrat" panose="00000500000000000000" pitchFamily="2" charset="0"/>
              </a:rPr>
              <a:t> </a:t>
            </a:r>
          </a:p>
          <a:p>
            <a:pPr algn="just"/>
            <a:r>
              <a:rPr lang="es-MX" sz="2000" dirty="0">
                <a:solidFill>
                  <a:srgbClr val="0B3656"/>
                </a:solidFill>
                <a:latin typeface="Montserrat" panose="00000500000000000000" pitchFamily="2" charset="0"/>
              </a:rPr>
              <a:t>Con base a este sistema, en 2020 se diseñó y desarrolló el Portal de ONG, para facilitar a los usuarios en general, realizar las consultas sobre la ejecución de los recursos públicos por parte de entidades privadas e internacionales ejecutoras de los mismos.  Cumpliendo con lo establecido en el Artículo 14 de la Ley de Acceso a la Información Pública.</a:t>
            </a:r>
          </a:p>
        </p:txBody>
      </p:sp>
      <p:pic>
        <p:nvPicPr>
          <p:cNvPr id="4" name="Imagen 3">
            <a:extLst>
              <a:ext uri="{FF2B5EF4-FFF2-40B4-BE49-F238E27FC236}">
                <a16:creationId xmlns:a16="http://schemas.microsoft.com/office/drawing/2014/main" id="{AD7EC2EF-A1A0-4B6B-895D-BFDA95BB5517}"/>
              </a:ext>
            </a:extLst>
          </p:cNvPr>
          <p:cNvPicPr>
            <a:picLocks noChangeAspect="1"/>
          </p:cNvPicPr>
          <p:nvPr/>
        </p:nvPicPr>
        <p:blipFill>
          <a:blip r:embed="rId3" cstate="print">
            <a:extLst>
              <a:ext uri="{28A0092B-C50C-407E-A947-70E740481C1C}">
                <a14:useLocalDpi xmlns:a14="http://schemas.microsoft.com/office/drawing/2010/main" val="0"/>
              </a:ext>
            </a:extLst>
          </a:blip>
          <a:srcRect l="15334" r="15334"/>
          <a:stretch/>
        </p:blipFill>
        <p:spPr>
          <a:xfrm>
            <a:off x="8009878" y="1645963"/>
            <a:ext cx="3693106" cy="3544873"/>
          </a:xfrm>
          <a:prstGeom prst="rect">
            <a:avLst/>
          </a:prstGeom>
        </p:spPr>
      </p:pic>
    </p:spTree>
    <p:extLst>
      <p:ext uri="{BB962C8B-B14F-4D97-AF65-F5344CB8AC3E}">
        <p14:creationId xmlns:p14="http://schemas.microsoft.com/office/powerpoint/2010/main" val="1363185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73891"/>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973926" y="343665"/>
            <a:ext cx="9465651" cy="584775"/>
          </a:xfrm>
          <a:prstGeom prst="rect">
            <a:avLst/>
          </a:prstGeom>
          <a:noFill/>
        </p:spPr>
        <p:txBody>
          <a:bodyPr wrap="square" rtlCol="0">
            <a:spAutoFit/>
          </a:bodyPr>
          <a:lstStyle/>
          <a:p>
            <a:r>
              <a:rPr lang="es-GT" sz="3200" b="1" dirty="0">
                <a:solidFill>
                  <a:srgbClr val="0B3656"/>
                </a:solidFill>
                <a:latin typeface="Verdana" panose="020B0604030504040204" pitchFamily="34" charset="0"/>
                <a:ea typeface="Verdana" panose="020B0604030504040204" pitchFamily="34" charset="0"/>
                <a:cs typeface="Open Sans" pitchFamily="2" charset="0"/>
              </a:rPr>
              <a:t>Portal de Préstamos Externos</a:t>
            </a:r>
          </a:p>
        </p:txBody>
      </p:sp>
      <p:sp>
        <p:nvSpPr>
          <p:cNvPr id="12" name="CuadroTexto 11">
            <a:extLst>
              <a:ext uri="{FF2B5EF4-FFF2-40B4-BE49-F238E27FC236}">
                <a16:creationId xmlns:a16="http://schemas.microsoft.com/office/drawing/2014/main" id="{EAFB416E-F5CB-4588-B753-E571D9DCEAA8}"/>
              </a:ext>
            </a:extLst>
          </p:cNvPr>
          <p:cNvSpPr txBox="1"/>
          <p:nvPr/>
        </p:nvSpPr>
        <p:spPr>
          <a:xfrm>
            <a:off x="996505" y="1107523"/>
            <a:ext cx="5949239" cy="3477875"/>
          </a:xfrm>
          <a:prstGeom prst="rect">
            <a:avLst/>
          </a:prstGeom>
          <a:noFill/>
        </p:spPr>
        <p:txBody>
          <a:bodyPr wrap="square" rtlCol="0">
            <a:spAutoFit/>
          </a:bodyPr>
          <a:lstStyle/>
          <a:p>
            <a:pPr algn="just"/>
            <a:r>
              <a:rPr lang="es-MX" sz="2000" dirty="0">
                <a:solidFill>
                  <a:srgbClr val="0B3656"/>
                </a:solidFill>
                <a:latin typeface="Montserrat" panose="00000500000000000000" pitchFamily="2" charset="0"/>
              </a:rPr>
              <a:t>El Portal presenta información que corresponde a los registros que se realizan en el SICOIN y las inversiones previstas en los Contratos de Préstamo suscritos. Se basa en lo dispuesto en el Artículo 30 de la Constitución de la República de Guatemala. </a:t>
            </a:r>
          </a:p>
          <a:p>
            <a:pPr algn="just"/>
            <a:endParaRPr lang="es-MX" sz="2000" dirty="0">
              <a:solidFill>
                <a:srgbClr val="0B3656"/>
              </a:solidFill>
              <a:latin typeface="Montserrat" panose="00000500000000000000" pitchFamily="2" charset="0"/>
            </a:endParaRPr>
          </a:p>
          <a:p>
            <a:pPr algn="just"/>
            <a:r>
              <a:rPr lang="es-MX" sz="2000" dirty="0">
                <a:solidFill>
                  <a:srgbClr val="0B3656"/>
                </a:solidFill>
                <a:latin typeface="Montserrat" panose="00000500000000000000" pitchFamily="2" charset="0"/>
              </a:rPr>
              <a:t>La información de cada Préstamo Externo incluye los Informes de Avance Físico y Financiero, la Ejecución de los recursos remitida por las Entidades Ejecutoras, según lo establecido en el Artículo 53 Bis de la Ley Orgánica del Presupuesto.</a:t>
            </a:r>
          </a:p>
        </p:txBody>
      </p:sp>
      <p:pic>
        <p:nvPicPr>
          <p:cNvPr id="4" name="Imagen 3">
            <a:extLst>
              <a:ext uri="{FF2B5EF4-FFF2-40B4-BE49-F238E27FC236}">
                <a16:creationId xmlns:a16="http://schemas.microsoft.com/office/drawing/2014/main" id="{AD7EC2EF-A1A0-4B6B-895D-BFDA95BB5517}"/>
              </a:ext>
            </a:extLst>
          </p:cNvPr>
          <p:cNvPicPr>
            <a:picLocks noChangeAspect="1"/>
          </p:cNvPicPr>
          <p:nvPr/>
        </p:nvPicPr>
        <p:blipFill>
          <a:blip r:embed="rId3" cstate="print">
            <a:extLst>
              <a:ext uri="{28A0092B-C50C-407E-A947-70E740481C1C}">
                <a14:useLocalDpi xmlns:a14="http://schemas.microsoft.com/office/drawing/2010/main" val="0"/>
              </a:ext>
            </a:extLst>
          </a:blip>
          <a:srcRect l="15334" r="15334"/>
          <a:stretch/>
        </p:blipFill>
        <p:spPr>
          <a:xfrm>
            <a:off x="7195127" y="1349107"/>
            <a:ext cx="4862534" cy="5024424"/>
          </a:xfrm>
          <a:prstGeom prst="rect">
            <a:avLst/>
          </a:prstGeom>
        </p:spPr>
      </p:pic>
    </p:spTree>
    <p:extLst>
      <p:ext uri="{BB962C8B-B14F-4D97-AF65-F5344CB8AC3E}">
        <p14:creationId xmlns:p14="http://schemas.microsoft.com/office/powerpoint/2010/main" val="2988116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976570" y="330361"/>
            <a:ext cx="7717334" cy="584775"/>
          </a:xfrm>
          <a:prstGeom prst="rect">
            <a:avLst/>
          </a:prstGeom>
          <a:noFill/>
        </p:spPr>
        <p:txBody>
          <a:bodyPr wrap="square" rtlCol="0">
            <a:spAutoFit/>
          </a:bodyPr>
          <a:lstStyle/>
          <a:p>
            <a:r>
              <a:rPr lang="es-GT" sz="3200" b="1" dirty="0">
                <a:solidFill>
                  <a:srgbClr val="0B3656"/>
                </a:solidFill>
                <a:latin typeface="Verdana" panose="020B0604030504040204" pitchFamily="34" charset="0"/>
                <a:ea typeface="Verdana" panose="020B0604030504040204" pitchFamily="34" charset="0"/>
                <a:cs typeface="Open Sans" pitchFamily="2" charset="0"/>
              </a:rPr>
              <a:t>Portal de Fideicomisos</a:t>
            </a:r>
          </a:p>
        </p:txBody>
      </p:sp>
      <p:sp>
        <p:nvSpPr>
          <p:cNvPr id="12" name="CuadroTexto 11">
            <a:extLst>
              <a:ext uri="{FF2B5EF4-FFF2-40B4-BE49-F238E27FC236}">
                <a16:creationId xmlns:a16="http://schemas.microsoft.com/office/drawing/2014/main" id="{EAFB416E-F5CB-4588-B753-E571D9DCEAA8}"/>
              </a:ext>
            </a:extLst>
          </p:cNvPr>
          <p:cNvSpPr txBox="1"/>
          <p:nvPr/>
        </p:nvSpPr>
        <p:spPr>
          <a:xfrm>
            <a:off x="976570" y="1101229"/>
            <a:ext cx="5771960" cy="3477875"/>
          </a:xfrm>
          <a:prstGeom prst="rect">
            <a:avLst/>
          </a:prstGeom>
          <a:noFill/>
        </p:spPr>
        <p:txBody>
          <a:bodyPr wrap="square" rtlCol="0">
            <a:spAutoFit/>
          </a:bodyPr>
          <a:lstStyle/>
          <a:p>
            <a:pPr algn="just"/>
            <a:r>
              <a:rPr lang="es-MX" sz="2000" dirty="0">
                <a:solidFill>
                  <a:srgbClr val="0B3656"/>
                </a:solidFill>
                <a:latin typeface="Montserrat" panose="00000500000000000000" pitchFamily="2" charset="0"/>
              </a:rPr>
              <a:t>El Portal contiene información de la ejecución presupuestaria originada del SICOIN, de los fideicomisos constituidos por entidades de la Administración Central, así como información de ejecución física y financiera proveniente de los informes cuatrimestrales que por ley deben rendir las entidades responsables.</a:t>
            </a:r>
          </a:p>
          <a:p>
            <a:pPr algn="just"/>
            <a:endParaRPr lang="es-MX" sz="2000" dirty="0">
              <a:solidFill>
                <a:srgbClr val="0B3656"/>
              </a:solidFill>
              <a:latin typeface="Montserrat" panose="00000500000000000000" pitchFamily="2" charset="0"/>
            </a:endParaRPr>
          </a:p>
          <a:p>
            <a:pPr algn="just"/>
            <a:r>
              <a:rPr lang="es-MX" sz="2000" dirty="0">
                <a:solidFill>
                  <a:srgbClr val="0B3656"/>
                </a:solidFill>
                <a:latin typeface="Montserrat" panose="00000500000000000000" pitchFamily="2" charset="0"/>
              </a:rPr>
              <a:t>Adicionalmente, los usuarios  podrán realizar consultas por nombre, entidad responsable, fiduciario y estado contractual.</a:t>
            </a:r>
          </a:p>
        </p:txBody>
      </p:sp>
      <p:pic>
        <p:nvPicPr>
          <p:cNvPr id="6" name="Imagen 5">
            <a:extLst>
              <a:ext uri="{FF2B5EF4-FFF2-40B4-BE49-F238E27FC236}">
                <a16:creationId xmlns:a16="http://schemas.microsoft.com/office/drawing/2014/main" id="{AF80EADB-33F5-4CE4-BC3C-BA86EB4F2DF9}"/>
              </a:ext>
            </a:extLst>
          </p:cNvPr>
          <p:cNvPicPr>
            <a:picLocks noChangeAspect="1"/>
          </p:cNvPicPr>
          <p:nvPr/>
        </p:nvPicPr>
        <p:blipFill>
          <a:blip r:embed="rId3" cstate="print">
            <a:extLst>
              <a:ext uri="{28A0092B-C50C-407E-A947-70E740481C1C}">
                <a14:useLocalDpi xmlns:a14="http://schemas.microsoft.com/office/drawing/2010/main" val="0"/>
              </a:ext>
            </a:extLst>
          </a:blip>
          <a:srcRect l="15334" r="15334"/>
          <a:stretch/>
        </p:blipFill>
        <p:spPr>
          <a:xfrm>
            <a:off x="7030240" y="1674253"/>
            <a:ext cx="4787840" cy="4595667"/>
          </a:xfrm>
          <a:prstGeom prst="rect">
            <a:avLst/>
          </a:prstGeom>
        </p:spPr>
      </p:pic>
    </p:spTree>
    <p:extLst>
      <p:ext uri="{BB962C8B-B14F-4D97-AF65-F5344CB8AC3E}">
        <p14:creationId xmlns:p14="http://schemas.microsoft.com/office/powerpoint/2010/main" val="3025580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970881" y="307306"/>
            <a:ext cx="10398013" cy="1077218"/>
          </a:xfrm>
          <a:prstGeom prst="rect">
            <a:avLst/>
          </a:prstGeom>
          <a:noFill/>
        </p:spPr>
        <p:txBody>
          <a:bodyPr wrap="square" rtlCol="0">
            <a:spAutoFit/>
          </a:bodyPr>
          <a:lstStyle/>
          <a:p>
            <a:r>
              <a:rPr lang="es-GT" sz="3200" b="1" dirty="0">
                <a:solidFill>
                  <a:srgbClr val="0B3656"/>
                </a:solidFill>
                <a:latin typeface="Verdana" panose="020B0604030504040204" pitchFamily="34" charset="0"/>
                <a:ea typeface="Verdana" panose="020B0604030504040204" pitchFamily="34" charset="0"/>
                <a:cs typeface="Open Sans" pitchFamily="2" charset="0"/>
              </a:rPr>
              <a:t>Portal de Transparencia del </a:t>
            </a:r>
          </a:p>
          <a:p>
            <a:r>
              <a:rPr lang="es-GT" sz="3200" b="1" dirty="0">
                <a:solidFill>
                  <a:srgbClr val="0B3656"/>
                </a:solidFill>
                <a:latin typeface="Verdana" panose="020B0604030504040204" pitchFamily="34" charset="0"/>
                <a:ea typeface="Verdana" panose="020B0604030504040204" pitchFamily="34" charset="0"/>
                <a:cs typeface="Open Sans" pitchFamily="2" charset="0"/>
              </a:rPr>
              <a:t>Gobierno de Guatemala</a:t>
            </a:r>
          </a:p>
        </p:txBody>
      </p:sp>
      <p:sp>
        <p:nvSpPr>
          <p:cNvPr id="12" name="CuadroTexto 11">
            <a:extLst>
              <a:ext uri="{FF2B5EF4-FFF2-40B4-BE49-F238E27FC236}">
                <a16:creationId xmlns:a16="http://schemas.microsoft.com/office/drawing/2014/main" id="{EAFB416E-F5CB-4588-B753-E571D9DCEAA8}"/>
              </a:ext>
            </a:extLst>
          </p:cNvPr>
          <p:cNvSpPr txBox="1"/>
          <p:nvPr/>
        </p:nvSpPr>
        <p:spPr>
          <a:xfrm>
            <a:off x="955749" y="1585904"/>
            <a:ext cx="5606984" cy="1938992"/>
          </a:xfrm>
          <a:prstGeom prst="rect">
            <a:avLst/>
          </a:prstGeom>
          <a:noFill/>
        </p:spPr>
        <p:txBody>
          <a:bodyPr wrap="square" rtlCol="0">
            <a:spAutoFit/>
          </a:bodyPr>
          <a:lstStyle/>
          <a:p>
            <a:pPr algn="just"/>
            <a:r>
              <a:rPr lang="es-MX" sz="2000" dirty="0">
                <a:solidFill>
                  <a:srgbClr val="0B3656"/>
                </a:solidFill>
                <a:latin typeface="Montserrat" panose="00000500000000000000" pitchFamily="2" charset="0"/>
              </a:rPr>
              <a:t>Creado con el objetivo de facilitar el acceso a los sitios web que el Gobierno de la República pone a disposición de la ciudadanía, como herramienta para que este ejerza su derecho a la fiscalización sobre el uso de los recursos públicos.</a:t>
            </a:r>
          </a:p>
        </p:txBody>
      </p:sp>
      <p:pic>
        <p:nvPicPr>
          <p:cNvPr id="4" name="Imagen 3">
            <a:extLst>
              <a:ext uri="{FF2B5EF4-FFF2-40B4-BE49-F238E27FC236}">
                <a16:creationId xmlns:a16="http://schemas.microsoft.com/office/drawing/2014/main" id="{AD7EC2EF-A1A0-4B6B-895D-BFDA95BB5517}"/>
              </a:ext>
            </a:extLst>
          </p:cNvPr>
          <p:cNvPicPr>
            <a:picLocks noChangeAspect="1"/>
          </p:cNvPicPr>
          <p:nvPr/>
        </p:nvPicPr>
        <p:blipFill>
          <a:blip r:embed="rId3" cstate="print">
            <a:extLst>
              <a:ext uri="{28A0092B-C50C-407E-A947-70E740481C1C}">
                <a14:useLocalDpi xmlns:a14="http://schemas.microsoft.com/office/drawing/2010/main" val="0"/>
              </a:ext>
            </a:extLst>
          </a:blip>
          <a:srcRect l="15334" r="15334"/>
          <a:stretch/>
        </p:blipFill>
        <p:spPr>
          <a:xfrm>
            <a:off x="6694313" y="1155143"/>
            <a:ext cx="5234526" cy="5024424"/>
          </a:xfrm>
          <a:prstGeom prst="rect">
            <a:avLst/>
          </a:prstGeom>
        </p:spPr>
      </p:pic>
    </p:spTree>
    <p:extLst>
      <p:ext uri="{BB962C8B-B14F-4D97-AF65-F5344CB8AC3E}">
        <p14:creationId xmlns:p14="http://schemas.microsoft.com/office/powerpoint/2010/main" val="2828235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891310" y="326040"/>
            <a:ext cx="10598727" cy="1077218"/>
          </a:xfrm>
          <a:prstGeom prst="rect">
            <a:avLst/>
          </a:prstGeom>
          <a:noFill/>
        </p:spPr>
        <p:txBody>
          <a:bodyPr wrap="square" rtlCol="0">
            <a:spAutoFit/>
          </a:bodyPr>
          <a:lstStyle/>
          <a:p>
            <a:r>
              <a:rPr lang="es-GT" sz="3200" b="1" dirty="0">
                <a:solidFill>
                  <a:srgbClr val="0B3656"/>
                </a:solidFill>
                <a:latin typeface="Verdana" panose="020B0604030504040204" pitchFamily="34" charset="0"/>
                <a:ea typeface="Verdana" panose="020B0604030504040204" pitchFamily="34" charset="0"/>
                <a:cs typeface="Open Sans" pitchFamily="2" charset="0"/>
              </a:rPr>
              <a:t>Objetivos de los Portales de </a:t>
            </a:r>
          </a:p>
          <a:p>
            <a:r>
              <a:rPr lang="es-GT" sz="3200" b="1" dirty="0">
                <a:solidFill>
                  <a:srgbClr val="0B3656"/>
                </a:solidFill>
                <a:latin typeface="Verdana" panose="020B0604030504040204" pitchFamily="34" charset="0"/>
                <a:ea typeface="Verdana" panose="020B0604030504040204" pitchFamily="34" charset="0"/>
                <a:cs typeface="Open Sans" pitchFamily="2" charset="0"/>
              </a:rPr>
              <a:t>Transparencia Fiscal</a:t>
            </a:r>
          </a:p>
        </p:txBody>
      </p:sp>
      <p:sp>
        <p:nvSpPr>
          <p:cNvPr id="12" name="CuadroTexto 11">
            <a:extLst>
              <a:ext uri="{FF2B5EF4-FFF2-40B4-BE49-F238E27FC236}">
                <a16:creationId xmlns:a16="http://schemas.microsoft.com/office/drawing/2014/main" id="{EAFB416E-F5CB-4588-B753-E571D9DCEAA8}"/>
              </a:ext>
            </a:extLst>
          </p:cNvPr>
          <p:cNvSpPr txBox="1"/>
          <p:nvPr/>
        </p:nvSpPr>
        <p:spPr>
          <a:xfrm>
            <a:off x="1011382" y="1638313"/>
            <a:ext cx="9074727" cy="4524315"/>
          </a:xfrm>
          <a:prstGeom prst="rect">
            <a:avLst/>
          </a:prstGeom>
          <a:noFill/>
        </p:spPr>
        <p:txBody>
          <a:bodyPr wrap="square" rtlCol="0">
            <a:spAutoFit/>
          </a:bodyPr>
          <a:lstStyle/>
          <a:p>
            <a:pPr marL="285750" indent="-285750" algn="just">
              <a:buFont typeface="Arial" panose="020B0604020202020204" pitchFamily="34" charset="0"/>
              <a:buChar char="•"/>
            </a:pPr>
            <a:r>
              <a:rPr lang="es-MX" sz="2400" dirty="0">
                <a:solidFill>
                  <a:srgbClr val="0B3656"/>
                </a:solidFill>
                <a:latin typeface="Montserrat" panose="00000500000000000000" pitchFamily="2" charset="0"/>
              </a:rPr>
              <a:t>Mejorar los mecanismos que promuevan el acceso a la información de carácter fiscal.</a:t>
            </a:r>
          </a:p>
          <a:p>
            <a:pPr marL="285750" indent="-285750" algn="just">
              <a:buFont typeface="Arial" panose="020B0604020202020204" pitchFamily="34" charset="0"/>
              <a:buChar char="•"/>
            </a:pPr>
            <a:endParaRPr lang="es-MX" sz="2400" dirty="0">
              <a:solidFill>
                <a:srgbClr val="0B3656"/>
              </a:solidFill>
              <a:latin typeface="Montserrat" panose="00000500000000000000" pitchFamily="2" charset="0"/>
            </a:endParaRPr>
          </a:p>
          <a:p>
            <a:pPr marL="285750" indent="-285750" algn="just">
              <a:buFont typeface="Arial" panose="020B0604020202020204" pitchFamily="34" charset="0"/>
              <a:buChar char="•"/>
            </a:pPr>
            <a:r>
              <a:rPr lang="es-MX" sz="2400" dirty="0">
                <a:solidFill>
                  <a:srgbClr val="0B3656"/>
                </a:solidFill>
                <a:latin typeface="Montserrat" panose="00000500000000000000" pitchFamily="2" charset="0"/>
              </a:rPr>
              <a:t>Contar con una herramienta que coadyuve a mejorar el nivel de transparencia fiscal hacia la población.</a:t>
            </a:r>
          </a:p>
          <a:p>
            <a:pPr marL="285750" indent="-285750" algn="just">
              <a:buFont typeface="Arial" panose="020B0604020202020204" pitchFamily="34" charset="0"/>
              <a:buChar char="•"/>
            </a:pPr>
            <a:endParaRPr lang="es-MX" sz="2400" dirty="0">
              <a:solidFill>
                <a:srgbClr val="0B3656"/>
              </a:solidFill>
              <a:latin typeface="Montserrat" panose="00000500000000000000" pitchFamily="2" charset="0"/>
            </a:endParaRPr>
          </a:p>
          <a:p>
            <a:pPr marL="285750" indent="-285750" algn="just">
              <a:buFont typeface="Arial" panose="020B0604020202020204" pitchFamily="34" charset="0"/>
              <a:buChar char="•"/>
            </a:pPr>
            <a:r>
              <a:rPr lang="es-MX" sz="2400" dirty="0">
                <a:solidFill>
                  <a:srgbClr val="0B3656"/>
                </a:solidFill>
                <a:latin typeface="Montserrat" panose="00000500000000000000" pitchFamily="2" charset="0"/>
              </a:rPr>
              <a:t>Poner a disposición de los usuarios información sobre las finanzas públicas, que sea fácilmente accesible, confiable, comprensible, relevante y oportuna.</a:t>
            </a:r>
          </a:p>
          <a:p>
            <a:pPr marL="285750" indent="-285750" algn="just">
              <a:buFont typeface="Arial" panose="020B0604020202020204" pitchFamily="34" charset="0"/>
              <a:buChar char="•"/>
            </a:pPr>
            <a:endParaRPr lang="es-MX" sz="2400" dirty="0">
              <a:solidFill>
                <a:srgbClr val="0B3656"/>
              </a:solidFill>
              <a:latin typeface="Montserrat" panose="00000500000000000000" pitchFamily="2" charset="0"/>
            </a:endParaRPr>
          </a:p>
          <a:p>
            <a:pPr marL="285750" indent="-285750" algn="just">
              <a:buFont typeface="Arial" panose="020B0604020202020204" pitchFamily="34" charset="0"/>
              <a:buChar char="•"/>
            </a:pPr>
            <a:r>
              <a:rPr lang="es-MX" sz="2400" dirty="0">
                <a:solidFill>
                  <a:srgbClr val="0B3656"/>
                </a:solidFill>
                <a:latin typeface="Montserrat" panose="00000500000000000000" pitchFamily="2" charset="0"/>
              </a:rPr>
              <a:t>Contar con un sitio de divulgación de información sobre las finanzas públicas que propicie la auditoría social y rendición de cuentas.</a:t>
            </a:r>
          </a:p>
        </p:txBody>
      </p:sp>
      <p:pic>
        <p:nvPicPr>
          <p:cNvPr id="3" name="Imagen 2">
            <a:extLst>
              <a:ext uri="{FF2B5EF4-FFF2-40B4-BE49-F238E27FC236}">
                <a16:creationId xmlns:a16="http://schemas.microsoft.com/office/drawing/2014/main" id="{C629BE31-A157-4CD6-9296-09DEB4581D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7467" y="5063229"/>
            <a:ext cx="1575779" cy="1575779"/>
          </a:xfrm>
          <a:prstGeom prst="rect">
            <a:avLst/>
          </a:prstGeom>
        </p:spPr>
      </p:pic>
    </p:spTree>
    <p:extLst>
      <p:ext uri="{BB962C8B-B14F-4D97-AF65-F5344CB8AC3E}">
        <p14:creationId xmlns:p14="http://schemas.microsoft.com/office/powerpoint/2010/main" val="913182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90F8675-194D-40FE-8450-531E7BED0C6C}"/>
              </a:ext>
            </a:extLst>
          </p:cNvPr>
          <p:cNvPicPr>
            <a:picLocks noChangeAspect="1"/>
          </p:cNvPicPr>
          <p:nvPr/>
        </p:nvPicPr>
        <p:blipFill>
          <a:blip r:embed="rId2"/>
          <a:stretch>
            <a:fillRect/>
          </a:stretch>
        </p:blipFill>
        <p:spPr>
          <a:xfrm>
            <a:off x="0" y="894"/>
            <a:ext cx="12192000" cy="6841608"/>
          </a:xfrm>
          <a:prstGeom prst="rect">
            <a:avLst/>
          </a:prstGeom>
        </p:spPr>
      </p:pic>
      <p:sp>
        <p:nvSpPr>
          <p:cNvPr id="6" name="CuadroTexto 5">
            <a:extLst>
              <a:ext uri="{FF2B5EF4-FFF2-40B4-BE49-F238E27FC236}">
                <a16:creationId xmlns:a16="http://schemas.microsoft.com/office/drawing/2014/main" id="{5FFCDC53-D3AB-45B9-AB9B-04EA09ACD607}"/>
              </a:ext>
            </a:extLst>
          </p:cNvPr>
          <p:cNvSpPr txBox="1"/>
          <p:nvPr/>
        </p:nvSpPr>
        <p:spPr>
          <a:xfrm>
            <a:off x="1097280" y="3030774"/>
            <a:ext cx="9997440" cy="1200329"/>
          </a:xfrm>
          <a:prstGeom prst="rect">
            <a:avLst/>
          </a:prstGeom>
          <a:noFill/>
        </p:spPr>
        <p:txBody>
          <a:bodyPr wrap="square" rtlCol="0">
            <a:spAutoFit/>
          </a:bodyPr>
          <a:lstStyle/>
          <a:p>
            <a:pPr algn="ctr"/>
            <a:r>
              <a:rPr lang="es-GT" sz="3600" b="1" dirty="0">
                <a:solidFill>
                  <a:schemeClr val="bg1"/>
                </a:solidFill>
                <a:latin typeface="Verdana" panose="020B0604030504040204" pitchFamily="34" charset="0"/>
                <a:ea typeface="Verdana" panose="020B0604030504040204" pitchFamily="34" charset="0"/>
                <a:cs typeface="Open Sans" pitchFamily="2" charset="0"/>
              </a:rPr>
              <a:t>Otros temas relevantes de Transparencia Fiscal</a:t>
            </a:r>
          </a:p>
        </p:txBody>
      </p:sp>
    </p:spTree>
    <p:extLst>
      <p:ext uri="{BB962C8B-B14F-4D97-AF65-F5344CB8AC3E}">
        <p14:creationId xmlns:p14="http://schemas.microsoft.com/office/powerpoint/2010/main" val="18478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914401" y="222874"/>
            <a:ext cx="10166465" cy="1077218"/>
          </a:xfrm>
          <a:prstGeom prst="rect">
            <a:avLst/>
          </a:prstGeom>
          <a:noFill/>
        </p:spPr>
        <p:txBody>
          <a:bodyPr wrap="square" rtlCol="0">
            <a:spAutoFit/>
          </a:bodyPr>
          <a:lstStyle/>
          <a:p>
            <a:r>
              <a:rPr lang="es-MX" sz="3200" b="1" dirty="0">
                <a:solidFill>
                  <a:srgbClr val="0B3656"/>
                </a:solidFill>
                <a:latin typeface="Verdana" panose="020B0604030504040204" pitchFamily="34" charset="0"/>
                <a:ea typeface="Verdana" panose="020B0604030504040204" pitchFamily="34" charset="0"/>
                <a:cs typeface="Open Sans" pitchFamily="2" charset="0"/>
              </a:rPr>
              <a:t>Convenio de Cooperación para la Buena Gobernanza</a:t>
            </a:r>
          </a:p>
        </p:txBody>
      </p:sp>
      <p:sp>
        <p:nvSpPr>
          <p:cNvPr id="12" name="CuadroTexto 11">
            <a:extLst>
              <a:ext uri="{FF2B5EF4-FFF2-40B4-BE49-F238E27FC236}">
                <a16:creationId xmlns:a16="http://schemas.microsoft.com/office/drawing/2014/main" id="{EAFB416E-F5CB-4588-B753-E571D9DCEAA8}"/>
              </a:ext>
            </a:extLst>
          </p:cNvPr>
          <p:cNvSpPr txBox="1"/>
          <p:nvPr/>
        </p:nvSpPr>
        <p:spPr>
          <a:xfrm>
            <a:off x="988292" y="1497094"/>
            <a:ext cx="10568247" cy="4154984"/>
          </a:xfrm>
          <a:prstGeom prst="rect">
            <a:avLst/>
          </a:prstGeom>
          <a:noFill/>
        </p:spPr>
        <p:txBody>
          <a:bodyPr wrap="square" rtlCol="0">
            <a:spAutoFit/>
          </a:bodyPr>
          <a:lstStyle/>
          <a:p>
            <a:pPr algn="just"/>
            <a:r>
              <a:rPr lang="es-MX" sz="2400" dirty="0">
                <a:solidFill>
                  <a:srgbClr val="0B3656"/>
                </a:solidFill>
                <a:latin typeface="Montserrat" panose="00000500000000000000" pitchFamily="2" charset="0"/>
              </a:rPr>
              <a:t>Tiene como objetivo la instauración de mecanismos de cooperación, coordinación y asistencia interinstitucional que incidan en el fortalecimiento de las capacidades de las partes signatarias, para impulsar acciones que coadyuven al fortalecimiento de la calidad del gasto público, cultura de probidad, transparencia, rendición de cuentas y prevención de la corrupción e impunidad, para propiciar el buen gobierno.</a:t>
            </a:r>
          </a:p>
          <a:p>
            <a:pPr marL="285750" indent="-285750" algn="just">
              <a:buFont typeface="Arial" panose="020B0604020202020204" pitchFamily="34" charset="0"/>
              <a:buChar char="•"/>
            </a:pPr>
            <a:endParaRPr lang="es-MX" sz="2400" dirty="0">
              <a:solidFill>
                <a:srgbClr val="0B3656"/>
              </a:solidFill>
              <a:latin typeface="Montserrat" panose="00000500000000000000" pitchFamily="2" charset="0"/>
            </a:endParaRPr>
          </a:p>
          <a:p>
            <a:pPr algn="just"/>
            <a:r>
              <a:rPr lang="es-MX" sz="2400" dirty="0">
                <a:solidFill>
                  <a:srgbClr val="0B3656"/>
                </a:solidFill>
                <a:latin typeface="Montserrat" panose="00000500000000000000" pitchFamily="2" charset="0"/>
              </a:rPr>
              <a:t>Durante el primer cuatrimestre de 2023, la Comisión Técnica, inició con la planificación del diagnóstico de necesidades de capacitación, estableció que se utilizará el modelo de formación por competencias. La capacitación está enfocada a la población del área administrativa y financiera de cada institución.</a:t>
            </a:r>
          </a:p>
        </p:txBody>
      </p:sp>
    </p:spTree>
    <p:extLst>
      <p:ext uri="{BB962C8B-B14F-4D97-AF65-F5344CB8AC3E}">
        <p14:creationId xmlns:p14="http://schemas.microsoft.com/office/powerpoint/2010/main" val="1539262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960072" y="335845"/>
            <a:ext cx="7866963" cy="584775"/>
          </a:xfrm>
          <a:prstGeom prst="rect">
            <a:avLst/>
          </a:prstGeom>
          <a:noFill/>
        </p:spPr>
        <p:txBody>
          <a:bodyPr wrap="square" rtlCol="0">
            <a:spAutoFit/>
          </a:bodyPr>
          <a:lstStyle/>
          <a:p>
            <a:r>
              <a:rPr lang="es-MX" sz="3200" b="1" dirty="0">
                <a:solidFill>
                  <a:srgbClr val="0B3656"/>
                </a:solidFill>
                <a:latin typeface="Verdana" panose="020B0604030504040204" pitchFamily="34" charset="0"/>
                <a:ea typeface="Verdana" panose="020B0604030504040204" pitchFamily="34" charset="0"/>
                <a:cs typeface="Open Sans" pitchFamily="2" charset="0"/>
              </a:rPr>
              <a:t>Presupuesto Ciudadano</a:t>
            </a:r>
          </a:p>
        </p:txBody>
      </p:sp>
      <p:sp>
        <p:nvSpPr>
          <p:cNvPr id="12" name="CuadroTexto 11">
            <a:extLst>
              <a:ext uri="{FF2B5EF4-FFF2-40B4-BE49-F238E27FC236}">
                <a16:creationId xmlns:a16="http://schemas.microsoft.com/office/drawing/2014/main" id="{EAFB416E-F5CB-4588-B753-E571D9DCEAA8}"/>
              </a:ext>
            </a:extLst>
          </p:cNvPr>
          <p:cNvSpPr txBox="1"/>
          <p:nvPr/>
        </p:nvSpPr>
        <p:spPr>
          <a:xfrm>
            <a:off x="960072" y="1113310"/>
            <a:ext cx="6398029" cy="4893647"/>
          </a:xfrm>
          <a:prstGeom prst="rect">
            <a:avLst/>
          </a:prstGeom>
          <a:noFill/>
        </p:spPr>
        <p:txBody>
          <a:bodyPr wrap="square" rtlCol="0">
            <a:spAutoFit/>
          </a:bodyPr>
          <a:lstStyle/>
          <a:p>
            <a:pPr algn="just"/>
            <a:r>
              <a:rPr lang="es-MX" sz="2400" dirty="0">
                <a:solidFill>
                  <a:srgbClr val="0B3656"/>
                </a:solidFill>
                <a:latin typeface="Montserrat" panose="00000500000000000000" pitchFamily="2" charset="0"/>
              </a:rPr>
              <a:t>El “Presupuesto Ciudadano”, es un documento que permite de forma amena, amigable, ilustrativa y animada; visibilizar los principales elementos del Presupuesto General de Ingresos y Egresos del Estado y  las principales orientaciones de Política Pública que lo sustentan.</a:t>
            </a:r>
          </a:p>
          <a:p>
            <a:pPr marL="285750" indent="-285750" algn="just">
              <a:buFont typeface="Arial" panose="020B0604020202020204" pitchFamily="34" charset="0"/>
              <a:buChar char="•"/>
            </a:pPr>
            <a:endParaRPr lang="es-MX" sz="2400" dirty="0">
              <a:solidFill>
                <a:srgbClr val="0B3656"/>
              </a:solidFill>
              <a:latin typeface="Montserrat" panose="00000500000000000000" pitchFamily="2" charset="0"/>
            </a:endParaRPr>
          </a:p>
          <a:p>
            <a:pPr algn="just"/>
            <a:r>
              <a:rPr lang="es-MX" sz="2400" dirty="0">
                <a:solidFill>
                  <a:srgbClr val="0B3656"/>
                </a:solidFill>
                <a:latin typeface="Montserrat" panose="00000500000000000000" pitchFamily="2" charset="0"/>
              </a:rPr>
              <a:t>Con su presentación se aporta un documento de fácil consulta, que, además de la observancia a los principios de publicidad y transparencia en el uso de los recursos públicos, contribuye al cumplimiento de estándares y buenas prácticas en materia de transparencia fiscal.</a:t>
            </a:r>
          </a:p>
        </p:txBody>
      </p:sp>
      <p:pic>
        <p:nvPicPr>
          <p:cNvPr id="3" name="Imagen 2">
            <a:extLst>
              <a:ext uri="{FF2B5EF4-FFF2-40B4-BE49-F238E27FC236}">
                <a16:creationId xmlns:a16="http://schemas.microsoft.com/office/drawing/2014/main" id="{85CD840A-B856-46A9-B259-3B8DC62311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4328" y="851043"/>
            <a:ext cx="5285557" cy="5904318"/>
          </a:xfrm>
          <a:prstGeom prst="rect">
            <a:avLst/>
          </a:prstGeom>
        </p:spPr>
      </p:pic>
    </p:spTree>
    <p:extLst>
      <p:ext uri="{BB962C8B-B14F-4D97-AF65-F5344CB8AC3E}">
        <p14:creationId xmlns:p14="http://schemas.microsoft.com/office/powerpoint/2010/main" val="1347249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3964" y="0"/>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802847" y="383918"/>
            <a:ext cx="10295360" cy="584775"/>
          </a:xfrm>
          <a:prstGeom prst="rect">
            <a:avLst/>
          </a:prstGeom>
          <a:noFill/>
        </p:spPr>
        <p:txBody>
          <a:bodyPr wrap="square" rtlCol="0">
            <a:spAutoFit/>
          </a:bodyPr>
          <a:lstStyle/>
          <a:p>
            <a:r>
              <a:rPr lang="es-MX" sz="3200" b="1" dirty="0">
                <a:solidFill>
                  <a:srgbClr val="0B3656"/>
                </a:solidFill>
                <a:latin typeface="Verdana" panose="020B0604030504040204" pitchFamily="34" charset="0"/>
                <a:ea typeface="Verdana" panose="020B0604030504040204" pitchFamily="34" charset="0"/>
                <a:cs typeface="Open Sans" pitchFamily="2" charset="0"/>
              </a:rPr>
              <a:t>Programa de formación permanente</a:t>
            </a:r>
          </a:p>
        </p:txBody>
      </p:sp>
      <p:sp>
        <p:nvSpPr>
          <p:cNvPr id="12" name="CuadroTexto 11">
            <a:extLst>
              <a:ext uri="{FF2B5EF4-FFF2-40B4-BE49-F238E27FC236}">
                <a16:creationId xmlns:a16="http://schemas.microsoft.com/office/drawing/2014/main" id="{EAFB416E-F5CB-4588-B753-E571D9DCEAA8}"/>
              </a:ext>
            </a:extLst>
          </p:cNvPr>
          <p:cNvSpPr txBox="1"/>
          <p:nvPr/>
        </p:nvSpPr>
        <p:spPr>
          <a:xfrm>
            <a:off x="802847" y="1220958"/>
            <a:ext cx="6041298" cy="3785652"/>
          </a:xfrm>
          <a:prstGeom prst="rect">
            <a:avLst/>
          </a:prstGeom>
          <a:noFill/>
        </p:spPr>
        <p:txBody>
          <a:bodyPr wrap="square" rtlCol="0">
            <a:spAutoFit/>
          </a:bodyPr>
          <a:lstStyle/>
          <a:p>
            <a:pPr algn="just"/>
            <a:r>
              <a:rPr lang="es-MX" sz="2400" dirty="0">
                <a:solidFill>
                  <a:srgbClr val="0B3656"/>
                </a:solidFill>
                <a:latin typeface="Montserrat" panose="00000500000000000000" pitchFamily="2" charset="0"/>
              </a:rPr>
              <a:t>Tiene por objetivo, desarrollar criterios de aplicación y observancia general en el fomento de una cultura ciudadana de transparencia y combate a la corrupción.</a:t>
            </a:r>
          </a:p>
          <a:p>
            <a:pPr marL="285750" indent="-285750" algn="just">
              <a:buFont typeface="Arial" panose="020B0604020202020204" pitchFamily="34" charset="0"/>
              <a:buChar char="•"/>
            </a:pPr>
            <a:endParaRPr lang="es-MX" sz="2400" dirty="0">
              <a:solidFill>
                <a:srgbClr val="0B3656"/>
              </a:solidFill>
              <a:latin typeface="Montserrat" panose="00000500000000000000" pitchFamily="2" charset="0"/>
            </a:endParaRPr>
          </a:p>
          <a:p>
            <a:pPr algn="just"/>
            <a:r>
              <a:rPr lang="es-MX" sz="2400" dirty="0">
                <a:solidFill>
                  <a:srgbClr val="0B3656"/>
                </a:solidFill>
                <a:latin typeface="Montserrat" panose="00000500000000000000" pitchFamily="2" charset="0"/>
              </a:rPr>
              <a:t>La primera fase está dirigida a las dependencias del MINFIN, pero se tiene programada su ampliación hacia dependencias de la Administración Central y el resto de las entidades del Estado.</a:t>
            </a:r>
          </a:p>
        </p:txBody>
      </p:sp>
      <p:pic>
        <p:nvPicPr>
          <p:cNvPr id="6" name="Imagen 5">
            <a:extLst>
              <a:ext uri="{FF2B5EF4-FFF2-40B4-BE49-F238E27FC236}">
                <a16:creationId xmlns:a16="http://schemas.microsoft.com/office/drawing/2014/main" id="{B800BDFC-B4B1-4D28-A889-D3453CA77F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8472" y="1469582"/>
            <a:ext cx="4078901" cy="3286089"/>
          </a:xfrm>
          <a:prstGeom prst="rect">
            <a:avLst/>
          </a:prstGeom>
          <a:ln>
            <a:solidFill>
              <a:srgbClr val="0B3656"/>
            </a:solidFill>
          </a:ln>
        </p:spPr>
      </p:pic>
    </p:spTree>
    <p:extLst>
      <p:ext uri="{BB962C8B-B14F-4D97-AF65-F5344CB8AC3E}">
        <p14:creationId xmlns:p14="http://schemas.microsoft.com/office/powerpoint/2010/main" val="3640386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3B77129-FC49-4625-9A98-775D8F5CA0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uadroTexto 7">
            <a:extLst>
              <a:ext uri="{FF2B5EF4-FFF2-40B4-BE49-F238E27FC236}">
                <a16:creationId xmlns:a16="http://schemas.microsoft.com/office/drawing/2014/main" id="{2CB3FFC9-C382-4CDA-99FC-5F0E2D476635}"/>
              </a:ext>
            </a:extLst>
          </p:cNvPr>
          <p:cNvSpPr txBox="1"/>
          <p:nvPr/>
        </p:nvSpPr>
        <p:spPr>
          <a:xfrm>
            <a:off x="1096574" y="2712082"/>
            <a:ext cx="9997440" cy="646331"/>
          </a:xfrm>
          <a:prstGeom prst="rect">
            <a:avLst/>
          </a:prstGeom>
          <a:noFill/>
        </p:spPr>
        <p:txBody>
          <a:bodyPr wrap="square" rtlCol="0">
            <a:spAutoFit/>
          </a:bodyPr>
          <a:lstStyle/>
          <a:p>
            <a:pPr algn="ctr"/>
            <a:r>
              <a:rPr lang="es-GT" sz="3600" b="1" dirty="0">
                <a:solidFill>
                  <a:schemeClr val="bg1"/>
                </a:solidFill>
                <a:latin typeface="Verdana" panose="020B0604030504040204" pitchFamily="34" charset="0"/>
                <a:ea typeface="Verdana" panose="020B0604030504040204" pitchFamily="34" charset="0"/>
                <a:cs typeface="Open Sans" pitchFamily="2" charset="0"/>
              </a:rPr>
              <a:t>Dirección de Transparencia Fiscal</a:t>
            </a:r>
          </a:p>
        </p:txBody>
      </p:sp>
      <p:cxnSp>
        <p:nvCxnSpPr>
          <p:cNvPr id="9" name="Conector recto 8">
            <a:extLst>
              <a:ext uri="{FF2B5EF4-FFF2-40B4-BE49-F238E27FC236}">
                <a16:creationId xmlns:a16="http://schemas.microsoft.com/office/drawing/2014/main" id="{BEB6D6B7-4F8C-48F3-9DF1-5C49D1A3B746}"/>
              </a:ext>
            </a:extLst>
          </p:cNvPr>
          <p:cNvCxnSpPr/>
          <p:nvPr/>
        </p:nvCxnSpPr>
        <p:spPr>
          <a:xfrm>
            <a:off x="3225338" y="3429000"/>
            <a:ext cx="5769033"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pic>
        <p:nvPicPr>
          <p:cNvPr id="13" name="Imagen 12">
            <a:extLst>
              <a:ext uri="{FF2B5EF4-FFF2-40B4-BE49-F238E27FC236}">
                <a16:creationId xmlns:a16="http://schemas.microsoft.com/office/drawing/2014/main" id="{C5E50D10-4AF9-426A-9612-6EDB637AD7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3318" y="3832168"/>
            <a:ext cx="2764242" cy="966045"/>
          </a:xfrm>
          <a:prstGeom prst="rect">
            <a:avLst/>
          </a:prstGeom>
        </p:spPr>
      </p:pic>
    </p:spTree>
    <p:extLst>
      <p:ext uri="{BB962C8B-B14F-4D97-AF65-F5344CB8AC3E}">
        <p14:creationId xmlns:p14="http://schemas.microsoft.com/office/powerpoint/2010/main" val="3912168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037" y="0"/>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980183" y="364417"/>
            <a:ext cx="10287049" cy="584775"/>
          </a:xfrm>
          <a:prstGeom prst="rect">
            <a:avLst/>
          </a:prstGeom>
          <a:noFill/>
        </p:spPr>
        <p:txBody>
          <a:bodyPr wrap="square" rtlCol="0">
            <a:spAutoFit/>
          </a:bodyPr>
          <a:lstStyle/>
          <a:p>
            <a:r>
              <a:rPr lang="es-GT" sz="3200" b="1" dirty="0">
                <a:solidFill>
                  <a:srgbClr val="0B3656"/>
                </a:solidFill>
                <a:latin typeface="Verdana" panose="020B0604030504040204" pitchFamily="34" charset="0"/>
                <a:ea typeface="Verdana" panose="020B0604030504040204" pitchFamily="34" charset="0"/>
                <a:cs typeface="Open Sans" pitchFamily="2" charset="0"/>
              </a:rPr>
              <a:t>Alianza para el Gobierno Abierto</a:t>
            </a:r>
          </a:p>
        </p:txBody>
      </p:sp>
      <p:sp>
        <p:nvSpPr>
          <p:cNvPr id="12" name="CuadroTexto 11">
            <a:extLst>
              <a:ext uri="{FF2B5EF4-FFF2-40B4-BE49-F238E27FC236}">
                <a16:creationId xmlns:a16="http://schemas.microsoft.com/office/drawing/2014/main" id="{EAFB416E-F5CB-4588-B753-E571D9DCEAA8}"/>
              </a:ext>
            </a:extLst>
          </p:cNvPr>
          <p:cNvSpPr txBox="1"/>
          <p:nvPr/>
        </p:nvSpPr>
        <p:spPr>
          <a:xfrm>
            <a:off x="987114" y="1153497"/>
            <a:ext cx="10051521" cy="4154984"/>
          </a:xfrm>
          <a:prstGeom prst="rect">
            <a:avLst/>
          </a:prstGeom>
          <a:noFill/>
        </p:spPr>
        <p:txBody>
          <a:bodyPr wrap="square" rtlCol="0">
            <a:spAutoFit/>
          </a:bodyPr>
          <a:lstStyle/>
          <a:p>
            <a:pPr algn="just"/>
            <a:r>
              <a:rPr lang="es-ES" sz="2400" dirty="0">
                <a:solidFill>
                  <a:srgbClr val="0B3656"/>
                </a:solidFill>
                <a:latin typeface="Montserrat" panose="00000500000000000000" pitchFamily="2" charset="0"/>
              </a:rPr>
              <a:t>Busca mejorar el desempeño gubernamental, fomentar la participación efectiva y mejorar la capacidad de respuesta de los gobiernos hacia sus ciudadanos, mediante la implementación de estrategias en materia de transparencia, acceso a la información, participación ciudadana y uso de nuevas tecnologías, que logren generar cambios concretos y visibles.</a:t>
            </a:r>
            <a:endParaRPr lang="es-MX" sz="2400" dirty="0">
              <a:solidFill>
                <a:srgbClr val="0B3656"/>
              </a:solidFill>
              <a:latin typeface="Montserrat" panose="00000500000000000000" pitchFamily="2" charset="0"/>
            </a:endParaRPr>
          </a:p>
          <a:p>
            <a:pPr algn="just"/>
            <a:endParaRPr lang="es-MX" sz="2400" dirty="0">
              <a:solidFill>
                <a:srgbClr val="0B3656"/>
              </a:solidFill>
              <a:latin typeface="Montserrat" panose="00000500000000000000" pitchFamily="2" charset="0"/>
            </a:endParaRPr>
          </a:p>
          <a:p>
            <a:pPr algn="just"/>
            <a:r>
              <a:rPr lang="es-MX" sz="2400" dirty="0">
                <a:solidFill>
                  <a:srgbClr val="0B3656"/>
                </a:solidFill>
                <a:latin typeface="Montserrat" panose="00000500000000000000" pitchFamily="2" charset="0"/>
              </a:rPr>
              <a:t>Se participa desde 2011. A la fecha se han formulado (5) e implementado (4) Planes de Acción Nacional de Gobierno Abierto. </a:t>
            </a:r>
          </a:p>
          <a:p>
            <a:pPr marL="285750" indent="-285750" algn="just">
              <a:buFont typeface="Arial" panose="020B0604020202020204" pitchFamily="34" charset="0"/>
              <a:buChar char="•"/>
            </a:pPr>
            <a:endParaRPr lang="es-MX" sz="2400" dirty="0">
              <a:solidFill>
                <a:srgbClr val="0B3656"/>
              </a:solidFill>
              <a:latin typeface="Montserrat" panose="00000500000000000000" pitchFamily="2" charset="0"/>
            </a:endParaRPr>
          </a:p>
          <a:p>
            <a:pPr algn="just"/>
            <a:r>
              <a:rPr lang="es-MX" sz="2400" dirty="0">
                <a:solidFill>
                  <a:srgbClr val="0B3656"/>
                </a:solidFill>
                <a:latin typeface="Montserrat" panose="00000500000000000000" pitchFamily="2" charset="0"/>
              </a:rPr>
              <a:t>Actualmente, se ejecuta el Quinto Plan para el período 2021-2023. El Ministerio de Finanzas Públicas.</a:t>
            </a:r>
          </a:p>
        </p:txBody>
      </p:sp>
      <p:pic>
        <p:nvPicPr>
          <p:cNvPr id="13" name="Imagen 12">
            <a:extLst>
              <a:ext uri="{FF2B5EF4-FFF2-40B4-BE49-F238E27FC236}">
                <a16:creationId xmlns:a16="http://schemas.microsoft.com/office/drawing/2014/main" id="{B2A5202C-78DC-46B8-AA78-BC7647D7B96B}"/>
              </a:ext>
            </a:extLst>
          </p:cNvPr>
          <p:cNvPicPr>
            <a:picLocks noChangeAspect="1"/>
          </p:cNvPicPr>
          <p:nvPr/>
        </p:nvPicPr>
        <p:blipFill>
          <a:blip r:embed="rId3"/>
          <a:stretch>
            <a:fillRect/>
          </a:stretch>
        </p:blipFill>
        <p:spPr>
          <a:xfrm>
            <a:off x="10973983" y="5443140"/>
            <a:ext cx="1157980" cy="1288457"/>
          </a:xfrm>
          <a:prstGeom prst="rect">
            <a:avLst/>
          </a:prstGeom>
        </p:spPr>
      </p:pic>
    </p:spTree>
    <p:extLst>
      <p:ext uri="{BB962C8B-B14F-4D97-AF65-F5344CB8AC3E}">
        <p14:creationId xmlns:p14="http://schemas.microsoft.com/office/powerpoint/2010/main" val="168051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236"/>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1022878" y="398547"/>
            <a:ext cx="9802139" cy="584775"/>
          </a:xfrm>
          <a:prstGeom prst="rect">
            <a:avLst/>
          </a:prstGeom>
          <a:noFill/>
        </p:spPr>
        <p:txBody>
          <a:bodyPr wrap="square" rtlCol="0">
            <a:spAutoFit/>
          </a:bodyPr>
          <a:lstStyle/>
          <a:p>
            <a:r>
              <a:rPr lang="es-ES" sz="3200" b="1" dirty="0">
                <a:solidFill>
                  <a:srgbClr val="0B3656"/>
                </a:solidFill>
                <a:latin typeface="Verdana" panose="020B0604030504040204" pitchFamily="34" charset="0"/>
                <a:ea typeface="Verdana" panose="020B0604030504040204" pitchFamily="34" charset="0"/>
                <a:cs typeface="Open Sans" pitchFamily="2" charset="0"/>
              </a:rPr>
              <a:t>I</a:t>
            </a:r>
            <a:r>
              <a:rPr lang="es-GT" sz="3200" b="1" dirty="0" err="1">
                <a:solidFill>
                  <a:srgbClr val="0B3656"/>
                </a:solidFill>
                <a:latin typeface="Verdana" panose="020B0604030504040204" pitchFamily="34" charset="0"/>
                <a:ea typeface="Verdana" panose="020B0604030504040204" pitchFamily="34" charset="0"/>
                <a:cs typeface="Open Sans" pitchFamily="2" charset="0"/>
              </a:rPr>
              <a:t>nternational</a:t>
            </a:r>
            <a:r>
              <a:rPr lang="es-GT" sz="3200" b="1" dirty="0">
                <a:solidFill>
                  <a:srgbClr val="0B3656"/>
                </a:solidFill>
                <a:latin typeface="Verdana" panose="020B0604030504040204" pitchFamily="34" charset="0"/>
                <a:ea typeface="Verdana" panose="020B0604030504040204" pitchFamily="34" charset="0"/>
                <a:cs typeface="Open Sans" pitchFamily="2" charset="0"/>
              </a:rPr>
              <a:t> Budget </a:t>
            </a:r>
            <a:r>
              <a:rPr lang="es-GT" sz="3200" b="1" dirty="0" err="1">
                <a:solidFill>
                  <a:srgbClr val="0B3656"/>
                </a:solidFill>
                <a:latin typeface="Verdana" panose="020B0604030504040204" pitchFamily="34" charset="0"/>
                <a:ea typeface="Verdana" panose="020B0604030504040204" pitchFamily="34" charset="0"/>
                <a:cs typeface="Open Sans" pitchFamily="2" charset="0"/>
              </a:rPr>
              <a:t>Partnership</a:t>
            </a:r>
            <a:r>
              <a:rPr lang="es-GT" sz="3200" b="1" dirty="0">
                <a:solidFill>
                  <a:srgbClr val="0B3656"/>
                </a:solidFill>
                <a:latin typeface="Verdana" panose="020B0604030504040204" pitchFamily="34" charset="0"/>
                <a:ea typeface="Verdana" panose="020B0604030504040204" pitchFamily="34" charset="0"/>
                <a:cs typeface="Open Sans" pitchFamily="2" charset="0"/>
              </a:rPr>
              <a:t> -IBP-</a:t>
            </a:r>
          </a:p>
        </p:txBody>
      </p:sp>
      <p:pic>
        <p:nvPicPr>
          <p:cNvPr id="6" name="Imagen 5">
            <a:extLst>
              <a:ext uri="{FF2B5EF4-FFF2-40B4-BE49-F238E27FC236}">
                <a16:creationId xmlns:a16="http://schemas.microsoft.com/office/drawing/2014/main" id="{F6F5CE86-F07A-4A15-A92A-B653D2DBF23E}"/>
              </a:ext>
            </a:extLst>
          </p:cNvPr>
          <p:cNvPicPr>
            <a:picLocks noChangeAspect="1"/>
          </p:cNvPicPr>
          <p:nvPr/>
        </p:nvPicPr>
        <p:blipFill>
          <a:blip r:embed="rId3"/>
          <a:stretch>
            <a:fillRect/>
          </a:stretch>
        </p:blipFill>
        <p:spPr>
          <a:xfrm>
            <a:off x="10668041" y="5473161"/>
            <a:ext cx="1363402" cy="1275251"/>
          </a:xfrm>
          <a:prstGeom prst="rect">
            <a:avLst/>
          </a:prstGeom>
        </p:spPr>
      </p:pic>
      <p:sp>
        <p:nvSpPr>
          <p:cNvPr id="12" name="CuadroTexto 11">
            <a:extLst>
              <a:ext uri="{FF2B5EF4-FFF2-40B4-BE49-F238E27FC236}">
                <a16:creationId xmlns:a16="http://schemas.microsoft.com/office/drawing/2014/main" id="{EAFB416E-F5CB-4588-B753-E571D9DCEAA8}"/>
              </a:ext>
            </a:extLst>
          </p:cNvPr>
          <p:cNvSpPr txBox="1"/>
          <p:nvPr/>
        </p:nvSpPr>
        <p:spPr>
          <a:xfrm>
            <a:off x="1022878" y="1123375"/>
            <a:ext cx="10040073" cy="4893647"/>
          </a:xfrm>
          <a:prstGeom prst="rect">
            <a:avLst/>
          </a:prstGeom>
          <a:noFill/>
        </p:spPr>
        <p:txBody>
          <a:bodyPr wrap="square" rtlCol="0">
            <a:spAutoFit/>
          </a:bodyPr>
          <a:lstStyle/>
          <a:p>
            <a:pPr algn="just"/>
            <a:r>
              <a:rPr lang="es-MX" sz="2400" dirty="0">
                <a:solidFill>
                  <a:srgbClr val="0B3656"/>
                </a:solidFill>
                <a:latin typeface="Montserrat" panose="00000500000000000000" pitchFamily="2" charset="0"/>
              </a:rPr>
              <a:t>Evalúa la disponibilidad pública de información presupuestaria y buenas prácticas en la elaboración del presupuesto (Se participa desde 2006).</a:t>
            </a:r>
          </a:p>
          <a:p>
            <a:pPr algn="just"/>
            <a:endParaRPr lang="es-MX" sz="2400" dirty="0">
              <a:solidFill>
                <a:srgbClr val="0B3656"/>
              </a:solidFill>
              <a:latin typeface="Montserrat" panose="00000500000000000000" pitchFamily="2" charset="0"/>
            </a:endParaRPr>
          </a:p>
          <a:p>
            <a:pPr algn="just"/>
            <a:r>
              <a:rPr lang="es-ES" sz="2400" dirty="0">
                <a:solidFill>
                  <a:srgbClr val="0B3656"/>
                </a:solidFill>
                <a:latin typeface="Montserrat" panose="00000500000000000000" pitchFamily="2" charset="0"/>
              </a:rPr>
              <a:t>Mide la publicación oportuna de documentos presupuestarios esenciales en un sistema de presupuesto abierto, utiliza para ello, indicadores de la Encuesta de Presupuesto Abierto.</a:t>
            </a:r>
            <a:endParaRPr lang="es-MX" sz="2400" dirty="0">
              <a:solidFill>
                <a:srgbClr val="0B3656"/>
              </a:solidFill>
              <a:latin typeface="Montserrat" panose="00000500000000000000" pitchFamily="2" charset="0"/>
            </a:endParaRPr>
          </a:p>
          <a:p>
            <a:pPr marL="285750" indent="-285750" algn="just">
              <a:buFont typeface="Arial" panose="020B0604020202020204" pitchFamily="34" charset="0"/>
              <a:buChar char="•"/>
            </a:pPr>
            <a:endParaRPr lang="es-MX" sz="2400" dirty="0">
              <a:solidFill>
                <a:srgbClr val="0B3656"/>
              </a:solidFill>
              <a:latin typeface="Montserrat" panose="00000500000000000000" pitchFamily="2" charset="0"/>
            </a:endParaRPr>
          </a:p>
          <a:p>
            <a:pPr algn="just"/>
            <a:r>
              <a:rPr lang="es-MX" sz="2400" dirty="0">
                <a:solidFill>
                  <a:srgbClr val="0B3656"/>
                </a:solidFill>
                <a:latin typeface="Montserrat" panose="00000500000000000000" pitchFamily="2" charset="0"/>
              </a:rPr>
              <a:t>Contribuye a lograr un sistema de finanzas públicas abierto en todos los países del mundo. Se centra en el análisis del presupuesto como la herramienta de política económica más importante disponible para los gobiernos, ya que puede desempeñar un papel de liderazgo en la promoción de la inclusión, la corrección de la desigualdad y el fomento de políticas que reduzcan la pobreza. </a:t>
            </a:r>
          </a:p>
          <a:p>
            <a:pPr algn="just"/>
            <a:endParaRPr lang="es-MX" sz="2400" dirty="0">
              <a:solidFill>
                <a:srgbClr val="0B3656"/>
              </a:solidFill>
              <a:latin typeface="Montserrat" panose="00000500000000000000" pitchFamily="2" charset="0"/>
            </a:endParaRPr>
          </a:p>
        </p:txBody>
      </p:sp>
    </p:spTree>
    <p:extLst>
      <p:ext uri="{BB962C8B-B14F-4D97-AF65-F5344CB8AC3E}">
        <p14:creationId xmlns:p14="http://schemas.microsoft.com/office/powerpoint/2010/main" val="2129971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1024723" y="330995"/>
            <a:ext cx="10151274" cy="584775"/>
          </a:xfrm>
          <a:prstGeom prst="rect">
            <a:avLst/>
          </a:prstGeom>
          <a:noFill/>
        </p:spPr>
        <p:txBody>
          <a:bodyPr wrap="square" rtlCol="0">
            <a:spAutoFit/>
          </a:bodyPr>
          <a:lstStyle/>
          <a:p>
            <a:r>
              <a:rPr lang="es-GT" sz="3200" b="1" dirty="0">
                <a:solidFill>
                  <a:srgbClr val="0B3656"/>
                </a:solidFill>
                <a:latin typeface="Verdana" panose="020B0604030504040204" pitchFamily="34" charset="0"/>
                <a:ea typeface="Verdana" panose="020B0604030504040204" pitchFamily="34" charset="0"/>
                <a:cs typeface="Open Sans" pitchFamily="2" charset="0"/>
              </a:rPr>
              <a:t>Encuesta de Presupuesto Abierto</a:t>
            </a:r>
          </a:p>
        </p:txBody>
      </p:sp>
      <p:sp>
        <p:nvSpPr>
          <p:cNvPr id="12" name="CuadroTexto 11">
            <a:extLst>
              <a:ext uri="{FF2B5EF4-FFF2-40B4-BE49-F238E27FC236}">
                <a16:creationId xmlns:a16="http://schemas.microsoft.com/office/drawing/2014/main" id="{EAFB416E-F5CB-4588-B753-E571D9DCEAA8}"/>
              </a:ext>
            </a:extLst>
          </p:cNvPr>
          <p:cNvSpPr txBox="1"/>
          <p:nvPr/>
        </p:nvSpPr>
        <p:spPr>
          <a:xfrm>
            <a:off x="960071" y="1234433"/>
            <a:ext cx="6507529" cy="3785652"/>
          </a:xfrm>
          <a:prstGeom prst="rect">
            <a:avLst/>
          </a:prstGeom>
          <a:noFill/>
        </p:spPr>
        <p:txBody>
          <a:bodyPr wrap="square" rtlCol="0">
            <a:spAutoFit/>
          </a:bodyPr>
          <a:lstStyle/>
          <a:p>
            <a:pPr algn="just"/>
            <a:r>
              <a:rPr lang="es-MX" sz="2400" dirty="0">
                <a:solidFill>
                  <a:srgbClr val="0B3656"/>
                </a:solidFill>
                <a:latin typeface="Montserrat" panose="00000500000000000000" pitchFamily="2" charset="0"/>
              </a:rPr>
              <a:t>La IBP realiza la Encuesta de Presupuesto Abierto (OBS, por sus siglas en inglés), la encuesta mide los avances en Transparencia, Participación Ciudadana y Supervisión a nivel presupuestario.</a:t>
            </a:r>
          </a:p>
          <a:p>
            <a:pPr algn="just"/>
            <a:endParaRPr lang="es-MX" sz="2400" dirty="0">
              <a:solidFill>
                <a:srgbClr val="0B3656"/>
              </a:solidFill>
              <a:latin typeface="Montserrat" panose="00000500000000000000" pitchFamily="2" charset="0"/>
            </a:endParaRPr>
          </a:p>
          <a:p>
            <a:pPr algn="just"/>
            <a:r>
              <a:rPr lang="es-MX" sz="2400" dirty="0">
                <a:solidFill>
                  <a:srgbClr val="0B3656"/>
                </a:solidFill>
                <a:latin typeface="Montserrat" panose="00000500000000000000" pitchFamily="2" charset="0"/>
              </a:rPr>
              <a:t>En la última evaluación OBS de 2021, el país obtuvo una calificación de 64 puntos en el pilar de Transparencia por lo que ocupa la posición 26 a nivel mundial, 4to en América Latina, 1ro en Centroamérica.</a:t>
            </a:r>
          </a:p>
        </p:txBody>
      </p:sp>
      <p:pic>
        <p:nvPicPr>
          <p:cNvPr id="3" name="Imagen 2">
            <a:extLst>
              <a:ext uri="{FF2B5EF4-FFF2-40B4-BE49-F238E27FC236}">
                <a16:creationId xmlns:a16="http://schemas.microsoft.com/office/drawing/2014/main" id="{6BE594B9-905B-457F-AA27-9D3A627C4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7" t="1678" r="2257" b="-1"/>
          <a:stretch/>
        </p:blipFill>
        <p:spPr>
          <a:xfrm>
            <a:off x="7883236" y="1514344"/>
            <a:ext cx="3767051" cy="3829311"/>
          </a:xfrm>
          <a:prstGeom prst="rect">
            <a:avLst/>
          </a:prstGeom>
        </p:spPr>
      </p:pic>
      <p:pic>
        <p:nvPicPr>
          <p:cNvPr id="2" name="Imagen 1">
            <a:extLst>
              <a:ext uri="{FF2B5EF4-FFF2-40B4-BE49-F238E27FC236}">
                <a16:creationId xmlns:a16="http://schemas.microsoft.com/office/drawing/2014/main" id="{D3C9F185-5D8A-4DD3-8C0B-275E0F3E307F}"/>
              </a:ext>
            </a:extLst>
          </p:cNvPr>
          <p:cNvPicPr>
            <a:picLocks noChangeAspect="1"/>
          </p:cNvPicPr>
          <p:nvPr/>
        </p:nvPicPr>
        <p:blipFill>
          <a:blip r:embed="rId4"/>
          <a:stretch>
            <a:fillRect/>
          </a:stretch>
        </p:blipFill>
        <p:spPr>
          <a:xfrm>
            <a:off x="890419" y="5246026"/>
            <a:ext cx="1359526" cy="1274174"/>
          </a:xfrm>
          <a:prstGeom prst="rect">
            <a:avLst/>
          </a:prstGeom>
        </p:spPr>
      </p:pic>
    </p:spTree>
    <p:extLst>
      <p:ext uri="{BB962C8B-B14F-4D97-AF65-F5344CB8AC3E}">
        <p14:creationId xmlns:p14="http://schemas.microsoft.com/office/powerpoint/2010/main" val="2123202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1025235" y="345181"/>
            <a:ext cx="10055033" cy="1077218"/>
          </a:xfrm>
          <a:prstGeom prst="rect">
            <a:avLst/>
          </a:prstGeom>
          <a:noFill/>
        </p:spPr>
        <p:txBody>
          <a:bodyPr wrap="square" rtlCol="0">
            <a:spAutoFit/>
          </a:bodyPr>
          <a:lstStyle/>
          <a:p>
            <a:pPr algn="just"/>
            <a:r>
              <a:rPr lang="es-MX" sz="3200" b="1" dirty="0">
                <a:solidFill>
                  <a:srgbClr val="0B3656"/>
                </a:solidFill>
                <a:latin typeface="Verdana" panose="020B0604030504040204" pitchFamily="34" charset="0"/>
                <a:ea typeface="Verdana" panose="020B0604030504040204" pitchFamily="34" charset="0"/>
                <a:cs typeface="Open Sans" pitchFamily="2" charset="0"/>
              </a:rPr>
              <a:t>Convención de las Naciones Unidas contra la Corrupción -UNCAC-</a:t>
            </a:r>
            <a:endParaRPr lang="es-GT" sz="3200" b="1" dirty="0">
              <a:solidFill>
                <a:srgbClr val="0B3656"/>
              </a:solidFill>
              <a:latin typeface="Verdana" panose="020B0604030504040204" pitchFamily="34" charset="0"/>
              <a:ea typeface="Verdana" panose="020B0604030504040204" pitchFamily="34" charset="0"/>
              <a:cs typeface="Open Sans" pitchFamily="2" charset="0"/>
            </a:endParaRPr>
          </a:p>
        </p:txBody>
      </p:sp>
      <p:sp>
        <p:nvSpPr>
          <p:cNvPr id="12" name="CuadroTexto 11">
            <a:extLst>
              <a:ext uri="{FF2B5EF4-FFF2-40B4-BE49-F238E27FC236}">
                <a16:creationId xmlns:a16="http://schemas.microsoft.com/office/drawing/2014/main" id="{EAFB416E-F5CB-4588-B753-E571D9DCEAA8}"/>
              </a:ext>
            </a:extLst>
          </p:cNvPr>
          <p:cNvSpPr txBox="1"/>
          <p:nvPr/>
        </p:nvSpPr>
        <p:spPr>
          <a:xfrm>
            <a:off x="1025235" y="1194100"/>
            <a:ext cx="10055033" cy="4524315"/>
          </a:xfrm>
          <a:prstGeom prst="rect">
            <a:avLst/>
          </a:prstGeom>
          <a:noFill/>
        </p:spPr>
        <p:txBody>
          <a:bodyPr wrap="square" rtlCol="0">
            <a:spAutoFit/>
          </a:bodyPr>
          <a:lstStyle/>
          <a:p>
            <a:pPr algn="just"/>
            <a:endParaRPr lang="es-MX" sz="2400" dirty="0">
              <a:solidFill>
                <a:srgbClr val="0B3656"/>
              </a:solidFill>
              <a:latin typeface="Montserrat" panose="00000500000000000000" pitchFamily="2" charset="0"/>
            </a:endParaRPr>
          </a:p>
          <a:p>
            <a:pPr algn="just"/>
            <a:r>
              <a:rPr lang="es-MX" sz="2400" dirty="0">
                <a:solidFill>
                  <a:srgbClr val="0B3656"/>
                </a:solidFill>
                <a:latin typeface="Montserrat" panose="00000500000000000000" pitchFamily="2" charset="0"/>
              </a:rPr>
              <a:t>Es también conocida como la Convención de Mérida. Su articulado incluye: las medidas preventivas, penalización y aplicación de la ley, cooperación internacional y recuperación de activos (Se participa desde 2005).</a:t>
            </a:r>
          </a:p>
          <a:p>
            <a:pPr algn="just"/>
            <a:endParaRPr lang="es-MX" sz="2400" dirty="0">
              <a:solidFill>
                <a:srgbClr val="0B3656"/>
              </a:solidFill>
              <a:latin typeface="Montserrat" panose="00000500000000000000" pitchFamily="2" charset="0"/>
            </a:endParaRPr>
          </a:p>
          <a:p>
            <a:pPr algn="just"/>
            <a:r>
              <a:rPr lang="es-MX" sz="2400" dirty="0">
                <a:solidFill>
                  <a:srgbClr val="0B3656"/>
                </a:solidFill>
                <a:latin typeface="Montserrat" panose="00000500000000000000" pitchFamily="2" charset="0"/>
              </a:rPr>
              <a:t>Un aspecto importante, es que abarca a todas las regiones del mundo y el tratamiento que otorga a los activos y bienes provenientes de actos de corrupción desviados de los erarios públicos nacionales a terceros países, a través de su recuperación. Éstos son considerados como fondos propiedad del Estado y vela por su reincorporación a los países de los que fueron sustraídos.</a:t>
            </a:r>
          </a:p>
        </p:txBody>
      </p:sp>
      <p:pic>
        <p:nvPicPr>
          <p:cNvPr id="6" name="Imagen 5">
            <a:extLst>
              <a:ext uri="{FF2B5EF4-FFF2-40B4-BE49-F238E27FC236}">
                <a16:creationId xmlns:a16="http://schemas.microsoft.com/office/drawing/2014/main" id="{BDB8F2F2-2F7A-4D36-BB9B-0D09046633D9}"/>
              </a:ext>
            </a:extLst>
          </p:cNvPr>
          <p:cNvPicPr>
            <a:picLocks noChangeAspect="1"/>
          </p:cNvPicPr>
          <p:nvPr/>
        </p:nvPicPr>
        <p:blipFill>
          <a:blip r:embed="rId3"/>
          <a:stretch>
            <a:fillRect/>
          </a:stretch>
        </p:blipFill>
        <p:spPr>
          <a:xfrm>
            <a:off x="10679137" y="5283540"/>
            <a:ext cx="1352787" cy="1352787"/>
          </a:xfrm>
          <a:prstGeom prst="rect">
            <a:avLst/>
          </a:prstGeom>
        </p:spPr>
      </p:pic>
    </p:spTree>
    <p:extLst>
      <p:ext uri="{BB962C8B-B14F-4D97-AF65-F5344CB8AC3E}">
        <p14:creationId xmlns:p14="http://schemas.microsoft.com/office/powerpoint/2010/main" val="2932127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1022879" y="367114"/>
            <a:ext cx="10091590" cy="1077218"/>
          </a:xfrm>
          <a:prstGeom prst="rect">
            <a:avLst/>
          </a:prstGeom>
          <a:noFill/>
        </p:spPr>
        <p:txBody>
          <a:bodyPr wrap="square" rtlCol="0">
            <a:spAutoFit/>
          </a:bodyPr>
          <a:lstStyle/>
          <a:p>
            <a:r>
              <a:rPr lang="es-MX" sz="3200" b="1" dirty="0">
                <a:solidFill>
                  <a:srgbClr val="0B3656"/>
                </a:solidFill>
                <a:latin typeface="Verdana" panose="020B0604030504040204" pitchFamily="34" charset="0"/>
                <a:ea typeface="Verdana" panose="020B0604030504040204" pitchFamily="34" charset="0"/>
              </a:rPr>
              <a:t>Convención  Interamericana  contra  la Corrupción -CICC-</a:t>
            </a:r>
            <a:endParaRPr lang="es-GT" sz="3200" b="1" dirty="0">
              <a:solidFill>
                <a:srgbClr val="0B3656"/>
              </a:solidFill>
              <a:latin typeface="Verdana" panose="020B0604030504040204" pitchFamily="34" charset="0"/>
              <a:ea typeface="Verdana" panose="020B0604030504040204" pitchFamily="34" charset="0"/>
            </a:endParaRPr>
          </a:p>
        </p:txBody>
      </p:sp>
      <p:sp>
        <p:nvSpPr>
          <p:cNvPr id="12" name="CuadroTexto 11">
            <a:extLst>
              <a:ext uri="{FF2B5EF4-FFF2-40B4-BE49-F238E27FC236}">
                <a16:creationId xmlns:a16="http://schemas.microsoft.com/office/drawing/2014/main" id="{EAFB416E-F5CB-4588-B753-E571D9DCEAA8}"/>
              </a:ext>
            </a:extLst>
          </p:cNvPr>
          <p:cNvSpPr txBox="1"/>
          <p:nvPr/>
        </p:nvSpPr>
        <p:spPr>
          <a:xfrm>
            <a:off x="1022878" y="1586418"/>
            <a:ext cx="9872649" cy="3785652"/>
          </a:xfrm>
          <a:prstGeom prst="rect">
            <a:avLst/>
          </a:prstGeom>
          <a:noFill/>
        </p:spPr>
        <p:txBody>
          <a:bodyPr wrap="square" rtlCol="0">
            <a:spAutoFit/>
          </a:bodyPr>
          <a:lstStyle/>
          <a:p>
            <a:pPr algn="just"/>
            <a:r>
              <a:rPr lang="es-MX" sz="2400" dirty="0">
                <a:solidFill>
                  <a:srgbClr val="0B3656"/>
                </a:solidFill>
                <a:latin typeface="Montserrat" panose="00000500000000000000" pitchFamily="2" charset="0"/>
              </a:rPr>
              <a:t>Convención de la OEA que reúne a los Estados Miembros para analizar sus marcos jurídicos e instituciones de acuerdo a las disposiciones establecidas por la misma. Cuenta con el Mecanismo de Seguimiento de la Implementación -MESICIC- (se participa desde 1996).</a:t>
            </a:r>
          </a:p>
          <a:p>
            <a:pPr algn="just"/>
            <a:endParaRPr lang="es-MX" sz="2400" dirty="0">
              <a:solidFill>
                <a:srgbClr val="0B3656"/>
              </a:solidFill>
              <a:latin typeface="Montserrat" panose="00000500000000000000" pitchFamily="2" charset="0"/>
            </a:endParaRPr>
          </a:p>
          <a:p>
            <a:pPr algn="just"/>
            <a:r>
              <a:rPr lang="es-MX" sz="2400" dirty="0">
                <a:solidFill>
                  <a:srgbClr val="0B3656"/>
                </a:solidFill>
                <a:latin typeface="Montserrat" panose="00000500000000000000" pitchFamily="2" charset="0"/>
              </a:rPr>
              <a:t>Su objetivo, es la emisión de recomendaciones para que los Estados mejoren sus marcos jurídicos e institucionales para combatir efectivamente la corrupción en materias tales como: prevención de conflictos de intereses, preservación de recursos públicos, contratación estatal, vinculación de servidores públicos, capacitación ética, entre otros.</a:t>
            </a:r>
          </a:p>
        </p:txBody>
      </p:sp>
      <p:pic>
        <p:nvPicPr>
          <p:cNvPr id="7" name="Imagen 6">
            <a:extLst>
              <a:ext uri="{FF2B5EF4-FFF2-40B4-BE49-F238E27FC236}">
                <a16:creationId xmlns:a16="http://schemas.microsoft.com/office/drawing/2014/main" id="{F6656C4D-6480-4CA8-9C69-FA8F5F434A4D}"/>
              </a:ext>
            </a:extLst>
          </p:cNvPr>
          <p:cNvPicPr>
            <a:picLocks noChangeAspect="1"/>
          </p:cNvPicPr>
          <p:nvPr/>
        </p:nvPicPr>
        <p:blipFill>
          <a:blip r:embed="rId3"/>
          <a:stretch>
            <a:fillRect/>
          </a:stretch>
        </p:blipFill>
        <p:spPr>
          <a:xfrm>
            <a:off x="9506369" y="5571957"/>
            <a:ext cx="2108421" cy="741852"/>
          </a:xfrm>
          <a:prstGeom prst="rect">
            <a:avLst/>
          </a:prstGeom>
        </p:spPr>
      </p:pic>
    </p:spTree>
    <p:extLst>
      <p:ext uri="{BB962C8B-B14F-4D97-AF65-F5344CB8AC3E}">
        <p14:creationId xmlns:p14="http://schemas.microsoft.com/office/powerpoint/2010/main" val="2807756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0243"/>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1029500" y="322913"/>
            <a:ext cx="6734015" cy="584775"/>
          </a:xfrm>
          <a:prstGeom prst="rect">
            <a:avLst/>
          </a:prstGeom>
          <a:noFill/>
        </p:spPr>
        <p:txBody>
          <a:bodyPr wrap="square" rtlCol="0">
            <a:spAutoFit/>
          </a:bodyPr>
          <a:lstStyle/>
          <a:p>
            <a:r>
              <a:rPr lang="es-GT" sz="3200" b="1" dirty="0">
                <a:solidFill>
                  <a:srgbClr val="0B3656"/>
                </a:solidFill>
                <a:latin typeface="Verdana" panose="020B0604030504040204" pitchFamily="34" charset="0"/>
                <a:ea typeface="Verdana" panose="020B0604030504040204" pitchFamily="34" charset="0"/>
                <a:cs typeface="Open Sans" pitchFamily="2" charset="0"/>
              </a:rPr>
              <a:t>Iniciativa GIFT</a:t>
            </a:r>
          </a:p>
        </p:txBody>
      </p:sp>
      <p:sp>
        <p:nvSpPr>
          <p:cNvPr id="12" name="CuadroTexto 11">
            <a:extLst>
              <a:ext uri="{FF2B5EF4-FFF2-40B4-BE49-F238E27FC236}">
                <a16:creationId xmlns:a16="http://schemas.microsoft.com/office/drawing/2014/main" id="{EAFB416E-F5CB-4588-B753-E571D9DCEAA8}"/>
              </a:ext>
            </a:extLst>
          </p:cNvPr>
          <p:cNvSpPr txBox="1"/>
          <p:nvPr/>
        </p:nvSpPr>
        <p:spPr>
          <a:xfrm>
            <a:off x="1011028" y="1139059"/>
            <a:ext cx="9960553" cy="4154984"/>
          </a:xfrm>
          <a:prstGeom prst="rect">
            <a:avLst/>
          </a:prstGeom>
          <a:noFill/>
        </p:spPr>
        <p:txBody>
          <a:bodyPr wrap="square" rtlCol="0">
            <a:spAutoFit/>
          </a:bodyPr>
          <a:lstStyle/>
          <a:p>
            <a:pPr algn="just"/>
            <a:r>
              <a:rPr lang="es-MX" sz="2400" dirty="0">
                <a:solidFill>
                  <a:srgbClr val="0B3656"/>
                </a:solidFill>
                <a:latin typeface="Montserrat" panose="00000500000000000000" pitchFamily="2" charset="0"/>
              </a:rPr>
              <a:t>Es una red internacional que facilita el diálogo entre gobiernos y organizaciones de  sociedad civil para encontrar y compartir soluciones a los desafíos en materia de transparencia fiscal y participación pública (Se participa desde 2017).</a:t>
            </a:r>
          </a:p>
          <a:p>
            <a:pPr algn="just"/>
            <a:endParaRPr lang="es-MX" sz="2400" dirty="0">
              <a:solidFill>
                <a:srgbClr val="0B3656"/>
              </a:solidFill>
              <a:latin typeface="Montserrat" panose="00000500000000000000" pitchFamily="2" charset="0"/>
            </a:endParaRPr>
          </a:p>
          <a:p>
            <a:pPr algn="just"/>
            <a:r>
              <a:rPr lang="es-MX" sz="2400" dirty="0">
                <a:solidFill>
                  <a:srgbClr val="0B3656"/>
                </a:solidFill>
                <a:latin typeface="Montserrat" panose="00000500000000000000" pitchFamily="2" charset="0"/>
              </a:rPr>
              <a:t>Funciona a través de cuatro componentes:</a:t>
            </a:r>
          </a:p>
          <a:p>
            <a:pPr algn="just"/>
            <a:endParaRPr lang="es-MX" sz="2400" dirty="0">
              <a:solidFill>
                <a:srgbClr val="0B3656"/>
              </a:solidFill>
              <a:latin typeface="Montserrat" panose="00000500000000000000" pitchFamily="2" charset="0"/>
            </a:endParaRPr>
          </a:p>
          <a:p>
            <a:pPr marL="285750" indent="-285750" algn="just">
              <a:buFont typeface="Arial" panose="020B0604020202020204" pitchFamily="34" charset="0"/>
              <a:buChar char="•"/>
            </a:pPr>
            <a:r>
              <a:rPr lang="es-MX" sz="2400" dirty="0">
                <a:solidFill>
                  <a:srgbClr val="0B3656"/>
                </a:solidFill>
                <a:latin typeface="Montserrat" panose="00000500000000000000" pitchFamily="2" charset="0"/>
              </a:rPr>
              <a:t>Incidencia y diálogo de alto nivel</a:t>
            </a:r>
          </a:p>
          <a:p>
            <a:pPr marL="285750" indent="-285750" algn="just">
              <a:buFont typeface="Arial" panose="020B0604020202020204" pitchFamily="34" charset="0"/>
              <a:buChar char="•"/>
            </a:pPr>
            <a:r>
              <a:rPr lang="es-MX" sz="2400" dirty="0">
                <a:solidFill>
                  <a:srgbClr val="0B3656"/>
                </a:solidFill>
                <a:latin typeface="Montserrat" panose="00000500000000000000" pitchFamily="2" charset="0"/>
              </a:rPr>
              <a:t>Aprendizaje entre pares y la colaboración técnica</a:t>
            </a:r>
          </a:p>
          <a:p>
            <a:pPr marL="285750" indent="-285750" algn="just">
              <a:buFont typeface="Arial" panose="020B0604020202020204" pitchFamily="34" charset="0"/>
              <a:buChar char="•"/>
            </a:pPr>
            <a:r>
              <a:rPr lang="es-MX" sz="2400" dirty="0">
                <a:solidFill>
                  <a:srgbClr val="0B3656"/>
                </a:solidFill>
                <a:latin typeface="Montserrat" panose="00000500000000000000" pitchFamily="2" charset="0"/>
              </a:rPr>
              <a:t>Investigación y </a:t>
            </a:r>
          </a:p>
          <a:p>
            <a:pPr marL="285750" indent="-285750" algn="just">
              <a:buFont typeface="Arial" panose="020B0604020202020204" pitchFamily="34" charset="0"/>
              <a:buChar char="•"/>
            </a:pPr>
            <a:r>
              <a:rPr lang="es-MX" sz="2400" dirty="0">
                <a:solidFill>
                  <a:srgbClr val="0B3656"/>
                </a:solidFill>
                <a:latin typeface="Montserrat" panose="00000500000000000000" pitchFamily="2" charset="0"/>
              </a:rPr>
              <a:t>Tecnología para la participación </a:t>
            </a:r>
          </a:p>
        </p:txBody>
      </p:sp>
      <p:pic>
        <p:nvPicPr>
          <p:cNvPr id="6" name="Imagen 5">
            <a:extLst>
              <a:ext uri="{FF2B5EF4-FFF2-40B4-BE49-F238E27FC236}">
                <a16:creationId xmlns:a16="http://schemas.microsoft.com/office/drawing/2014/main" id="{2B439B10-6285-47A3-9EDA-24409899931E}"/>
              </a:ext>
            </a:extLst>
          </p:cNvPr>
          <p:cNvPicPr>
            <a:picLocks noChangeAspect="1"/>
          </p:cNvPicPr>
          <p:nvPr/>
        </p:nvPicPr>
        <p:blipFill>
          <a:blip r:embed="rId3"/>
          <a:stretch>
            <a:fillRect/>
          </a:stretch>
        </p:blipFill>
        <p:spPr>
          <a:xfrm>
            <a:off x="9835876" y="4998917"/>
            <a:ext cx="1788088" cy="1788088"/>
          </a:xfrm>
          <a:prstGeom prst="rect">
            <a:avLst/>
          </a:prstGeom>
        </p:spPr>
      </p:pic>
    </p:spTree>
    <p:extLst>
      <p:ext uri="{BB962C8B-B14F-4D97-AF65-F5344CB8AC3E}">
        <p14:creationId xmlns:p14="http://schemas.microsoft.com/office/powerpoint/2010/main" val="2988957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D3810E7-894D-4158-8BBB-5E888517E7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CuadroTexto 10">
            <a:extLst>
              <a:ext uri="{FF2B5EF4-FFF2-40B4-BE49-F238E27FC236}">
                <a16:creationId xmlns:a16="http://schemas.microsoft.com/office/drawing/2014/main" id="{86ACAFAF-83D8-4902-BE41-E861452C890A}"/>
              </a:ext>
            </a:extLst>
          </p:cNvPr>
          <p:cNvSpPr txBox="1"/>
          <p:nvPr/>
        </p:nvSpPr>
        <p:spPr>
          <a:xfrm>
            <a:off x="1026445" y="327964"/>
            <a:ext cx="7866963" cy="584775"/>
          </a:xfrm>
          <a:prstGeom prst="rect">
            <a:avLst/>
          </a:prstGeom>
          <a:noFill/>
        </p:spPr>
        <p:txBody>
          <a:bodyPr wrap="square" rtlCol="0">
            <a:spAutoFit/>
          </a:bodyPr>
          <a:lstStyle/>
          <a:p>
            <a:r>
              <a:rPr lang="es-GT" sz="3200" b="1" dirty="0">
                <a:solidFill>
                  <a:srgbClr val="0B3656"/>
                </a:solidFill>
                <a:latin typeface="Verdana" panose="020B0604030504040204" pitchFamily="34" charset="0"/>
                <a:ea typeface="Verdana" panose="020B0604030504040204" pitchFamily="34" charset="0"/>
                <a:cs typeface="Open Sans" pitchFamily="2" charset="0"/>
              </a:rPr>
              <a:t>Iniciativa </a:t>
            </a:r>
            <a:r>
              <a:rPr lang="es-GT" sz="3200" b="1" dirty="0" err="1">
                <a:solidFill>
                  <a:srgbClr val="0B3656"/>
                </a:solidFill>
                <a:latin typeface="Verdana" panose="020B0604030504040204" pitchFamily="34" charset="0"/>
                <a:ea typeface="Verdana" panose="020B0604030504040204" pitchFamily="34" charset="0"/>
                <a:cs typeface="Open Sans" pitchFamily="2" charset="0"/>
              </a:rPr>
              <a:t>CoST</a:t>
            </a:r>
            <a:endParaRPr lang="es-GT" sz="3200" b="1" dirty="0">
              <a:solidFill>
                <a:srgbClr val="0B3656"/>
              </a:solidFill>
              <a:latin typeface="Verdana" panose="020B0604030504040204" pitchFamily="34" charset="0"/>
              <a:ea typeface="Verdana" panose="020B0604030504040204" pitchFamily="34" charset="0"/>
              <a:cs typeface="Open Sans" pitchFamily="2" charset="0"/>
            </a:endParaRPr>
          </a:p>
        </p:txBody>
      </p:sp>
      <p:sp>
        <p:nvSpPr>
          <p:cNvPr id="12" name="CuadroTexto 11">
            <a:extLst>
              <a:ext uri="{FF2B5EF4-FFF2-40B4-BE49-F238E27FC236}">
                <a16:creationId xmlns:a16="http://schemas.microsoft.com/office/drawing/2014/main" id="{EAFB416E-F5CB-4588-B753-E571D9DCEAA8}"/>
              </a:ext>
            </a:extLst>
          </p:cNvPr>
          <p:cNvSpPr txBox="1"/>
          <p:nvPr/>
        </p:nvSpPr>
        <p:spPr>
          <a:xfrm>
            <a:off x="1064446" y="1172955"/>
            <a:ext cx="9689413" cy="3046988"/>
          </a:xfrm>
          <a:prstGeom prst="rect">
            <a:avLst/>
          </a:prstGeom>
          <a:noFill/>
        </p:spPr>
        <p:txBody>
          <a:bodyPr wrap="square" rtlCol="0">
            <a:spAutoFit/>
          </a:bodyPr>
          <a:lstStyle/>
          <a:p>
            <a:pPr algn="just"/>
            <a:r>
              <a:rPr lang="es-MX" sz="2400" dirty="0">
                <a:solidFill>
                  <a:srgbClr val="0B3656"/>
                </a:solidFill>
                <a:latin typeface="Montserrat" panose="00000500000000000000" pitchFamily="2" charset="0"/>
              </a:rPr>
              <a:t>Promueve la transparencia en la ejecución de proyectos de infraestructura pública (Se participa desde 2010).</a:t>
            </a:r>
          </a:p>
          <a:p>
            <a:pPr algn="just"/>
            <a:endParaRPr lang="es-MX" sz="2400" dirty="0">
              <a:solidFill>
                <a:srgbClr val="0B3656"/>
              </a:solidFill>
              <a:latin typeface="Montserrat" panose="00000500000000000000" pitchFamily="2" charset="0"/>
            </a:endParaRPr>
          </a:p>
          <a:p>
            <a:pPr algn="just"/>
            <a:r>
              <a:rPr lang="es-MX" sz="2400" dirty="0">
                <a:solidFill>
                  <a:srgbClr val="0B3656"/>
                </a:solidFill>
                <a:latin typeface="Montserrat" panose="00000500000000000000" pitchFamily="2" charset="0"/>
              </a:rPr>
              <a:t>Grupo Multisectorial (GMS) conformado por entidades de gobierno, sector privado y organizaciones de la sociedad civil.</a:t>
            </a:r>
          </a:p>
          <a:p>
            <a:pPr algn="just"/>
            <a:endParaRPr lang="es-MX" sz="2400" dirty="0">
              <a:solidFill>
                <a:srgbClr val="0B3656"/>
              </a:solidFill>
              <a:latin typeface="Montserrat" panose="00000500000000000000" pitchFamily="2" charset="0"/>
            </a:endParaRPr>
          </a:p>
          <a:p>
            <a:pPr algn="just"/>
            <a:r>
              <a:rPr lang="es-MX" sz="2400" dirty="0">
                <a:solidFill>
                  <a:srgbClr val="0B3656"/>
                </a:solidFill>
                <a:latin typeface="Montserrat" panose="00000500000000000000" pitchFamily="2" charset="0"/>
              </a:rPr>
              <a:t>Analiza los proyectos durante su ciclo de vida y emite “Informes de Aseguramiento” sobre la evaluación de los proyectos seleccionados.</a:t>
            </a:r>
          </a:p>
        </p:txBody>
      </p:sp>
      <p:pic>
        <p:nvPicPr>
          <p:cNvPr id="6" name="Imagen 5">
            <a:extLst>
              <a:ext uri="{FF2B5EF4-FFF2-40B4-BE49-F238E27FC236}">
                <a16:creationId xmlns:a16="http://schemas.microsoft.com/office/drawing/2014/main" id="{E9AB6B1B-1FF6-4FD6-850F-11A11A402387}"/>
              </a:ext>
            </a:extLst>
          </p:cNvPr>
          <p:cNvPicPr>
            <a:picLocks noChangeAspect="1"/>
          </p:cNvPicPr>
          <p:nvPr/>
        </p:nvPicPr>
        <p:blipFill>
          <a:blip r:embed="rId3"/>
          <a:stretch>
            <a:fillRect/>
          </a:stretch>
        </p:blipFill>
        <p:spPr>
          <a:xfrm>
            <a:off x="8663271" y="5254526"/>
            <a:ext cx="2930766" cy="1172147"/>
          </a:xfrm>
          <a:prstGeom prst="rect">
            <a:avLst/>
          </a:prstGeom>
        </p:spPr>
      </p:pic>
    </p:spTree>
    <p:extLst>
      <p:ext uri="{BB962C8B-B14F-4D97-AF65-F5344CB8AC3E}">
        <p14:creationId xmlns:p14="http://schemas.microsoft.com/office/powerpoint/2010/main" val="176763891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TotalTime>
  <Words>2146</Words>
  <Application>Microsoft Office PowerPoint</Application>
  <PresentationFormat>Panorámica</PresentationFormat>
  <Paragraphs>165</Paragraphs>
  <Slides>29</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29</vt:i4>
      </vt:variant>
    </vt:vector>
  </HeadingPairs>
  <TitlesOfParts>
    <vt:vector size="37" baseType="lpstr">
      <vt:lpstr>Arial</vt:lpstr>
      <vt:lpstr>Calibri</vt:lpstr>
      <vt:lpstr>Calibri Light</vt:lpstr>
      <vt:lpstr>Montserrat</vt:lpstr>
      <vt:lpstr>Montserrat ExtraBold</vt:lpstr>
      <vt:lpstr>Open Sans</vt:lpstr>
      <vt:lpstr>Verdana</vt:lpstr>
      <vt:lpstr>Tema de Office</vt:lpstr>
      <vt:lpstr>Presentación de PowerPoint</vt:lpstr>
      <vt:lpstr>Sobre las competencias de la DTF</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Paulina Dessire Rodas Hernandez</dc:creator>
  <cp:lastModifiedBy>Jorge Guillermo Escobar Paz</cp:lastModifiedBy>
  <cp:revision>65</cp:revision>
  <dcterms:created xsi:type="dcterms:W3CDTF">2023-07-10T20:57:05Z</dcterms:created>
  <dcterms:modified xsi:type="dcterms:W3CDTF">2023-08-22T17:46:15Z</dcterms:modified>
</cp:coreProperties>
</file>