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3656"/>
    <a:srgbClr val="FFC3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690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BC53E26-ABDB-4058-A82D-636FD7D90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F171A894-4C27-4697-B12F-5993A85D6B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8AFA75B-366B-4596-BC1E-73E18CF5F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07F4-AFCB-442C-ADF5-C21F929705B7}" type="datetimeFigureOut">
              <a:rPr lang="es-GT" smtClean="0"/>
              <a:t>31/07/2023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D942F12-45A7-42BE-BE4F-E2499A759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E88DCB0-D854-4CE5-9CE5-924E279DB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9E208-CFA4-4857-9AF2-EEB7BF9BA3C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7043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942BEFF-4683-4AA8-AF3B-34F5FA4FA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0C42165D-DA4E-49A4-BEF9-2B959C14C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469EE2-2686-4117-9E2B-45AF4693D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07F4-AFCB-442C-ADF5-C21F929705B7}" type="datetimeFigureOut">
              <a:rPr lang="es-GT" smtClean="0"/>
              <a:t>31/07/2023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8902743C-CFC6-44E1-A155-9497E3587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E842C64-347C-4C45-85E4-C2E74F75B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9E208-CFA4-4857-9AF2-EEB7BF9BA3C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9600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CE2EB079-0B48-4C52-9E45-79D8DAD020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D213E5-4F71-425A-BDB3-CDB4ADEA4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566846A8-BE41-4CF8-9D2A-FC3C7FD77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07F4-AFCB-442C-ADF5-C21F929705B7}" type="datetimeFigureOut">
              <a:rPr lang="es-GT" smtClean="0"/>
              <a:t>31/07/2023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31EF4C9-EECF-4A10-8593-BC2E27AE2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35BC01B1-9BBA-46FD-B2B5-DEFCF6B42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9E208-CFA4-4857-9AF2-EEB7BF9BA3C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52629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F02A61C-BE05-4A92-B5A6-F408775D3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4409BB4F-49D7-4DED-932B-1A317CF73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FF5A162-3ACC-4759-B20F-98F7F84C9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07F4-AFCB-442C-ADF5-C21F929705B7}" type="datetimeFigureOut">
              <a:rPr lang="es-GT" smtClean="0"/>
              <a:t>31/07/2023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06A094C-9B94-4278-8FE2-516C876FB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8E61321D-229C-4585-9A1B-24CF62A5D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9E208-CFA4-4857-9AF2-EEB7BF9BA3C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97714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266CE1E-F359-4E53-9277-D1AF0F214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E069904F-6095-4C16-B51A-D7635A32A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16D9A837-1D46-45B5-BBE5-DB26A1939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07F4-AFCB-442C-ADF5-C21F929705B7}" type="datetimeFigureOut">
              <a:rPr lang="es-GT" smtClean="0"/>
              <a:t>31/07/2023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5115EA1-26F8-4672-863A-2774D87B1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DE21904-4F4A-4022-9329-631A84829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9E208-CFA4-4857-9AF2-EEB7BF9BA3C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4814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2896C7E-347C-485F-B6B1-4A25414D6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13C11E0B-1C81-4FC8-9060-43BC50C613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408AB437-49B4-4C20-A9E5-E24E00BE2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6881402F-238E-4A90-A92F-83782E87A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07F4-AFCB-442C-ADF5-C21F929705B7}" type="datetimeFigureOut">
              <a:rPr lang="es-GT" smtClean="0"/>
              <a:t>31/07/2023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5FC1A8A3-660B-4EE4-8BBF-E95DA4CA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ECD71839-CB49-434C-8E31-CFF841658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9E208-CFA4-4857-9AF2-EEB7BF9BA3C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1239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3383215-B025-4DE9-8D99-64B79D951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F5C6616D-DA5F-4401-9477-74C734A9F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70CA8058-C59A-4EBA-8EC9-303921381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0D9CB940-9D47-4F43-A9B1-8AB35F3ADD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7E5638AE-2894-4DA5-B0F7-3ACCD358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3D090541-88F9-42F3-8575-35E043269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07F4-AFCB-442C-ADF5-C21F929705B7}" type="datetimeFigureOut">
              <a:rPr lang="es-GT" smtClean="0"/>
              <a:t>31/07/2023</a:t>
            </a:fld>
            <a:endParaRPr lang="es-GT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B8FAFDBB-418F-4D46-A329-788ACCB79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8C0E4263-599D-4867-A529-A322F70D8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9E208-CFA4-4857-9AF2-EEB7BF9BA3C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08820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3332468-0625-4400-ABCE-331847D81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97FF100D-BFFD-448D-9282-B62E7C3C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07F4-AFCB-442C-ADF5-C21F929705B7}" type="datetimeFigureOut">
              <a:rPr lang="es-GT" smtClean="0"/>
              <a:t>31/07/2023</a:t>
            </a:fld>
            <a:endParaRPr lang="es-GT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E27BA524-3950-4DB2-8456-7CBBE8FDD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F33DC438-EBDF-458D-A1BE-04B9F383B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9E208-CFA4-4857-9AF2-EEB7BF9BA3C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6472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3ED56600-38A2-4615-802B-B4C1D7A52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07F4-AFCB-442C-ADF5-C21F929705B7}" type="datetimeFigureOut">
              <a:rPr lang="es-GT" smtClean="0"/>
              <a:t>31/07/2023</a:t>
            </a:fld>
            <a:endParaRPr lang="es-GT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22F56691-15FC-49B2-88A9-36CB9A516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16AAB9CF-EEDF-4399-9FC9-672D562CD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9E208-CFA4-4857-9AF2-EEB7BF9BA3C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91596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3F20340-E573-4AA6-805D-FD7BDB71C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E73FF68-EDE1-42FA-94C8-5BC624C14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C7BEEB8D-3AF8-4B25-8086-B6BF525BF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DC43A43-ED39-4F52-B700-3DDEBAF84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07F4-AFCB-442C-ADF5-C21F929705B7}" type="datetimeFigureOut">
              <a:rPr lang="es-GT" smtClean="0"/>
              <a:t>31/07/2023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EFCF3214-0FDF-4095-9835-F821F2EF8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0AD58DD6-2F48-4B5B-BC7B-149CF86A9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9E208-CFA4-4857-9AF2-EEB7BF9BA3C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7273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4408DAC-2E26-4393-8D33-7360D5595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A964098D-7020-47A2-B5AB-840B30997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F8C648F9-D601-4639-B3F3-C9A11F9C5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B5B9F903-5525-42D2-A79D-BFF8BB83C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07F4-AFCB-442C-ADF5-C21F929705B7}" type="datetimeFigureOut">
              <a:rPr lang="es-GT" smtClean="0"/>
              <a:t>31/07/2023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7AFCDF9-66B2-415B-A3AD-BB37C6B29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F1BC77B3-D5AE-45DA-8C8D-2BF7E9238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9E208-CFA4-4857-9AF2-EEB7BF9BA3C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3063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797794DB-6E9F-4970-8400-C90201837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13ABDA3A-1CA9-4A47-B46A-4CC32AC99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4D7EC17-0EEF-4F3D-8D86-E8B76C29B7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007F4-AFCB-442C-ADF5-C21F929705B7}" type="datetimeFigureOut">
              <a:rPr lang="es-GT" smtClean="0"/>
              <a:t>31/07/2023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04DFB70-F267-4ED3-8F35-1B166042A9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22AE4B2C-4992-4254-A345-5080EB4EFA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9E208-CFA4-4857-9AF2-EEB7BF9BA3C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2726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596774D8-6D31-450A-841E-12CEBC075F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D6048266-4699-41AA-A7F9-B6F360874B50}"/>
              </a:ext>
            </a:extLst>
          </p:cNvPr>
          <p:cNvSpPr txBox="1"/>
          <p:nvPr/>
        </p:nvSpPr>
        <p:spPr>
          <a:xfrm>
            <a:off x="1096574" y="2712082"/>
            <a:ext cx="9997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itchFamily="2" charset="0"/>
              </a:rPr>
              <a:t>Estrategia de Transparencia Fiscal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88073B00-FEF7-4556-9EA6-EA865E13FF4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17" b="16592"/>
          <a:stretch/>
        </p:blipFill>
        <p:spPr>
          <a:xfrm>
            <a:off x="10171099" y="5428211"/>
            <a:ext cx="1558666" cy="89244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5B9C8BFD-4584-4423-ACD4-C55DC5A4CB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30" y="5428211"/>
            <a:ext cx="2764242" cy="966045"/>
          </a:xfrm>
          <a:prstGeom prst="rect">
            <a:avLst/>
          </a:prstGeom>
        </p:spPr>
      </p:pic>
      <p:sp>
        <p:nvSpPr>
          <p:cNvPr id="9" name="Google Shape;90;p1">
            <a:extLst>
              <a:ext uri="{FF2B5EF4-FFF2-40B4-BE49-F238E27FC236}">
                <a16:creationId xmlns="" xmlns:a16="http://schemas.microsoft.com/office/drawing/2014/main" id="{5D5EA61C-EBCA-4542-9420-4A05AA692879}"/>
              </a:ext>
            </a:extLst>
          </p:cNvPr>
          <p:cNvSpPr/>
          <p:nvPr/>
        </p:nvSpPr>
        <p:spPr>
          <a:xfrm>
            <a:off x="4422342" y="3633381"/>
            <a:ext cx="3345901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GT" sz="1600" dirty="0" smtClean="0">
                <a:solidFill>
                  <a:schemeClr val="lt1"/>
                </a:solidFill>
                <a:latin typeface="Verdana" panose="020B0604030504040204" pitchFamily="34" charset="0"/>
                <a:ea typeface="Verdana" panose="020B0604030504040204" pitchFamily="34" charset="0"/>
                <a:cs typeface="Montserrat"/>
                <a:sym typeface="Montserrat"/>
              </a:rPr>
              <a:t>agosto </a:t>
            </a:r>
            <a:r>
              <a:rPr lang="es-GT" sz="1600" dirty="0">
                <a:solidFill>
                  <a:schemeClr val="lt1"/>
                </a:solidFill>
                <a:latin typeface="Verdana" panose="020B0604030504040204" pitchFamily="34" charset="0"/>
                <a:ea typeface="Verdana" panose="020B0604030504040204" pitchFamily="34" charset="0"/>
                <a:cs typeface="Montserrat"/>
                <a:sym typeface="Montserrat"/>
              </a:rPr>
              <a:t>2023</a:t>
            </a:r>
            <a:endParaRPr sz="1600" dirty="0">
              <a:solidFill>
                <a:schemeClr val="lt1"/>
              </a:solidFill>
              <a:latin typeface="Verdana" panose="020B0604030504040204" pitchFamily="34" charset="0"/>
              <a:ea typeface="Verdana" panose="020B0604030504040204" pitchFamily="34" charset="0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45885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E1906814-E529-4884-B5B4-F25E8355F3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0257"/>
            <a:ext cx="12192000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28C1AEE5-BB28-4BAA-B418-86CFA6BE367C}"/>
              </a:ext>
            </a:extLst>
          </p:cNvPr>
          <p:cNvSpPr txBox="1"/>
          <p:nvPr/>
        </p:nvSpPr>
        <p:spPr>
          <a:xfrm>
            <a:off x="1949158" y="220377"/>
            <a:ext cx="8293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3200" b="1" dirty="0">
                <a:solidFill>
                  <a:srgbClr val="0B3656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itchFamily="2" charset="0"/>
              </a:rPr>
              <a:t>Referencia e Informes del Proceso Presupuestario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B6509615-1493-4E2F-B1D3-ABB0EE06B0E4}"/>
              </a:ext>
            </a:extLst>
          </p:cNvPr>
          <p:cNvSpPr txBox="1"/>
          <p:nvPr/>
        </p:nvSpPr>
        <p:spPr>
          <a:xfrm>
            <a:off x="1073266" y="1466645"/>
            <a:ext cx="9068261" cy="48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Los informes deberán contener entre otras las siguientes referencias: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EEDF9DC3-8E22-4B6B-B74F-185FFCB49C96}"/>
              </a:ext>
            </a:extLst>
          </p:cNvPr>
          <p:cNvSpPr txBox="1"/>
          <p:nvPr/>
        </p:nvSpPr>
        <p:spPr>
          <a:xfrm>
            <a:off x="3079250" y="5550779"/>
            <a:ext cx="27105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solidFill>
                  <a:srgbClr val="0B3656"/>
                </a:solidFill>
                <a:latin typeface="Montserrat" panose="00000500000000000000" pitchFamily="2" charset="0"/>
              </a:rPr>
              <a:t>Supuestos y proyecciones macroeconómicas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="" xmlns:a16="http://schemas.microsoft.com/office/drawing/2014/main" id="{10BCF4B8-6801-40FB-8939-3994AA0F877C}"/>
              </a:ext>
            </a:extLst>
          </p:cNvPr>
          <p:cNvSpPr/>
          <p:nvPr/>
        </p:nvSpPr>
        <p:spPr>
          <a:xfrm>
            <a:off x="3083412" y="2706803"/>
            <a:ext cx="2768747" cy="601755"/>
          </a:xfrm>
          <a:prstGeom prst="roundRect">
            <a:avLst/>
          </a:prstGeom>
          <a:noFill/>
          <a:ln>
            <a:solidFill>
              <a:srgbClr val="0B3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="" xmlns:a16="http://schemas.microsoft.com/office/drawing/2014/main" id="{19D7176C-932B-4D2A-A040-7EB1340FF6B0}"/>
              </a:ext>
            </a:extLst>
          </p:cNvPr>
          <p:cNvSpPr/>
          <p:nvPr/>
        </p:nvSpPr>
        <p:spPr>
          <a:xfrm>
            <a:off x="3079253" y="3401201"/>
            <a:ext cx="2768747" cy="601755"/>
          </a:xfrm>
          <a:prstGeom prst="roundRect">
            <a:avLst/>
          </a:prstGeom>
          <a:noFill/>
          <a:ln>
            <a:solidFill>
              <a:srgbClr val="0B3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="" xmlns:a16="http://schemas.microsoft.com/office/drawing/2014/main" id="{DAD8FB96-784C-4803-87DF-B4A96A6E33D0}"/>
              </a:ext>
            </a:extLst>
          </p:cNvPr>
          <p:cNvSpPr/>
          <p:nvPr/>
        </p:nvSpPr>
        <p:spPr>
          <a:xfrm>
            <a:off x="3079252" y="4121090"/>
            <a:ext cx="2768747" cy="601755"/>
          </a:xfrm>
          <a:prstGeom prst="roundRect">
            <a:avLst/>
          </a:prstGeom>
          <a:noFill/>
          <a:ln>
            <a:solidFill>
              <a:srgbClr val="0B3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="" xmlns:a16="http://schemas.microsoft.com/office/drawing/2014/main" id="{7E1DC840-CAA1-4FE4-8DD8-4BA96E645839}"/>
              </a:ext>
            </a:extLst>
          </p:cNvPr>
          <p:cNvSpPr/>
          <p:nvPr/>
        </p:nvSpPr>
        <p:spPr>
          <a:xfrm>
            <a:off x="3083411" y="4808075"/>
            <a:ext cx="2768747" cy="601755"/>
          </a:xfrm>
          <a:prstGeom prst="roundRect">
            <a:avLst/>
          </a:prstGeom>
          <a:noFill/>
          <a:ln>
            <a:solidFill>
              <a:srgbClr val="0B3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="" xmlns:a16="http://schemas.microsoft.com/office/drawing/2014/main" id="{F280376B-FE95-4DAD-A90B-DAE9BB02D591}"/>
              </a:ext>
            </a:extLst>
          </p:cNvPr>
          <p:cNvSpPr/>
          <p:nvPr/>
        </p:nvSpPr>
        <p:spPr>
          <a:xfrm>
            <a:off x="3079250" y="5511512"/>
            <a:ext cx="2768747" cy="601755"/>
          </a:xfrm>
          <a:prstGeom prst="roundRect">
            <a:avLst/>
          </a:prstGeom>
          <a:noFill/>
          <a:ln>
            <a:solidFill>
              <a:srgbClr val="0B3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="" xmlns:a16="http://schemas.microsoft.com/office/drawing/2014/main" id="{2631071C-B4F8-43C3-AB11-5D2CDF796AEA}"/>
              </a:ext>
            </a:extLst>
          </p:cNvPr>
          <p:cNvSpPr/>
          <p:nvPr/>
        </p:nvSpPr>
        <p:spPr>
          <a:xfrm>
            <a:off x="6339843" y="2706803"/>
            <a:ext cx="2768747" cy="601755"/>
          </a:xfrm>
          <a:prstGeom prst="roundRect">
            <a:avLst/>
          </a:prstGeom>
          <a:noFill/>
          <a:ln>
            <a:solidFill>
              <a:srgbClr val="0B3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="" xmlns:a16="http://schemas.microsoft.com/office/drawing/2014/main" id="{2DC6CF22-2AB6-4ECC-9782-857573E32F04}"/>
              </a:ext>
            </a:extLst>
          </p:cNvPr>
          <p:cNvSpPr/>
          <p:nvPr/>
        </p:nvSpPr>
        <p:spPr>
          <a:xfrm>
            <a:off x="6335684" y="3401201"/>
            <a:ext cx="2768747" cy="601755"/>
          </a:xfrm>
          <a:prstGeom prst="roundRect">
            <a:avLst/>
          </a:prstGeom>
          <a:noFill/>
          <a:ln>
            <a:solidFill>
              <a:srgbClr val="0B3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="" xmlns:a16="http://schemas.microsoft.com/office/drawing/2014/main" id="{4B0A83AC-EA71-4F25-AB84-6DE5C30937F9}"/>
              </a:ext>
            </a:extLst>
          </p:cNvPr>
          <p:cNvSpPr/>
          <p:nvPr/>
        </p:nvSpPr>
        <p:spPr>
          <a:xfrm>
            <a:off x="6335683" y="4121090"/>
            <a:ext cx="2768747" cy="601755"/>
          </a:xfrm>
          <a:prstGeom prst="roundRect">
            <a:avLst/>
          </a:prstGeom>
          <a:noFill/>
          <a:ln>
            <a:solidFill>
              <a:srgbClr val="0B3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="" xmlns:a16="http://schemas.microsoft.com/office/drawing/2014/main" id="{73EB95D3-934B-4CE3-BC46-6D652C400A5A}"/>
              </a:ext>
            </a:extLst>
          </p:cNvPr>
          <p:cNvSpPr/>
          <p:nvPr/>
        </p:nvSpPr>
        <p:spPr>
          <a:xfrm>
            <a:off x="6339842" y="4808075"/>
            <a:ext cx="2768747" cy="601755"/>
          </a:xfrm>
          <a:prstGeom prst="roundRect">
            <a:avLst/>
          </a:prstGeom>
          <a:noFill/>
          <a:ln>
            <a:solidFill>
              <a:srgbClr val="0B3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="" xmlns:a16="http://schemas.microsoft.com/office/drawing/2014/main" id="{7EE09EC6-48C8-4C3D-9444-1912560C44E9}"/>
              </a:ext>
            </a:extLst>
          </p:cNvPr>
          <p:cNvSpPr/>
          <p:nvPr/>
        </p:nvSpPr>
        <p:spPr>
          <a:xfrm>
            <a:off x="6335681" y="5511512"/>
            <a:ext cx="2768747" cy="601755"/>
          </a:xfrm>
          <a:prstGeom prst="roundRect">
            <a:avLst/>
          </a:prstGeom>
          <a:noFill/>
          <a:ln>
            <a:solidFill>
              <a:srgbClr val="0B3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23" name="CuadroTexto 22">
            <a:extLst>
              <a:ext uri="{FF2B5EF4-FFF2-40B4-BE49-F238E27FC236}">
                <a16:creationId xmlns="" xmlns:a16="http://schemas.microsoft.com/office/drawing/2014/main" id="{4AEA8451-B7E1-4CBE-BE7E-F613C444F495}"/>
              </a:ext>
            </a:extLst>
          </p:cNvPr>
          <p:cNvSpPr txBox="1"/>
          <p:nvPr/>
        </p:nvSpPr>
        <p:spPr>
          <a:xfrm>
            <a:off x="3079249" y="2852701"/>
            <a:ext cx="27105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solidFill>
                  <a:srgbClr val="0B3656"/>
                </a:solidFill>
                <a:latin typeface="Montserrat" panose="00000500000000000000" pitchFamily="2" charset="0"/>
              </a:rPr>
              <a:t>Presupuesto Aprobado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="" xmlns:a16="http://schemas.microsoft.com/office/drawing/2014/main" id="{5DEC9330-8777-4754-BD1C-D8CDCB48FCA8}"/>
              </a:ext>
            </a:extLst>
          </p:cNvPr>
          <p:cNvSpPr txBox="1"/>
          <p:nvPr/>
        </p:nvSpPr>
        <p:spPr>
          <a:xfrm>
            <a:off x="3079250" y="3564985"/>
            <a:ext cx="27105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solidFill>
                  <a:srgbClr val="0B3656"/>
                </a:solidFill>
                <a:latin typeface="Montserrat" panose="00000500000000000000" pitchFamily="2" charset="0"/>
              </a:rPr>
              <a:t>Presupuesto Vigente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="" xmlns:a16="http://schemas.microsoft.com/office/drawing/2014/main" id="{C417F9FB-64CB-4DA0-8078-A512E080A0DB}"/>
              </a:ext>
            </a:extLst>
          </p:cNvPr>
          <p:cNvSpPr txBox="1"/>
          <p:nvPr/>
        </p:nvSpPr>
        <p:spPr>
          <a:xfrm>
            <a:off x="3079249" y="4280844"/>
            <a:ext cx="27105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solidFill>
                  <a:srgbClr val="0B3656"/>
                </a:solidFill>
                <a:latin typeface="Montserrat" panose="00000500000000000000" pitchFamily="2" charset="0"/>
              </a:rPr>
              <a:t>Ingresos Corrientes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="" xmlns:a16="http://schemas.microsoft.com/office/drawing/2014/main" id="{3C39AF4E-2C98-4389-93FD-A2A995489620}"/>
              </a:ext>
            </a:extLst>
          </p:cNvPr>
          <p:cNvSpPr txBox="1"/>
          <p:nvPr/>
        </p:nvSpPr>
        <p:spPr>
          <a:xfrm>
            <a:off x="3108344" y="4972034"/>
            <a:ext cx="27105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solidFill>
                  <a:srgbClr val="0B3656"/>
                </a:solidFill>
                <a:latin typeface="Montserrat" panose="00000500000000000000" pitchFamily="2" charset="0"/>
              </a:rPr>
              <a:t>Préstamos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="" xmlns:a16="http://schemas.microsoft.com/office/drawing/2014/main" id="{C16F6076-F0B4-430B-87A2-A017D3803866}"/>
              </a:ext>
            </a:extLst>
          </p:cNvPr>
          <p:cNvSpPr txBox="1"/>
          <p:nvPr/>
        </p:nvSpPr>
        <p:spPr>
          <a:xfrm>
            <a:off x="6364777" y="5663315"/>
            <a:ext cx="27105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solidFill>
                  <a:srgbClr val="0B3656"/>
                </a:solidFill>
                <a:latin typeface="Montserrat" panose="00000500000000000000" pitchFamily="2" charset="0"/>
              </a:rPr>
              <a:t>Pasivos contingentes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="" xmlns:a16="http://schemas.microsoft.com/office/drawing/2014/main" id="{A77AC1D3-3C25-48B1-A647-000F093F60A7}"/>
              </a:ext>
            </a:extLst>
          </p:cNvPr>
          <p:cNvSpPr txBox="1"/>
          <p:nvPr/>
        </p:nvSpPr>
        <p:spPr>
          <a:xfrm>
            <a:off x="6364777" y="2848124"/>
            <a:ext cx="27105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solidFill>
                  <a:srgbClr val="0B3656"/>
                </a:solidFill>
                <a:latin typeface="Montserrat" panose="00000500000000000000" pitchFamily="2" charset="0"/>
              </a:rPr>
              <a:t>Colocación de bonos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="" xmlns:a16="http://schemas.microsoft.com/office/drawing/2014/main" id="{F6A5944B-BC2F-465C-BE8F-35C63420E121}"/>
              </a:ext>
            </a:extLst>
          </p:cNvPr>
          <p:cNvSpPr txBox="1"/>
          <p:nvPr/>
        </p:nvSpPr>
        <p:spPr>
          <a:xfrm>
            <a:off x="6364777" y="3561145"/>
            <a:ext cx="27105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solidFill>
                  <a:srgbClr val="0B3656"/>
                </a:solidFill>
                <a:latin typeface="Montserrat" panose="00000500000000000000" pitchFamily="2" charset="0"/>
              </a:rPr>
              <a:t>Deuda pública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="" xmlns:a16="http://schemas.microsoft.com/office/drawing/2014/main" id="{ABC734A6-B681-4AF0-807C-6477061518E1}"/>
              </a:ext>
            </a:extLst>
          </p:cNvPr>
          <p:cNvSpPr txBox="1"/>
          <p:nvPr/>
        </p:nvSpPr>
        <p:spPr>
          <a:xfrm>
            <a:off x="6364776" y="4277004"/>
            <a:ext cx="27105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solidFill>
                  <a:srgbClr val="0B3656"/>
                </a:solidFill>
                <a:latin typeface="Montserrat" panose="00000500000000000000" pitchFamily="2" charset="0"/>
              </a:rPr>
              <a:t>Resultado presupuestal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="" xmlns:a16="http://schemas.microsoft.com/office/drawing/2014/main" id="{008F6110-3686-4B1D-9C8D-4F0D815ECA3D}"/>
              </a:ext>
            </a:extLst>
          </p:cNvPr>
          <p:cNvSpPr txBox="1"/>
          <p:nvPr/>
        </p:nvSpPr>
        <p:spPr>
          <a:xfrm>
            <a:off x="6393871" y="4968193"/>
            <a:ext cx="27105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 smtClean="0">
                <a:solidFill>
                  <a:srgbClr val="0B3656"/>
                </a:solidFill>
                <a:latin typeface="Montserrat" panose="00000500000000000000" pitchFamily="2" charset="0"/>
              </a:rPr>
              <a:t>Gasto </a:t>
            </a:r>
            <a:r>
              <a:rPr lang="es-MX" sz="1600" dirty="0">
                <a:solidFill>
                  <a:srgbClr val="0B3656"/>
                </a:solidFill>
                <a:latin typeface="Montserrat" panose="00000500000000000000" pitchFamily="2" charset="0"/>
              </a:rPr>
              <a:t>tributario</a:t>
            </a:r>
          </a:p>
        </p:txBody>
      </p:sp>
    </p:spTree>
    <p:extLst>
      <p:ext uri="{BB962C8B-B14F-4D97-AF65-F5344CB8AC3E}">
        <p14:creationId xmlns:p14="http://schemas.microsoft.com/office/powerpoint/2010/main" val="115047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940A0019-B934-4E4D-A7A3-BEF5180560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BFF4D45E-CE48-46E4-89C5-CAF3B20FBF96}"/>
              </a:ext>
            </a:extLst>
          </p:cNvPr>
          <p:cNvSpPr txBox="1"/>
          <p:nvPr/>
        </p:nvSpPr>
        <p:spPr>
          <a:xfrm>
            <a:off x="1184103" y="1441720"/>
            <a:ext cx="9343504" cy="3811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es-MX" sz="2400" b="1" dirty="0">
                <a:solidFill>
                  <a:srgbClr val="0B3656"/>
                </a:solidFill>
                <a:latin typeface="Montserrat" panose="00000500000000000000" pitchFamily="2" charset="0"/>
              </a:rPr>
              <a:t>Informes: </a:t>
            </a: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El </a:t>
            </a:r>
            <a:r>
              <a:rPr lang="es-MX" sz="2400" dirty="0" smtClean="0">
                <a:solidFill>
                  <a:srgbClr val="0B3656"/>
                </a:solidFill>
                <a:latin typeface="Montserrat" panose="00000500000000000000" pitchFamily="2" charset="0"/>
              </a:rPr>
              <a:t>MINFIN, publicará entre otros, </a:t>
            </a: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los siguientes informes: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es-MX" sz="2400" dirty="0">
              <a:solidFill>
                <a:srgbClr val="0B3656"/>
              </a:solidFill>
              <a:latin typeface="Montserrat" panose="00000500000000000000" pitchFamily="2" charset="0"/>
            </a:endParaRP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Análisis y Discusión del Proyecto de Presupuesto General de Ingresos y Egresos del Estado.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Informe de Liquidación Presupuestaria y Cierre Contable.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Memoria de labores.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Marco fiscal de mediano plazo.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Informe de Riesgos Fiscales.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es-MX" sz="2000" dirty="0">
              <a:solidFill>
                <a:srgbClr val="0B3656"/>
              </a:solidFill>
              <a:latin typeface="Montserrat" panose="00000500000000000000" pitchFamily="2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3042437D-BB44-41B0-B6D9-0FA1CC1E6964}"/>
              </a:ext>
            </a:extLst>
          </p:cNvPr>
          <p:cNvSpPr txBox="1"/>
          <p:nvPr/>
        </p:nvSpPr>
        <p:spPr>
          <a:xfrm>
            <a:off x="327891" y="204661"/>
            <a:ext cx="115362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3200" b="1" dirty="0">
                <a:solidFill>
                  <a:srgbClr val="0B3656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itchFamily="2" charset="0"/>
              </a:rPr>
              <a:t>Referencia e Informes del Proceso Presupuestario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0FFE14B9-87B0-4B7F-83E8-87412E08F0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6013" y="5039203"/>
            <a:ext cx="1163477" cy="116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48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940A0019-B934-4E4D-A7A3-BEF5180560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0944"/>
            <a:ext cx="1219200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BFF4D45E-CE48-46E4-89C5-CAF3B20FBF96}"/>
              </a:ext>
            </a:extLst>
          </p:cNvPr>
          <p:cNvSpPr txBox="1"/>
          <p:nvPr/>
        </p:nvSpPr>
        <p:spPr>
          <a:xfrm>
            <a:off x="1322648" y="1665978"/>
            <a:ext cx="9343504" cy="2528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Ley de </a:t>
            </a:r>
            <a:r>
              <a:rPr lang="es-MX" sz="2400" dirty="0" smtClean="0">
                <a:solidFill>
                  <a:srgbClr val="0B3656"/>
                </a:solidFill>
                <a:latin typeface="Montserrat" panose="00000500000000000000" pitchFamily="2" charset="0"/>
              </a:rPr>
              <a:t>Acceso </a:t>
            </a: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a la </a:t>
            </a:r>
            <a:r>
              <a:rPr lang="es-MX" sz="2400" dirty="0" smtClean="0">
                <a:solidFill>
                  <a:srgbClr val="0B3656"/>
                </a:solidFill>
                <a:latin typeface="Montserrat" panose="00000500000000000000" pitchFamily="2" charset="0"/>
              </a:rPr>
              <a:t>Información </a:t>
            </a: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P</a:t>
            </a:r>
            <a:r>
              <a:rPr lang="es-MX" sz="2400" dirty="0" smtClean="0">
                <a:solidFill>
                  <a:srgbClr val="0B3656"/>
                </a:solidFill>
                <a:latin typeface="Montserrat" panose="00000500000000000000" pitchFamily="2" charset="0"/>
              </a:rPr>
              <a:t>ública</a:t>
            </a: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	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Estándares en la publicación de información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Desarrollo y promoción de sistemas de administración financiera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Página de Internet actualizada periódicamente 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Contratos públicos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es-MX" sz="2000" dirty="0">
              <a:solidFill>
                <a:srgbClr val="0B3656"/>
              </a:solidFill>
              <a:latin typeface="Montserrat" panose="00000500000000000000" pitchFamily="2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3042437D-BB44-41B0-B6D9-0FA1CC1E6964}"/>
              </a:ext>
            </a:extLst>
          </p:cNvPr>
          <p:cNvSpPr txBox="1"/>
          <p:nvPr/>
        </p:nvSpPr>
        <p:spPr>
          <a:xfrm>
            <a:off x="1949158" y="237309"/>
            <a:ext cx="8293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3200" b="1" dirty="0">
                <a:solidFill>
                  <a:srgbClr val="0B3656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itchFamily="2" charset="0"/>
              </a:rPr>
              <a:t>Disponibilidad, calidad, integridad y oportunidad de la Información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33558B86-5C90-4DF7-9F1E-B1B13A9169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8320" y="4973143"/>
            <a:ext cx="1296480" cy="129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37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940A0019-B934-4E4D-A7A3-BEF5180560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38545"/>
            <a:ext cx="1219200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BFF4D45E-CE48-46E4-89C5-CAF3B20FBF96}"/>
              </a:ext>
            </a:extLst>
          </p:cNvPr>
          <p:cNvSpPr txBox="1"/>
          <p:nvPr/>
        </p:nvSpPr>
        <p:spPr>
          <a:xfrm>
            <a:off x="1193339" y="1191471"/>
            <a:ext cx="9343504" cy="1331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Como parte de la modernización de la gestión pública se lleva a cabo la revisión y evaluación permanente de la información presupuestaria y financiera que se encuentra a disposición de los usuarios.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3042437D-BB44-41B0-B6D9-0FA1CC1E6964}"/>
              </a:ext>
            </a:extLst>
          </p:cNvPr>
          <p:cNvSpPr txBox="1"/>
          <p:nvPr/>
        </p:nvSpPr>
        <p:spPr>
          <a:xfrm>
            <a:off x="1949158" y="138544"/>
            <a:ext cx="8293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3200" b="1" dirty="0">
                <a:solidFill>
                  <a:srgbClr val="0B3656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itchFamily="2" charset="0"/>
              </a:rPr>
              <a:t>Portales de Transparencia Fiscal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0555A6A8-5A98-48A8-ABEC-F145C05E9F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963" y="3080897"/>
            <a:ext cx="3002388" cy="69620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018798AE-FECD-4F12-8883-4A1152D6A9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17729" y="4245255"/>
            <a:ext cx="2245255" cy="1260337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="" xmlns:a16="http://schemas.microsoft.com/office/drawing/2014/main" id="{198B4329-5EC7-4FCE-8C3B-6ADCA5F8CE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0960" y="4503784"/>
            <a:ext cx="1826105" cy="72250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="" xmlns:a16="http://schemas.microsoft.com/office/drawing/2014/main" id="{0448C255-5E22-423F-97D7-67F55ED99C4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049" y="2852927"/>
            <a:ext cx="2813893" cy="115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66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940A0019-B934-4E4D-A7A3-BEF5180560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BFF4D45E-CE48-46E4-89C5-CAF3B20FBF96}"/>
              </a:ext>
            </a:extLst>
          </p:cNvPr>
          <p:cNvSpPr txBox="1"/>
          <p:nvPr/>
        </p:nvSpPr>
        <p:spPr>
          <a:xfrm>
            <a:off x="1248757" y="1443875"/>
            <a:ext cx="9343504" cy="3370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El país participa en diversos espacios internacionales entre ellos :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es-MX" sz="2400" dirty="0">
              <a:solidFill>
                <a:srgbClr val="0B3656"/>
              </a:solidFill>
              <a:latin typeface="Montserrat" panose="00000500000000000000" pitchFamily="2" charset="0"/>
            </a:endParaRP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Alianza para las Contrataciones Abiertas </a:t>
            </a:r>
            <a:r>
              <a:rPr lang="es-MX" sz="2400" b="1" dirty="0">
                <a:solidFill>
                  <a:srgbClr val="0B3656"/>
                </a:solidFill>
                <a:latin typeface="Montserrat" panose="00000500000000000000" pitchFamily="2" charset="0"/>
              </a:rPr>
              <a:t>(OCP)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Código de Transparencia Fiscal </a:t>
            </a:r>
            <a:r>
              <a:rPr lang="es-MX" sz="2400" b="1" dirty="0">
                <a:solidFill>
                  <a:srgbClr val="0B3656"/>
                </a:solidFill>
                <a:latin typeface="Montserrat" panose="00000500000000000000" pitchFamily="2" charset="0"/>
              </a:rPr>
              <a:t>(FMI)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Manual de Transparencia Fiscal </a:t>
            </a:r>
            <a:r>
              <a:rPr lang="es-MX" sz="2400" b="1" dirty="0">
                <a:solidFill>
                  <a:srgbClr val="0B3656"/>
                </a:solidFill>
                <a:latin typeface="Montserrat" panose="00000500000000000000" pitchFamily="2" charset="0"/>
              </a:rPr>
              <a:t>(FMI)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Foro Global sobre Transparencia e Intercambio de Información Tributaria </a:t>
            </a:r>
            <a:r>
              <a:rPr lang="es-MX" sz="2400" b="1" dirty="0">
                <a:solidFill>
                  <a:srgbClr val="0B3656"/>
                </a:solidFill>
                <a:latin typeface="Montserrat" panose="00000500000000000000" pitchFamily="2" charset="0"/>
              </a:rPr>
              <a:t>(OCDE)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es-MX" sz="2000" dirty="0">
              <a:solidFill>
                <a:srgbClr val="0B3656"/>
              </a:solidFill>
              <a:latin typeface="Montserrat" panose="00000500000000000000" pitchFamily="2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3042437D-BB44-41B0-B6D9-0FA1CC1E6964}"/>
              </a:ext>
            </a:extLst>
          </p:cNvPr>
          <p:cNvSpPr txBox="1"/>
          <p:nvPr/>
        </p:nvSpPr>
        <p:spPr>
          <a:xfrm>
            <a:off x="1949158" y="111983"/>
            <a:ext cx="8293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3200" b="1" dirty="0">
                <a:solidFill>
                  <a:srgbClr val="0B3656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itchFamily="2" charset="0"/>
              </a:rPr>
              <a:t>Iniciativas y Estándares de Transparencia Fiscal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2762D165-B900-4AA1-80F7-0177364AA9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179" y="5068832"/>
            <a:ext cx="1221765" cy="122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44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940A0019-B934-4E4D-A7A3-BEF5180560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BFF4D45E-CE48-46E4-89C5-CAF3B20FBF96}"/>
              </a:ext>
            </a:extLst>
          </p:cNvPr>
          <p:cNvSpPr txBox="1"/>
          <p:nvPr/>
        </p:nvSpPr>
        <p:spPr>
          <a:xfrm>
            <a:off x="1076157" y="1339389"/>
            <a:ext cx="9833455" cy="4653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Facilitar la comprensión de contenidos publicados. 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Establecer plazos para respuestas y mecanismos que promuevan la transparencia en los canales de comunicación que diseñe el MINFIN.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Aplicar y promover los mecanismos institucionalizados que permitan la orientación de las finanzas públicas, e interactuar con los ciudadanos en temas fiscales, tales como los Talleres de Presupuesto Abierto.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Propiciar la colaboración ciudadana en la </a:t>
            </a:r>
            <a:r>
              <a:rPr lang="es-MX" sz="2400" dirty="0" err="1">
                <a:solidFill>
                  <a:srgbClr val="0B3656"/>
                </a:solidFill>
                <a:latin typeface="Montserrat" panose="00000500000000000000" pitchFamily="2" charset="0"/>
              </a:rPr>
              <a:t>co-creación</a:t>
            </a: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 y ejecución de los Planes de Acción Nacional de Gobierno Abierto.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Implementar programas institucionalizados de educación fiscal.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es-MX" sz="2000" dirty="0">
              <a:solidFill>
                <a:srgbClr val="0B3656"/>
              </a:solidFill>
              <a:latin typeface="Montserrat" panose="00000500000000000000" pitchFamily="2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3042437D-BB44-41B0-B6D9-0FA1CC1E6964}"/>
              </a:ext>
            </a:extLst>
          </p:cNvPr>
          <p:cNvSpPr txBox="1"/>
          <p:nvPr/>
        </p:nvSpPr>
        <p:spPr>
          <a:xfrm>
            <a:off x="1949158" y="220713"/>
            <a:ext cx="8293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3200" b="1" dirty="0">
                <a:solidFill>
                  <a:srgbClr val="0B3656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itchFamily="2" charset="0"/>
              </a:rPr>
              <a:t>Participación Ciudadana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9E880C33-B46A-4A43-B6CA-2A85997F6C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5440" y="4962251"/>
            <a:ext cx="1328346" cy="1328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80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940A0019-B934-4E4D-A7A3-BEF5180560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BFF4D45E-CE48-46E4-89C5-CAF3B20FBF96}"/>
              </a:ext>
            </a:extLst>
          </p:cNvPr>
          <p:cNvSpPr txBox="1"/>
          <p:nvPr/>
        </p:nvSpPr>
        <p:spPr>
          <a:xfrm>
            <a:off x="1230284" y="1339389"/>
            <a:ext cx="9343504" cy="42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Normas éticas de conducta que reflejen un alto grado de compromiso de </a:t>
            </a:r>
            <a:r>
              <a:rPr lang="es-MX" sz="2400">
                <a:solidFill>
                  <a:srgbClr val="0B3656"/>
                </a:solidFill>
                <a:latin typeface="Montserrat" panose="00000500000000000000" pitchFamily="2" charset="0"/>
              </a:rPr>
              <a:t>los </a:t>
            </a:r>
            <a:r>
              <a:rPr lang="es-MX" sz="2400" smtClean="0">
                <a:solidFill>
                  <a:srgbClr val="0B3656"/>
                </a:solidFill>
                <a:latin typeface="Montserrat" panose="00000500000000000000" pitchFamily="2" charset="0"/>
              </a:rPr>
              <a:t>colaboradores </a:t>
            </a: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con la institución y con el país.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MX" sz="2400" dirty="0">
              <a:solidFill>
                <a:srgbClr val="0B3656"/>
              </a:solidFill>
              <a:latin typeface="Montserrat" panose="00000500000000000000" pitchFamily="2" charset="0"/>
            </a:endParaRP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Realizar una revisión de los procesos y procedimientos de la administración financiera, así como la elaboración de un mapa de riesgo de corrupción.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MX" sz="2400" dirty="0">
              <a:solidFill>
                <a:srgbClr val="0B3656"/>
              </a:solidFill>
              <a:latin typeface="Montserrat" panose="00000500000000000000" pitchFamily="2" charset="0"/>
            </a:endParaRP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Avanzar en el desarrollo de una cultura de integridad que dé como resultado, recurso humano honesto, probo e intachable.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es-MX" sz="2000" dirty="0">
              <a:solidFill>
                <a:srgbClr val="0B3656"/>
              </a:solidFill>
              <a:latin typeface="Montserrat" panose="00000500000000000000" pitchFamily="2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3042437D-BB44-41B0-B6D9-0FA1CC1E6964}"/>
              </a:ext>
            </a:extLst>
          </p:cNvPr>
          <p:cNvSpPr txBox="1"/>
          <p:nvPr/>
        </p:nvSpPr>
        <p:spPr>
          <a:xfrm>
            <a:off x="1949158" y="194543"/>
            <a:ext cx="8293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3200" b="1" dirty="0">
                <a:solidFill>
                  <a:srgbClr val="0B3656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itchFamily="2" charset="0"/>
              </a:rPr>
              <a:t>Integridad Institucional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37965EE-EED9-4492-983A-7754565CCF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2886" y="4960866"/>
            <a:ext cx="1329731" cy="1329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93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01C39909-4672-4AC8-8FC6-3976AC137C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E54B52AE-199F-4190-A285-8EDA085F8B15}"/>
              </a:ext>
            </a:extLst>
          </p:cNvPr>
          <p:cNvSpPr txBox="1"/>
          <p:nvPr/>
        </p:nvSpPr>
        <p:spPr>
          <a:xfrm>
            <a:off x="1096574" y="2712082"/>
            <a:ext cx="9997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itchFamily="2" charset="0"/>
              </a:rPr>
              <a:t>Dirección de Transparencia Fiscal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="" xmlns:a16="http://schemas.microsoft.com/office/drawing/2014/main" id="{ABC834E6-54DB-4987-8480-ED847680F72D}"/>
              </a:ext>
            </a:extLst>
          </p:cNvPr>
          <p:cNvCxnSpPr/>
          <p:nvPr/>
        </p:nvCxnSpPr>
        <p:spPr>
          <a:xfrm>
            <a:off x="3225338" y="3429000"/>
            <a:ext cx="576903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1" name="Imagen 10">
            <a:extLst>
              <a:ext uri="{FF2B5EF4-FFF2-40B4-BE49-F238E27FC236}">
                <a16:creationId xmlns="" xmlns:a16="http://schemas.microsoft.com/office/drawing/2014/main" id="{4FF40434-ECFE-4965-B8A2-F6191D2D1F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318" y="3832168"/>
            <a:ext cx="2764242" cy="96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79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940A0019-B934-4E4D-A7A3-BEF5180560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CFC30E42-F3DA-4A43-89B6-2BA143F73039}"/>
              </a:ext>
            </a:extLst>
          </p:cNvPr>
          <p:cNvSpPr txBox="1"/>
          <p:nvPr/>
        </p:nvSpPr>
        <p:spPr>
          <a:xfrm>
            <a:off x="1947597" y="401148"/>
            <a:ext cx="8293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3200" b="1" dirty="0">
                <a:solidFill>
                  <a:srgbClr val="0B3656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itchFamily="2" charset="0"/>
              </a:rPr>
              <a:t>Estrategia de Transparencia Fiscal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BFF4D45E-CE48-46E4-89C5-CAF3B20FBF96}"/>
              </a:ext>
            </a:extLst>
          </p:cNvPr>
          <p:cNvSpPr txBox="1"/>
          <p:nvPr/>
        </p:nvSpPr>
        <p:spPr>
          <a:xfrm>
            <a:off x="1112058" y="1281428"/>
            <a:ext cx="9916159" cy="4302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El Ministerio de Finanzas Públicas, como parte de la modernización de la gestión pública, ha considerado oportuno</a:t>
            </a:r>
            <a:r>
              <a:rPr lang="es-MX" sz="2400" dirty="0" smtClean="0">
                <a:solidFill>
                  <a:srgbClr val="0B3656"/>
                </a:solidFill>
                <a:latin typeface="Montserrat" panose="00000500000000000000" pitchFamily="2" charset="0"/>
              </a:rPr>
              <a:t>: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MX" sz="2400" dirty="0">
              <a:solidFill>
                <a:srgbClr val="0B3656"/>
              </a:solidFill>
              <a:highlight>
                <a:srgbClr val="FFFF00"/>
              </a:highlight>
              <a:latin typeface="Montserrat" panose="00000500000000000000" pitchFamily="2" charset="0"/>
            </a:endParaRPr>
          </a:p>
          <a:p>
            <a:pPr marL="285750" lvl="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Impulsar la «</a:t>
            </a:r>
            <a:r>
              <a:rPr lang="es-MX" sz="2400" b="1" dirty="0">
                <a:solidFill>
                  <a:srgbClr val="0B3656"/>
                </a:solidFill>
                <a:latin typeface="Montserrat" panose="00000500000000000000" pitchFamily="2" charset="0"/>
              </a:rPr>
              <a:t>Estrategia de Transparencia Fiscal</a:t>
            </a: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» </a:t>
            </a:r>
            <a:r>
              <a:rPr lang="es-MX" sz="2400" dirty="0" smtClean="0">
                <a:solidFill>
                  <a:srgbClr val="0B3656"/>
                </a:solidFill>
                <a:latin typeface="Montserrat" panose="00000500000000000000" pitchFamily="2" charset="0"/>
              </a:rPr>
              <a:t>aprobada mediante </a:t>
            </a: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el </a:t>
            </a:r>
            <a:r>
              <a:rPr lang="es-GT" sz="2400" dirty="0">
                <a:solidFill>
                  <a:srgbClr val="0B3656"/>
                </a:solidFill>
                <a:latin typeface="Montserrat" panose="00000500000000000000" pitchFamily="2" charset="0"/>
                <a:sym typeface="Montserrat"/>
              </a:rPr>
              <a:t>Acuerdo Ministerial </a:t>
            </a:r>
            <a:r>
              <a:rPr lang="es-GT" sz="2400" dirty="0" smtClean="0">
                <a:solidFill>
                  <a:srgbClr val="0B3656"/>
                </a:solidFill>
                <a:latin typeface="Montserrat" panose="00000500000000000000" pitchFamily="2" charset="0"/>
                <a:sym typeface="Montserrat"/>
              </a:rPr>
              <a:t>82-2019, </a:t>
            </a:r>
            <a:r>
              <a:rPr lang="es-MX" sz="2400" dirty="0" smtClean="0">
                <a:solidFill>
                  <a:srgbClr val="0B3656"/>
                </a:solidFill>
                <a:latin typeface="Montserrat" panose="00000500000000000000" pitchFamily="2" charset="0"/>
              </a:rPr>
              <a:t>como </a:t>
            </a: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marco referencial para la generación y divulgación de información en materia fiscal.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MX" sz="2400" dirty="0">
              <a:solidFill>
                <a:srgbClr val="0B3656"/>
              </a:solidFill>
              <a:latin typeface="Montserrat" panose="00000500000000000000" pitchFamily="2" charset="0"/>
            </a:endParaRP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Dar a conocer a la población guatemalteca y a toda  persona en general, los aspectos relevantes que contribuyen a mantener el equilibrio de las finanzas públicas.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="" xmlns:a16="http://schemas.microsoft.com/office/drawing/2014/main" id="{D127534E-FD52-4597-9BBC-C247CCF4BC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145" y="5036140"/>
            <a:ext cx="5708916" cy="1831852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="" xmlns:a16="http://schemas.microsoft.com/office/drawing/2014/main" id="{AC1FE644-1CCC-4091-A2F6-1FB349D407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454" y="5102571"/>
            <a:ext cx="2660078" cy="187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6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940A0019-B934-4E4D-A7A3-BEF5180560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BFF4D45E-CE48-46E4-89C5-CAF3B20FBF96}"/>
              </a:ext>
            </a:extLst>
          </p:cNvPr>
          <p:cNvSpPr txBox="1"/>
          <p:nvPr/>
        </p:nvSpPr>
        <p:spPr>
          <a:xfrm>
            <a:off x="1097279" y="1216428"/>
            <a:ext cx="4716086" cy="2528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es-MX" sz="2400" b="1" dirty="0">
                <a:solidFill>
                  <a:srgbClr val="0B3656"/>
                </a:solidFill>
                <a:latin typeface="Montserrat" panose="00000500000000000000" pitchFamily="2" charset="0"/>
              </a:rPr>
              <a:t>Objetivo General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es-MX" sz="2400" dirty="0">
              <a:solidFill>
                <a:srgbClr val="0B3656"/>
              </a:solidFill>
              <a:latin typeface="Montserrat" panose="00000500000000000000" pitchFamily="2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Promover la rendición de cuentas por medio de la transparencia en materia fiscal para el sector público.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es-MX" sz="2000" dirty="0">
              <a:solidFill>
                <a:srgbClr val="0B3656"/>
              </a:solidFill>
              <a:latin typeface="Montserrat" panose="00000500000000000000" pitchFamily="2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DEC2041C-67C7-4301-BB4B-01665A06DF2A}"/>
              </a:ext>
            </a:extLst>
          </p:cNvPr>
          <p:cNvSpPr txBox="1"/>
          <p:nvPr/>
        </p:nvSpPr>
        <p:spPr>
          <a:xfrm>
            <a:off x="6378635" y="1216428"/>
            <a:ext cx="4716086" cy="3015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es-MX" sz="2400" b="1" dirty="0">
                <a:solidFill>
                  <a:srgbClr val="0B3656"/>
                </a:solidFill>
                <a:latin typeface="Montserrat" panose="00000500000000000000" pitchFamily="2" charset="0"/>
              </a:rPr>
              <a:t>Objetivos Específicos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es-MX" sz="2400" dirty="0">
              <a:solidFill>
                <a:srgbClr val="0B3656"/>
              </a:solidFill>
              <a:latin typeface="Montserrat" panose="00000500000000000000" pitchFamily="2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Implementar buenas prácticas de divulgación de información de la política fiscal a cargo del MINFIN y promoverlas para el resto del sector público.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0613D7DC-011C-4440-8D0B-FA868FC1A4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810" y="4579452"/>
            <a:ext cx="1456057" cy="1456057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="" xmlns:a16="http://schemas.microsoft.com/office/drawing/2014/main" id="{4E62B8AF-F474-4EE9-BA75-708F200ACE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50135" y="4579451"/>
            <a:ext cx="1456057" cy="145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89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940A0019-B934-4E4D-A7A3-BEF5180560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BFF4D45E-CE48-46E4-89C5-CAF3B20FBF96}"/>
              </a:ext>
            </a:extLst>
          </p:cNvPr>
          <p:cNvSpPr txBox="1"/>
          <p:nvPr/>
        </p:nvSpPr>
        <p:spPr>
          <a:xfrm>
            <a:off x="1110211" y="1280483"/>
            <a:ext cx="9343504" cy="4670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es-MX" sz="2400" b="1" dirty="0">
                <a:solidFill>
                  <a:srgbClr val="0B3656"/>
                </a:solidFill>
                <a:latin typeface="Montserrat" panose="00000500000000000000" pitchFamily="2" charset="0"/>
              </a:rPr>
              <a:t>Objetivos Específicos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es-MX" sz="2400" dirty="0">
              <a:solidFill>
                <a:srgbClr val="0B3656"/>
              </a:solidFill>
              <a:latin typeface="Montserrat" panose="00000500000000000000" pitchFamily="2" charset="0"/>
            </a:endParaRP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Poner a disposición de las personas, información relativa a los ingresos y egresos del gobierno central, en forma comprensible, relevante, oportuna y con la más amplia cobertura, con el propósito que sea útil y accesible a quienes la consulten y promover su divulgación para el resto del sector público.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MX" sz="2400" dirty="0">
              <a:solidFill>
                <a:srgbClr val="0B3656"/>
              </a:solidFill>
              <a:latin typeface="Montserrat" panose="00000500000000000000" pitchFamily="2" charset="0"/>
            </a:endParaRP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Propiciar un acercamiento y una mayor comunicación entre la ciudadanía y el MINFIN. 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es-MX" sz="2000" dirty="0">
              <a:solidFill>
                <a:srgbClr val="0B3656"/>
              </a:solidFill>
              <a:latin typeface="Montserrat" panose="00000500000000000000" pitchFamily="2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71F344E2-13F5-4988-8E93-A6A2A4ADBF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8184" y="5253302"/>
            <a:ext cx="1089308" cy="108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71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940A0019-B934-4E4D-A7A3-BEF5180560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BFF4D45E-CE48-46E4-89C5-CAF3B20FBF96}"/>
              </a:ext>
            </a:extLst>
          </p:cNvPr>
          <p:cNvSpPr txBox="1"/>
          <p:nvPr/>
        </p:nvSpPr>
        <p:spPr>
          <a:xfrm>
            <a:off x="1112980" y="1308269"/>
            <a:ext cx="9343504" cy="4600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es-MX" sz="2400" b="1" dirty="0">
                <a:solidFill>
                  <a:srgbClr val="0B3656"/>
                </a:solidFill>
                <a:latin typeface="Montserrat" panose="00000500000000000000" pitchFamily="2" charset="0"/>
              </a:rPr>
              <a:t>Objetivos Específicos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es-MX" sz="2400" dirty="0">
              <a:solidFill>
                <a:srgbClr val="0B3656"/>
              </a:solidFill>
              <a:latin typeface="Montserrat" panose="00000500000000000000" pitchFamily="2" charset="0"/>
            </a:endParaRP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Modernizar la publicación de información relevante sobre las finanzas públicas.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MX" sz="2400" dirty="0">
              <a:solidFill>
                <a:srgbClr val="0B3656"/>
              </a:solidFill>
              <a:latin typeface="Montserrat" panose="00000500000000000000" pitchFamily="2" charset="0"/>
            </a:endParaRP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Impulsar la cultura fiscal en las personas, por medio del conocimiento de temas relacionados a las finanzas públicas.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MX" sz="2400" dirty="0">
              <a:solidFill>
                <a:srgbClr val="0B3656"/>
              </a:solidFill>
              <a:latin typeface="Montserrat" panose="00000500000000000000" pitchFamily="2" charset="0"/>
            </a:endParaRP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Impulsar los principios de gobierno abierto: transparencia, participación y colaboración.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es-MX" sz="2000" dirty="0">
              <a:solidFill>
                <a:srgbClr val="0B3656"/>
              </a:solidFill>
              <a:latin typeface="Montserrat" panose="00000500000000000000" pitchFamily="2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71F344E2-13F5-4988-8E93-A6A2A4ADBF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42269" y="5087387"/>
            <a:ext cx="1255223" cy="1255223"/>
          </a:xfrm>
          <a:prstGeom prst="rect">
            <a:avLst/>
          </a:prstGeom>
        </p:spPr>
      </p:pic>
      <p:sp>
        <p:nvSpPr>
          <p:cNvPr id="2" name="Elipse 1">
            <a:extLst>
              <a:ext uri="{FF2B5EF4-FFF2-40B4-BE49-F238E27FC236}">
                <a16:creationId xmlns="" xmlns:a16="http://schemas.microsoft.com/office/drawing/2014/main" id="{88D9BD93-D53F-431E-A180-E2B39A6551B7}"/>
              </a:ext>
            </a:extLst>
          </p:cNvPr>
          <p:cNvSpPr/>
          <p:nvPr/>
        </p:nvSpPr>
        <p:spPr>
          <a:xfrm>
            <a:off x="10390909" y="5926975"/>
            <a:ext cx="182880" cy="307570"/>
          </a:xfrm>
          <a:prstGeom prst="ellipse">
            <a:avLst/>
          </a:prstGeom>
          <a:solidFill>
            <a:srgbClr val="FFC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D5072745-706C-44AA-924B-35CE7375E146}"/>
              </a:ext>
            </a:extLst>
          </p:cNvPr>
          <p:cNvSpPr txBox="1"/>
          <p:nvPr/>
        </p:nvSpPr>
        <p:spPr>
          <a:xfrm>
            <a:off x="10264832" y="5864079"/>
            <a:ext cx="401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000" b="1" dirty="0">
                <a:latin typeface="Montserrat" panose="00000500000000000000" pitchFamily="2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44943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940A0019-B934-4E4D-A7A3-BEF5180560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4887"/>
            <a:ext cx="12192000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28C1AEE5-BB28-4BAA-B418-86CFA6BE367C}"/>
              </a:ext>
            </a:extLst>
          </p:cNvPr>
          <p:cNvSpPr txBox="1"/>
          <p:nvPr/>
        </p:nvSpPr>
        <p:spPr>
          <a:xfrm>
            <a:off x="1947597" y="401148"/>
            <a:ext cx="8293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3200" b="1" dirty="0">
                <a:solidFill>
                  <a:srgbClr val="0B3656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itchFamily="2" charset="0"/>
              </a:rPr>
              <a:t>Alcance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="" xmlns:a16="http://schemas.microsoft.com/office/drawing/2014/main" id="{BDC7BE73-91B7-46EF-98F5-DCBF8149F1DA}"/>
              </a:ext>
            </a:extLst>
          </p:cNvPr>
          <p:cNvSpPr/>
          <p:nvPr/>
        </p:nvSpPr>
        <p:spPr>
          <a:xfrm>
            <a:off x="1947598" y="1980391"/>
            <a:ext cx="3456914" cy="465512"/>
          </a:xfrm>
          <a:prstGeom prst="roundRect">
            <a:avLst/>
          </a:prstGeom>
          <a:noFill/>
          <a:ln>
            <a:solidFill>
              <a:srgbClr val="0B3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A6AAA4E3-1B8D-413B-BD0C-C826883D133B}"/>
              </a:ext>
            </a:extLst>
          </p:cNvPr>
          <p:cNvSpPr txBox="1"/>
          <p:nvPr/>
        </p:nvSpPr>
        <p:spPr>
          <a:xfrm>
            <a:off x="2120347" y="2043870"/>
            <a:ext cx="3081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1600" b="1" dirty="0">
                <a:solidFill>
                  <a:srgbClr val="0B3656"/>
                </a:solidFill>
                <a:latin typeface="Montserrat" panose="00000500000000000000" pitchFamily="2" charset="0"/>
              </a:rPr>
              <a:t>INCLUIDO EN EL ALCANCE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="" xmlns:a16="http://schemas.microsoft.com/office/drawing/2014/main" id="{268EB8F8-6CAD-41F0-9C3F-9836CDDF2EF6}"/>
              </a:ext>
            </a:extLst>
          </p:cNvPr>
          <p:cNvSpPr/>
          <p:nvPr/>
        </p:nvSpPr>
        <p:spPr>
          <a:xfrm>
            <a:off x="1947597" y="2733557"/>
            <a:ext cx="3456915" cy="1625545"/>
          </a:xfrm>
          <a:prstGeom prst="roundRect">
            <a:avLst/>
          </a:prstGeom>
          <a:noFill/>
          <a:ln>
            <a:solidFill>
              <a:srgbClr val="0B3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6435C2F9-3670-42AD-A522-86D60979E856}"/>
              </a:ext>
            </a:extLst>
          </p:cNvPr>
          <p:cNvSpPr txBox="1"/>
          <p:nvPr/>
        </p:nvSpPr>
        <p:spPr>
          <a:xfrm>
            <a:off x="2120346" y="2837873"/>
            <a:ext cx="30816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solidFill>
                  <a:srgbClr val="0B3656"/>
                </a:solidFill>
                <a:latin typeface="Montserrat" panose="00000500000000000000" pitchFamily="2" charset="0"/>
              </a:rPr>
              <a:t>Implementación de estándares internacionales y buenas prácticas en materia de transparencia fiscal para la administración central.</a:t>
            </a:r>
            <a:endParaRPr lang="es-GT" sz="1600" dirty="0">
              <a:solidFill>
                <a:srgbClr val="0B3656"/>
              </a:solidFill>
              <a:latin typeface="Montserrat" panose="00000500000000000000" pitchFamily="2" charset="0"/>
            </a:endParaRP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="" xmlns:a16="http://schemas.microsoft.com/office/drawing/2014/main" id="{5538155F-DED4-471F-8839-61AFA8D561D1}"/>
              </a:ext>
            </a:extLst>
          </p:cNvPr>
          <p:cNvSpPr/>
          <p:nvPr/>
        </p:nvSpPr>
        <p:spPr>
          <a:xfrm>
            <a:off x="1947597" y="4509232"/>
            <a:ext cx="3456915" cy="1686852"/>
          </a:xfrm>
          <a:prstGeom prst="roundRect">
            <a:avLst/>
          </a:prstGeom>
          <a:noFill/>
          <a:ln>
            <a:solidFill>
              <a:srgbClr val="0B3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14" name="CuadroTexto 13">
            <a:extLst>
              <a:ext uri="{FF2B5EF4-FFF2-40B4-BE49-F238E27FC236}">
                <a16:creationId xmlns="" xmlns:a16="http://schemas.microsoft.com/office/drawing/2014/main" id="{605BF76E-FF44-4260-8ACB-516187749425}"/>
              </a:ext>
            </a:extLst>
          </p:cNvPr>
          <p:cNvSpPr txBox="1"/>
          <p:nvPr/>
        </p:nvSpPr>
        <p:spPr>
          <a:xfrm>
            <a:off x="2120344" y="4591396"/>
            <a:ext cx="30816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solidFill>
                  <a:srgbClr val="0B3656"/>
                </a:solidFill>
                <a:latin typeface="Montserrat" panose="00000500000000000000" pitchFamily="2" charset="0"/>
              </a:rPr>
              <a:t>Promoción de estándares internacionales y buenas prácticas en materia de transparencia fiscal para sector público distinto a la administración central.</a:t>
            </a: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="" xmlns:a16="http://schemas.microsoft.com/office/drawing/2014/main" id="{B202538E-9442-48EA-9086-5F0F3203C824}"/>
              </a:ext>
            </a:extLst>
          </p:cNvPr>
          <p:cNvSpPr/>
          <p:nvPr/>
        </p:nvSpPr>
        <p:spPr>
          <a:xfrm>
            <a:off x="6823881" y="1980391"/>
            <a:ext cx="3521122" cy="465512"/>
          </a:xfrm>
          <a:prstGeom prst="roundRect">
            <a:avLst/>
          </a:prstGeom>
          <a:noFill/>
          <a:ln>
            <a:solidFill>
              <a:srgbClr val="0B3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16" name="CuadroTexto 15">
            <a:extLst>
              <a:ext uri="{FF2B5EF4-FFF2-40B4-BE49-F238E27FC236}">
                <a16:creationId xmlns="" xmlns:a16="http://schemas.microsoft.com/office/drawing/2014/main" id="{1E1EC05C-01A4-4A20-84FF-30181E54F22D}"/>
              </a:ext>
            </a:extLst>
          </p:cNvPr>
          <p:cNvSpPr txBox="1"/>
          <p:nvPr/>
        </p:nvSpPr>
        <p:spPr>
          <a:xfrm>
            <a:off x="6950647" y="2043870"/>
            <a:ext cx="3081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1600" b="1" dirty="0">
                <a:solidFill>
                  <a:srgbClr val="0B3656"/>
                </a:solidFill>
                <a:latin typeface="Montserrat" panose="00000500000000000000" pitchFamily="2" charset="0"/>
              </a:rPr>
              <a:t>FUERA DEL ALCANCE</a:t>
            </a: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="" xmlns:a16="http://schemas.microsoft.com/office/drawing/2014/main" id="{264A9EED-CFF5-4537-A718-7C51AC6105B2}"/>
              </a:ext>
            </a:extLst>
          </p:cNvPr>
          <p:cNvSpPr/>
          <p:nvPr/>
        </p:nvSpPr>
        <p:spPr>
          <a:xfrm>
            <a:off x="6823881" y="2733557"/>
            <a:ext cx="3521122" cy="1625545"/>
          </a:xfrm>
          <a:prstGeom prst="roundRect">
            <a:avLst/>
          </a:prstGeom>
          <a:noFill/>
          <a:ln>
            <a:solidFill>
              <a:srgbClr val="0B3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18" name="CuadroTexto 17">
            <a:extLst>
              <a:ext uri="{FF2B5EF4-FFF2-40B4-BE49-F238E27FC236}">
                <a16:creationId xmlns="" xmlns:a16="http://schemas.microsoft.com/office/drawing/2014/main" id="{4F031CC7-EF15-4993-B574-FA26E1EDA753}"/>
              </a:ext>
            </a:extLst>
          </p:cNvPr>
          <p:cNvSpPr txBox="1"/>
          <p:nvPr/>
        </p:nvSpPr>
        <p:spPr>
          <a:xfrm>
            <a:off x="7008837" y="2837873"/>
            <a:ext cx="30816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solidFill>
                  <a:srgbClr val="0B3656"/>
                </a:solidFill>
                <a:latin typeface="Montserrat" panose="00000500000000000000" pitchFamily="2" charset="0"/>
              </a:rPr>
              <a:t>Los estándares que por limitaciones constitucionales o de leyes ordinarias no se puedan implementar en el corto o mediano plazo.</a:t>
            </a:r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="" xmlns:a16="http://schemas.microsoft.com/office/drawing/2014/main" id="{AE5E99A4-2794-4E56-8E50-0E520E27773B}"/>
              </a:ext>
            </a:extLst>
          </p:cNvPr>
          <p:cNvSpPr/>
          <p:nvPr/>
        </p:nvSpPr>
        <p:spPr>
          <a:xfrm>
            <a:off x="6823881" y="4522879"/>
            <a:ext cx="3521122" cy="1673205"/>
          </a:xfrm>
          <a:prstGeom prst="roundRect">
            <a:avLst/>
          </a:prstGeom>
          <a:noFill/>
          <a:ln>
            <a:solidFill>
              <a:srgbClr val="0B3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20" name="CuadroTexto 19">
            <a:extLst>
              <a:ext uri="{FF2B5EF4-FFF2-40B4-BE49-F238E27FC236}">
                <a16:creationId xmlns="" xmlns:a16="http://schemas.microsoft.com/office/drawing/2014/main" id="{7D40E2CC-A2C2-49DA-AE3E-D2C955F6EE18}"/>
              </a:ext>
            </a:extLst>
          </p:cNvPr>
          <p:cNvSpPr txBox="1"/>
          <p:nvPr/>
        </p:nvSpPr>
        <p:spPr>
          <a:xfrm>
            <a:off x="7008837" y="4522104"/>
            <a:ext cx="30816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solidFill>
                  <a:srgbClr val="0B3656"/>
                </a:solidFill>
                <a:latin typeface="Montserrat" panose="00000500000000000000" pitchFamily="2" charset="0"/>
              </a:rPr>
              <a:t>La implementación de los estándares internacionales y buenas prácticas en materia de transparencia fiscal para sector público distinto a la administración central.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="" xmlns:a16="http://schemas.microsoft.com/office/drawing/2014/main" id="{84FFC24E-DADE-4986-9BD2-76EF7EFCCB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837" y="1024236"/>
            <a:ext cx="902619" cy="902619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="" xmlns:a16="http://schemas.microsoft.com/office/drawing/2014/main" id="{A62F6F9B-A90C-48A7-BB80-86B4DDA4E5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00244" y="1151741"/>
            <a:ext cx="711000" cy="71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8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>
            <a:extLst>
              <a:ext uri="{FF2B5EF4-FFF2-40B4-BE49-F238E27FC236}">
                <a16:creationId xmlns="" xmlns:a16="http://schemas.microsoft.com/office/drawing/2014/main" id="{C60B9577-7EB0-448A-8F7F-7DFECEE78C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9653"/>
            <a:ext cx="12192000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28C1AEE5-BB28-4BAA-B418-86CFA6BE367C}"/>
              </a:ext>
            </a:extLst>
          </p:cNvPr>
          <p:cNvSpPr txBox="1"/>
          <p:nvPr/>
        </p:nvSpPr>
        <p:spPr>
          <a:xfrm>
            <a:off x="1947597" y="401148"/>
            <a:ext cx="8293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3200" b="1" dirty="0">
                <a:solidFill>
                  <a:srgbClr val="0B3656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itchFamily="2" charset="0"/>
              </a:rPr>
              <a:t>Principios de la Estrategia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64AF5A0C-C10F-4ADE-B425-A537C753CF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345" y="1261561"/>
            <a:ext cx="8084935" cy="5316660"/>
          </a:xfrm>
          <a:prstGeom prst="rect">
            <a:avLst/>
          </a:prstGeom>
        </p:spPr>
      </p:pic>
      <p:sp>
        <p:nvSpPr>
          <p:cNvPr id="24" name="CuadroTexto 23">
            <a:extLst>
              <a:ext uri="{FF2B5EF4-FFF2-40B4-BE49-F238E27FC236}">
                <a16:creationId xmlns="" xmlns:a16="http://schemas.microsoft.com/office/drawing/2014/main" id="{120010B6-27B7-43A6-827C-1A4392F1F5DC}"/>
              </a:ext>
            </a:extLst>
          </p:cNvPr>
          <p:cNvSpPr txBox="1"/>
          <p:nvPr/>
        </p:nvSpPr>
        <p:spPr>
          <a:xfrm>
            <a:off x="2627823" y="1470827"/>
            <a:ext cx="2077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B3656"/>
                </a:solidFill>
                <a:latin typeface="Montserrat" panose="00000500000000000000" pitchFamily="2" charset="0"/>
              </a:rPr>
              <a:t>Acceso a la información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="" xmlns:a16="http://schemas.microsoft.com/office/drawing/2014/main" id="{7EDF2EB4-4711-4321-8B45-8A039F2DD9D7}"/>
              </a:ext>
            </a:extLst>
          </p:cNvPr>
          <p:cNvSpPr txBox="1"/>
          <p:nvPr/>
        </p:nvSpPr>
        <p:spPr>
          <a:xfrm>
            <a:off x="5199892" y="1388659"/>
            <a:ext cx="4534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B3656"/>
                </a:solidFill>
                <a:latin typeface="Montserrat" panose="00000500000000000000" pitchFamily="2" charset="0"/>
              </a:rPr>
              <a:t>Acceso a la información de manera oportuna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B3656"/>
                </a:solidFill>
                <a:latin typeface="Montserrat" panose="00000500000000000000" pitchFamily="2" charset="0"/>
              </a:rPr>
              <a:t>Disponibilidad de información fiscal relevante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="" xmlns:a16="http://schemas.microsoft.com/office/drawing/2014/main" id="{363706A7-18B7-44B1-BA37-BDC4EB4368CA}"/>
              </a:ext>
            </a:extLst>
          </p:cNvPr>
          <p:cNvSpPr txBox="1"/>
          <p:nvPr/>
        </p:nvSpPr>
        <p:spPr>
          <a:xfrm>
            <a:off x="7663018" y="2561054"/>
            <a:ext cx="2169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B3656"/>
                </a:solidFill>
                <a:latin typeface="Montserrat" panose="00000500000000000000" pitchFamily="2" charset="0"/>
              </a:rPr>
              <a:t>Suministro interno de datos e información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="" xmlns:a16="http://schemas.microsoft.com/office/drawing/2014/main" id="{C7F59CE1-75B5-4AEC-9820-98F4E997924B}"/>
              </a:ext>
            </a:extLst>
          </p:cNvPr>
          <p:cNvSpPr txBox="1"/>
          <p:nvPr/>
        </p:nvSpPr>
        <p:spPr>
          <a:xfrm>
            <a:off x="2447201" y="2410904"/>
            <a:ext cx="5465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B3656"/>
                </a:solidFill>
                <a:latin typeface="Montserrat" panose="00000500000000000000" pitchFamily="2" charset="0"/>
              </a:rPr>
              <a:t>Compartir información entre direcciones del MINFIN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B3656"/>
                </a:solidFill>
                <a:latin typeface="Montserrat" panose="00000500000000000000" pitchFamily="2" charset="0"/>
              </a:rPr>
              <a:t>La generación </a:t>
            </a:r>
            <a:r>
              <a:rPr lang="es-MX" sz="1600" dirty="0" smtClean="0">
                <a:solidFill>
                  <a:srgbClr val="0B3656"/>
                </a:solidFill>
                <a:latin typeface="Montserrat" panose="00000500000000000000" pitchFamily="2" charset="0"/>
              </a:rPr>
              <a:t>   e    interpretación      de     </a:t>
            </a:r>
            <a:r>
              <a:rPr lang="es-MX" sz="1600" dirty="0">
                <a:solidFill>
                  <a:srgbClr val="0B3656"/>
                </a:solidFill>
                <a:latin typeface="Montserrat" panose="00000500000000000000" pitchFamily="2" charset="0"/>
              </a:rPr>
              <a:t>datos </a:t>
            </a:r>
            <a:endParaRPr lang="es-MX" sz="1600" dirty="0" smtClean="0">
              <a:solidFill>
                <a:srgbClr val="0B3656"/>
              </a:solidFill>
              <a:latin typeface="Montserrat" panose="00000500000000000000" pitchFamily="2" charset="0"/>
            </a:endParaRPr>
          </a:p>
          <a:p>
            <a:r>
              <a:rPr lang="es-MX" sz="1600" dirty="0" smtClean="0">
                <a:solidFill>
                  <a:srgbClr val="0B3656"/>
                </a:solidFill>
                <a:latin typeface="Montserrat" panose="00000500000000000000" pitchFamily="2" charset="0"/>
              </a:rPr>
              <a:t>      relevantes </a:t>
            </a:r>
            <a:r>
              <a:rPr lang="es-MX" sz="1600" dirty="0">
                <a:solidFill>
                  <a:srgbClr val="0B3656"/>
                </a:solidFill>
                <a:latin typeface="Montserrat" panose="00000500000000000000" pitchFamily="2" charset="0"/>
              </a:rPr>
              <a:t>en forma constante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="" xmlns:a16="http://schemas.microsoft.com/office/drawing/2014/main" id="{CF7543CF-AD11-4FC2-9B4D-5E5F6DEC902E}"/>
              </a:ext>
            </a:extLst>
          </p:cNvPr>
          <p:cNvSpPr txBox="1"/>
          <p:nvPr/>
        </p:nvSpPr>
        <p:spPr>
          <a:xfrm>
            <a:off x="2745987" y="3599424"/>
            <a:ext cx="2077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B3656"/>
                </a:solidFill>
                <a:latin typeface="Montserrat" panose="00000500000000000000" pitchFamily="2" charset="0"/>
              </a:rPr>
              <a:t>Cobertura y puntualidad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="" xmlns:a16="http://schemas.microsoft.com/office/drawing/2014/main" id="{E3DF2FCD-4743-4D51-B11D-14862CDF4C6A}"/>
              </a:ext>
            </a:extLst>
          </p:cNvPr>
          <p:cNvSpPr txBox="1"/>
          <p:nvPr/>
        </p:nvSpPr>
        <p:spPr>
          <a:xfrm>
            <a:off x="5199891" y="3504392"/>
            <a:ext cx="469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B3656"/>
                </a:solidFill>
                <a:latin typeface="Montserrat" panose="00000500000000000000" pitchFamily="2" charset="0"/>
              </a:rPr>
              <a:t>La generación de información </a:t>
            </a:r>
            <a:r>
              <a:rPr lang="es-MX" sz="1600" dirty="0" smtClean="0">
                <a:solidFill>
                  <a:srgbClr val="0B3656"/>
                </a:solidFill>
                <a:latin typeface="Montserrat" panose="00000500000000000000" pitchFamily="2" charset="0"/>
              </a:rPr>
              <a:t>relevante </a:t>
            </a:r>
            <a:r>
              <a:rPr lang="es-MX" sz="1600" dirty="0">
                <a:solidFill>
                  <a:srgbClr val="0B3656"/>
                </a:solidFill>
                <a:latin typeface="Montserrat" panose="00000500000000000000" pitchFamily="2" charset="0"/>
              </a:rPr>
              <a:t>y oportuna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B3656"/>
                </a:solidFill>
                <a:latin typeface="Montserrat" panose="00000500000000000000" pitchFamily="2" charset="0"/>
              </a:rPr>
              <a:t>Ampliación de la cobertura de los informes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="" xmlns:a16="http://schemas.microsoft.com/office/drawing/2014/main" id="{0220FD89-1CF8-4D37-95DD-D3A34DC8DCBF}"/>
              </a:ext>
            </a:extLst>
          </p:cNvPr>
          <p:cNvSpPr txBox="1"/>
          <p:nvPr/>
        </p:nvSpPr>
        <p:spPr>
          <a:xfrm>
            <a:off x="7663018" y="4727681"/>
            <a:ext cx="2077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B3656"/>
                </a:solidFill>
                <a:latin typeface="Montserrat" panose="00000500000000000000" pitchFamily="2" charset="0"/>
              </a:rPr>
              <a:t>Rendición de Cuentas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="" xmlns:a16="http://schemas.microsoft.com/office/drawing/2014/main" id="{3DF9690F-AEE0-44F9-9339-11B8C6739278}"/>
              </a:ext>
            </a:extLst>
          </p:cNvPr>
          <p:cNvSpPr txBox="1"/>
          <p:nvPr/>
        </p:nvSpPr>
        <p:spPr>
          <a:xfrm>
            <a:off x="2450399" y="4774126"/>
            <a:ext cx="4036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B3656"/>
                </a:solidFill>
                <a:latin typeface="Montserrat" panose="00000500000000000000" pitchFamily="2" charset="0"/>
              </a:rPr>
              <a:t>Informe de uso de los recursos públicos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="" xmlns:a16="http://schemas.microsoft.com/office/drawing/2014/main" id="{AB1A2ECE-007B-4D5B-B6EF-246E830D9BD9}"/>
              </a:ext>
            </a:extLst>
          </p:cNvPr>
          <p:cNvSpPr txBox="1"/>
          <p:nvPr/>
        </p:nvSpPr>
        <p:spPr>
          <a:xfrm>
            <a:off x="2718690" y="5894856"/>
            <a:ext cx="20775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B3656"/>
                </a:solidFill>
                <a:latin typeface="Montserrat" panose="00000500000000000000" pitchFamily="2" charset="0"/>
              </a:rPr>
              <a:t>Divulgación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="" xmlns:a16="http://schemas.microsoft.com/office/drawing/2014/main" id="{64A1BF3E-61E0-4956-B894-FAC30D8239E6}"/>
              </a:ext>
            </a:extLst>
          </p:cNvPr>
          <p:cNvSpPr txBox="1"/>
          <p:nvPr/>
        </p:nvSpPr>
        <p:spPr>
          <a:xfrm>
            <a:off x="5179850" y="5750229"/>
            <a:ext cx="4549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B3656"/>
                </a:solidFill>
                <a:latin typeface="Montserrat" panose="00000500000000000000" pitchFamily="2" charset="0"/>
              </a:rPr>
              <a:t>Mejorar el desempeño de la función pública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B3656"/>
                </a:solidFill>
                <a:latin typeface="Montserrat" panose="00000500000000000000" pitchFamily="2" charset="0"/>
              </a:rPr>
              <a:t>Inclusión de metodologías en informes</a:t>
            </a:r>
          </a:p>
        </p:txBody>
      </p:sp>
    </p:spTree>
    <p:extLst>
      <p:ext uri="{BB962C8B-B14F-4D97-AF65-F5344CB8AC3E}">
        <p14:creationId xmlns:p14="http://schemas.microsoft.com/office/powerpoint/2010/main" val="280214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6FAB662F-1290-4ADC-AD08-C7059178C7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28C1AEE5-BB28-4BAA-B418-86CFA6BE367C}"/>
              </a:ext>
            </a:extLst>
          </p:cNvPr>
          <p:cNvSpPr txBox="1"/>
          <p:nvPr/>
        </p:nvSpPr>
        <p:spPr>
          <a:xfrm>
            <a:off x="1947597" y="401148"/>
            <a:ext cx="8293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3200" b="1" dirty="0">
                <a:solidFill>
                  <a:srgbClr val="0B3656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itchFamily="2" charset="0"/>
              </a:rPr>
              <a:t>Ejes de la Estrategia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096F0C43-51C1-4397-8ECD-3D68E8358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309" y="1428956"/>
            <a:ext cx="9313376" cy="4481395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BD4CB2D7-88BD-4C55-943D-4292A13726D9}"/>
              </a:ext>
            </a:extLst>
          </p:cNvPr>
          <p:cNvSpPr txBox="1"/>
          <p:nvPr/>
        </p:nvSpPr>
        <p:spPr>
          <a:xfrm>
            <a:off x="1879276" y="2166917"/>
            <a:ext cx="2077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rgbClr val="0B3656"/>
                </a:solidFill>
                <a:latin typeface="Montserrat" panose="00000500000000000000" pitchFamily="2" charset="0"/>
              </a:rPr>
              <a:t>Estrategia Fiscal Explícita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BE9E0F70-54FC-4BF1-923A-942CDC8EC159}"/>
              </a:ext>
            </a:extLst>
          </p:cNvPr>
          <p:cNvSpPr txBox="1"/>
          <p:nvPr/>
        </p:nvSpPr>
        <p:spPr>
          <a:xfrm>
            <a:off x="5277690" y="2144909"/>
            <a:ext cx="20775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rgbClr val="0B3656"/>
                </a:solidFill>
                <a:latin typeface="Montserrat" panose="00000500000000000000" pitchFamily="2" charset="0"/>
              </a:rPr>
              <a:t>Referencias e Informes del Proceso Presupuestario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1DFF85D6-C9CA-434C-AD16-3507D1EFEBF6}"/>
              </a:ext>
            </a:extLst>
          </p:cNvPr>
          <p:cNvSpPr txBox="1"/>
          <p:nvPr/>
        </p:nvSpPr>
        <p:spPr>
          <a:xfrm>
            <a:off x="8415852" y="2172205"/>
            <a:ext cx="20775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rgbClr val="0B3656"/>
                </a:solidFill>
                <a:latin typeface="Montserrat" panose="00000500000000000000" pitchFamily="2" charset="0"/>
              </a:rPr>
              <a:t>Disponibilidad, Calidad, Integridad y oportunidad de la información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6D245460-ED26-42EF-8D4E-1698F6BB9F2F}"/>
              </a:ext>
            </a:extLst>
          </p:cNvPr>
          <p:cNvSpPr txBox="1"/>
          <p:nvPr/>
        </p:nvSpPr>
        <p:spPr>
          <a:xfrm>
            <a:off x="1947597" y="4726954"/>
            <a:ext cx="23276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rgbClr val="0B3656"/>
                </a:solidFill>
                <a:latin typeface="Montserrat" panose="00000500000000000000" pitchFamily="2" charset="0"/>
              </a:rPr>
              <a:t>Iniciativas, Estándares de Transparencia Fiscal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44CA9A03-86A2-4AAA-864E-5DBDD2A331EF}"/>
              </a:ext>
            </a:extLst>
          </p:cNvPr>
          <p:cNvSpPr txBox="1"/>
          <p:nvPr/>
        </p:nvSpPr>
        <p:spPr>
          <a:xfrm>
            <a:off x="5277689" y="4744260"/>
            <a:ext cx="2077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rgbClr val="0B3656"/>
                </a:solidFill>
                <a:latin typeface="Montserrat" panose="00000500000000000000" pitchFamily="2" charset="0"/>
              </a:rPr>
              <a:t>Participación Ciudadana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C34CEAE0-5AAF-4F82-8CF3-5E82CC56C430}"/>
              </a:ext>
            </a:extLst>
          </p:cNvPr>
          <p:cNvSpPr txBox="1"/>
          <p:nvPr/>
        </p:nvSpPr>
        <p:spPr>
          <a:xfrm>
            <a:off x="8607781" y="4744260"/>
            <a:ext cx="2077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rgbClr val="0B3656"/>
                </a:solidFill>
                <a:latin typeface="Montserrat" panose="00000500000000000000" pitchFamily="2" charset="0"/>
              </a:rPr>
              <a:t>Integridad Institucional 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="" xmlns:a16="http://schemas.microsoft.com/office/drawing/2014/main" id="{B544CA65-71D1-42E9-A455-61CA3C1E58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277" y="1385917"/>
            <a:ext cx="719331" cy="719331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="" xmlns:a16="http://schemas.microsoft.com/office/drawing/2014/main" id="{719E7958-D58A-4B9A-8A8A-B8864CF0672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76366" y="1355270"/>
            <a:ext cx="719331" cy="719331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3A3D7083-840A-47D4-BF02-9AFD685364A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04979" y="1330042"/>
            <a:ext cx="719331" cy="719331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="" xmlns:a16="http://schemas.microsoft.com/office/drawing/2014/main" id="{CA19C013-E50D-48BD-8172-C8684F455A4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55913" y="3963756"/>
            <a:ext cx="719331" cy="719331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="" xmlns:a16="http://schemas.microsoft.com/office/drawing/2014/main" id="{1C8E4230-04D7-4AF5-8EB8-A8809E230B6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76365" y="3988086"/>
            <a:ext cx="719331" cy="719331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="" xmlns:a16="http://schemas.microsoft.com/office/drawing/2014/main" id="{918FE16D-07F1-4FA8-949B-E03A7401EDB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88455" y="3988085"/>
            <a:ext cx="719331" cy="71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89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E1906814-E529-4884-B5B4-F25E8355F3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28C1AEE5-BB28-4BAA-B418-86CFA6BE367C}"/>
              </a:ext>
            </a:extLst>
          </p:cNvPr>
          <p:cNvSpPr txBox="1"/>
          <p:nvPr/>
        </p:nvSpPr>
        <p:spPr>
          <a:xfrm>
            <a:off x="1949158" y="299600"/>
            <a:ext cx="8293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3200" b="1" dirty="0">
                <a:solidFill>
                  <a:srgbClr val="0B3656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itchFamily="2" charset="0"/>
              </a:rPr>
              <a:t>Estrategia Fiscal Explícita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B6509615-1493-4E2F-B1D3-ABB0EE06B0E4}"/>
              </a:ext>
            </a:extLst>
          </p:cNvPr>
          <p:cNvSpPr txBox="1"/>
          <p:nvPr/>
        </p:nvSpPr>
        <p:spPr>
          <a:xfrm>
            <a:off x="1155622" y="1237087"/>
            <a:ext cx="9343504" cy="2528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B3656"/>
                </a:solidFill>
                <a:latin typeface="Montserrat" panose="00000500000000000000" pitchFamily="2" charset="0"/>
              </a:rPr>
              <a:t>Explicitar la política fiscal de mediano y largo plazo, así como los lineamientos de política que se aplicarán para cada año, también deberá actualizarse de acuerdo a las circunstancias y dinámica propia en el contexto nacional e internacional que influya a las finanzas públicas.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es-MX" sz="2000" dirty="0">
              <a:solidFill>
                <a:srgbClr val="0B3656"/>
              </a:solidFill>
              <a:latin typeface="Montserrat" panose="00000500000000000000" pitchFamily="2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6D8DD638-9F51-419B-82B7-8C042DB8D0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450" y="5002430"/>
            <a:ext cx="1213353" cy="1213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47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868</Words>
  <Application>Microsoft Office PowerPoint</Application>
  <PresentationFormat>Personalizado</PresentationFormat>
  <Paragraphs>107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Paulina Dessire Rodas Hernandez</dc:creator>
  <cp:lastModifiedBy>CapacitacionTransp</cp:lastModifiedBy>
  <cp:revision>55</cp:revision>
  <dcterms:created xsi:type="dcterms:W3CDTF">2023-07-10T16:51:15Z</dcterms:created>
  <dcterms:modified xsi:type="dcterms:W3CDTF">2023-07-31T18:42:36Z</dcterms:modified>
</cp:coreProperties>
</file>