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257" r:id="rId3"/>
    <p:sldId id="279" r:id="rId4"/>
    <p:sldId id="280" r:id="rId5"/>
    <p:sldId id="286" r:id="rId6"/>
    <p:sldId id="281" r:id="rId7"/>
    <p:sldId id="282" r:id="rId8"/>
    <p:sldId id="318" r:id="rId9"/>
    <p:sldId id="285" r:id="rId10"/>
    <p:sldId id="302" r:id="rId11"/>
    <p:sldId id="313" r:id="rId12"/>
    <p:sldId id="315" r:id="rId13"/>
    <p:sldId id="319" r:id="rId14"/>
    <p:sldId id="288" r:id="rId15"/>
    <p:sldId id="293" r:id="rId16"/>
    <p:sldId id="289" r:id="rId17"/>
    <p:sldId id="294" r:id="rId18"/>
    <p:sldId id="310" r:id="rId19"/>
    <p:sldId id="307" r:id="rId20"/>
    <p:sldId id="309" r:id="rId21"/>
    <p:sldId id="296" r:id="rId22"/>
    <p:sldId id="316" r:id="rId23"/>
    <p:sldId id="321" r:id="rId24"/>
    <p:sldId id="303" r:id="rId25"/>
    <p:sldId id="304" r:id="rId26"/>
    <p:sldId id="305" r:id="rId27"/>
    <p:sldId id="306" r:id="rId28"/>
    <p:sldId id="320" r:id="rId29"/>
    <p:sldId id="300" r:id="rId30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Hugo Gonzalez" initials="SHG" lastIdx="1" clrIdx="0">
    <p:extLst>
      <p:ext uri="{19B8F6BF-5375-455C-9EA6-DF929625EA0E}">
        <p15:presenceInfo xmlns:p15="http://schemas.microsoft.com/office/powerpoint/2012/main" userId="S-1-5-21-3796736014-3602937044-3174837804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 autoAdjust="0"/>
    <p:restoredTop sz="95460" autoAdjust="0"/>
  </p:normalViewPr>
  <p:slideViewPr>
    <p:cSldViewPr>
      <p:cViewPr varScale="1">
        <p:scale>
          <a:sx n="112" d="100"/>
          <a:sy n="112" d="100"/>
        </p:scale>
        <p:origin x="16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0630c1e5c9c20c2/Documentos/SESAN/2017/05_mayo/ppto_abierto/graficos_desnutricion_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ovelasquez\Documents\Presupuesto%20abierto\2018\Copia%20de%20PRESUPUESTO%20HIST&#211;RICO%20SESA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0630c1e5c9c20c2/Documentos/SESAN/2017/05_mayo/ppto_abierto/graficos_desnutricion_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elasquez\Documents\Ejecuci&#243;n%20Presupuestaria%20SAN\Ejecuci&#243;n%20SAN%20An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elasquez\Documents\Presupuesto%20abierto\2018\graficas%20pol&#237;tic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velasquez\Documents\Presupuesto%20abierto\2018\graficas%20pol&#237;t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GT" sz="1100" noProof="0"/>
            </a:pPr>
            <a:r>
              <a:rPr lang="es-GT" sz="1100" noProof="0" dirty="0" smtClean="0">
                <a:solidFill>
                  <a:schemeClr val="tx2"/>
                </a:solidFill>
              </a:rPr>
              <a:t>Desnutrición </a:t>
            </a:r>
            <a:r>
              <a:rPr lang="es-GT" sz="1100" noProof="0" dirty="0">
                <a:solidFill>
                  <a:schemeClr val="tx2"/>
                </a:solidFill>
              </a:rPr>
              <a:t>crónica niños menores cinco años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[graficos_desnutricion_.xlsx]Hoja1!$C$3</c:f>
              <c:strCache>
                <c:ptCount val="1"/>
                <c:pt idx="0">
                  <c:v>Tendencia desnutrición crónica niños menores cinco años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[graficos_desnutricion_.xlsx]Hoja1!$B$4:$B$9</c:f>
              <c:strCache>
                <c:ptCount val="6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</c:strCache>
            </c:strRef>
          </c:cat>
          <c:val>
            <c:numRef>
              <c:f>[graficos_desnutricion_.xlsx]Hoja1!$C$4:$C$9</c:f>
              <c:numCache>
                <c:formatCode>0.0%</c:formatCode>
                <c:ptCount val="6"/>
                <c:pt idx="0">
                  <c:v>0.622</c:v>
                </c:pt>
                <c:pt idx="1">
                  <c:v>0.55200000000000005</c:v>
                </c:pt>
                <c:pt idx="2">
                  <c:v>0.53200000000000003</c:v>
                </c:pt>
                <c:pt idx="3">
                  <c:v>0.54500000000000004</c:v>
                </c:pt>
                <c:pt idx="4">
                  <c:v>0.48199999999999998</c:v>
                </c:pt>
                <c:pt idx="5">
                  <c:v>0.46500000000000002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40368"/>
        <c:axId val="183243168"/>
      </c:barChart>
      <c:catAx>
        <c:axId val="18324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183243168"/>
        <c:crosses val="autoZero"/>
        <c:auto val="1"/>
        <c:lblAlgn val="ctr"/>
        <c:lblOffset val="100"/>
        <c:noMultiLvlLbl val="0"/>
      </c:catAx>
      <c:valAx>
        <c:axId val="18324316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GT"/>
          </a:p>
        </c:txPr>
        <c:crossAx val="18324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chemeClr val="tx2">
          <a:lumMod val="75000"/>
        </a:scheme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09638888888889"/>
          <c:y val="3.4440046296296295E-2"/>
          <c:w val="0.85750083333333338"/>
          <c:h val="0.88643958333333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HISTORIA!$C$5</c:f>
              <c:strCache>
                <c:ptCount val="1"/>
                <c:pt idx="0">
                  <c:v>FTE 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HISTORIA!$C$6:$C$17</c:f>
              <c:numCache>
                <c:formatCode>#,##0.00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6.5</c:v>
                </c:pt>
                <c:pt idx="3">
                  <c:v>1.26</c:v>
                </c:pt>
                <c:pt idx="4">
                  <c:v>2.12</c:v>
                </c:pt>
                <c:pt idx="5" formatCode="General">
                  <c:v>0</c:v>
                </c:pt>
                <c:pt idx="6">
                  <c:v>12.07</c:v>
                </c:pt>
                <c:pt idx="7" formatCode="General">
                  <c:v>0</c:v>
                </c:pt>
                <c:pt idx="8" formatCode="General">
                  <c:v>0</c:v>
                </c:pt>
                <c:pt idx="9">
                  <c:v>17.37</c:v>
                </c:pt>
                <c:pt idx="10">
                  <c:v>5.2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HISTORIA!$D$5</c:f>
              <c:strCache>
                <c:ptCount val="1"/>
                <c:pt idx="0">
                  <c:v>FTE 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HISTORIA!$D$6:$D$17</c:f>
              <c:numCache>
                <c:formatCode>General</c:formatCode>
                <c:ptCount val="12"/>
                <c:pt idx="2" formatCode="#,##0.00">
                  <c:v>12</c:v>
                </c:pt>
                <c:pt idx="3" formatCode="#,##0.00">
                  <c:v>17.309999999999999</c:v>
                </c:pt>
                <c:pt idx="4" formatCode="#,##0.00">
                  <c:v>13.57</c:v>
                </c:pt>
                <c:pt idx="5" formatCode="#,##0.00">
                  <c:v>17.5</c:v>
                </c:pt>
                <c:pt idx="6" formatCode="#,##0.00">
                  <c:v>23.48</c:v>
                </c:pt>
                <c:pt idx="7" formatCode="#,##0.00">
                  <c:v>23.36</c:v>
                </c:pt>
                <c:pt idx="8" formatCode="#,##0.00">
                  <c:v>23.36</c:v>
                </c:pt>
                <c:pt idx="9" formatCode="#,##0.00">
                  <c:v>15.44</c:v>
                </c:pt>
                <c:pt idx="10" formatCode="#,##0.00">
                  <c:v>15.73</c:v>
                </c:pt>
                <c:pt idx="11" formatCode="#,##0.00">
                  <c:v>16.09</c:v>
                </c:pt>
              </c:numCache>
            </c:numRef>
          </c:val>
        </c:ser>
        <c:ser>
          <c:idx val="2"/>
          <c:order val="2"/>
          <c:tx>
            <c:strRef>
              <c:f>HISTORIA!$E$5</c:f>
              <c:strCache>
                <c:ptCount val="1"/>
                <c:pt idx="0">
                  <c:v>FTE 61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HISTORIA!$E$6:$E$17</c:f>
              <c:numCache>
                <c:formatCode>General</c:formatCode>
                <c:ptCount val="12"/>
                <c:pt idx="2">
                  <c:v>0</c:v>
                </c:pt>
                <c:pt idx="3" formatCode="#,##0.00">
                  <c:v>2.68</c:v>
                </c:pt>
                <c:pt idx="4" formatCode="#,##0.00">
                  <c:v>14.98</c:v>
                </c:pt>
                <c:pt idx="5" formatCode="#,##0.00">
                  <c:v>15.72</c:v>
                </c:pt>
                <c:pt idx="6" formatCode="#,##0.00">
                  <c:v>2.4300000000000002</c:v>
                </c:pt>
                <c:pt idx="7" formatCode="#,##0.00">
                  <c:v>69.23</c:v>
                </c:pt>
                <c:pt idx="8" formatCode="#,##0.00">
                  <c:v>57.08</c:v>
                </c:pt>
                <c:pt idx="9" formatCode="#,##0.00">
                  <c:v>21.29</c:v>
                </c:pt>
                <c:pt idx="10" formatCode="#,##0.00">
                  <c:v>19.38</c:v>
                </c:pt>
                <c:pt idx="11" formatCode="#,##0.00">
                  <c:v>17.11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92880"/>
        <c:axId val="87001712"/>
      </c:barChart>
      <c:catAx>
        <c:axId val="8819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001712"/>
        <c:crosses val="autoZero"/>
        <c:auto val="1"/>
        <c:lblAlgn val="ctr"/>
        <c:lblOffset val="100"/>
        <c:noMultiLvlLbl val="0"/>
      </c:catAx>
      <c:valAx>
        <c:axId val="870017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Mollones de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1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09638888888889"/>
          <c:y val="3.4440046296296295E-2"/>
          <c:w val="0.85750083333333338"/>
          <c:h val="0.88643958333333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HISTORIA!$C$5</c:f>
              <c:strCache>
                <c:ptCount val="1"/>
                <c:pt idx="0">
                  <c:v>FTE 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HISTORIA!$C$6:$C$17</c:f>
              <c:numCache>
                <c:formatCode>#,##0.00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6.5</c:v>
                </c:pt>
                <c:pt idx="3">
                  <c:v>1.26</c:v>
                </c:pt>
                <c:pt idx="4">
                  <c:v>2.12</c:v>
                </c:pt>
                <c:pt idx="5" formatCode="General">
                  <c:v>0</c:v>
                </c:pt>
                <c:pt idx="6">
                  <c:v>12.07</c:v>
                </c:pt>
                <c:pt idx="7" formatCode="General">
                  <c:v>0</c:v>
                </c:pt>
                <c:pt idx="8" formatCode="General">
                  <c:v>0</c:v>
                </c:pt>
                <c:pt idx="9">
                  <c:v>17.37</c:v>
                </c:pt>
                <c:pt idx="10">
                  <c:v>5.2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HISTORIA!$D$5</c:f>
              <c:strCache>
                <c:ptCount val="1"/>
                <c:pt idx="0">
                  <c:v>FTE 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HISTORIA!$D$6:$D$17</c:f>
              <c:numCache>
                <c:formatCode>General</c:formatCode>
                <c:ptCount val="12"/>
                <c:pt idx="2" formatCode="#,##0.00">
                  <c:v>12</c:v>
                </c:pt>
                <c:pt idx="3" formatCode="#,##0.00">
                  <c:v>17.309999999999999</c:v>
                </c:pt>
                <c:pt idx="4" formatCode="#,##0.00">
                  <c:v>13.57</c:v>
                </c:pt>
                <c:pt idx="5" formatCode="#,##0.00">
                  <c:v>17.5</c:v>
                </c:pt>
                <c:pt idx="6" formatCode="#,##0.00">
                  <c:v>23.48</c:v>
                </c:pt>
                <c:pt idx="7" formatCode="#,##0.00">
                  <c:v>23.36</c:v>
                </c:pt>
                <c:pt idx="8" formatCode="#,##0.00">
                  <c:v>23.36</c:v>
                </c:pt>
                <c:pt idx="9" formatCode="#,##0.00">
                  <c:v>15.44</c:v>
                </c:pt>
                <c:pt idx="10" formatCode="#,##0.00">
                  <c:v>15.73</c:v>
                </c:pt>
                <c:pt idx="11" formatCode="#,##0.00">
                  <c:v>16.09</c:v>
                </c:pt>
              </c:numCache>
            </c:numRef>
          </c:val>
        </c:ser>
        <c:ser>
          <c:idx val="2"/>
          <c:order val="2"/>
          <c:tx>
            <c:strRef>
              <c:f>HISTORIA!$E$5</c:f>
              <c:strCache>
                <c:ptCount val="1"/>
                <c:pt idx="0">
                  <c:v>FTE 61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HISTORIA!$E$6:$E$17</c:f>
              <c:numCache>
                <c:formatCode>General</c:formatCode>
                <c:ptCount val="12"/>
                <c:pt idx="2">
                  <c:v>0</c:v>
                </c:pt>
                <c:pt idx="3" formatCode="#,##0.00">
                  <c:v>2.68</c:v>
                </c:pt>
                <c:pt idx="4" formatCode="#,##0.00">
                  <c:v>14.98</c:v>
                </c:pt>
                <c:pt idx="5" formatCode="#,##0.00">
                  <c:v>15.72</c:v>
                </c:pt>
                <c:pt idx="6" formatCode="#,##0.00">
                  <c:v>2.4300000000000002</c:v>
                </c:pt>
                <c:pt idx="7" formatCode="#,##0.00">
                  <c:v>69.23</c:v>
                </c:pt>
                <c:pt idx="8" formatCode="#,##0.00">
                  <c:v>57.08</c:v>
                </c:pt>
                <c:pt idx="9" formatCode="#,##0.00">
                  <c:v>21.29</c:v>
                </c:pt>
                <c:pt idx="10" formatCode="#,##0.00">
                  <c:v>19.38</c:v>
                </c:pt>
                <c:pt idx="11" formatCode="#,##0.00">
                  <c:v>17.11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005072"/>
        <c:axId val="87005632"/>
      </c:barChart>
      <c:catAx>
        <c:axId val="870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005632"/>
        <c:crosses val="autoZero"/>
        <c:auto val="1"/>
        <c:lblAlgn val="ctr"/>
        <c:lblOffset val="100"/>
        <c:noMultiLvlLbl val="0"/>
      </c:catAx>
      <c:valAx>
        <c:axId val="87005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Mollones de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700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Gráfica!$C$3</c:f>
              <c:strCache>
                <c:ptCount val="1"/>
                <c:pt idx="0">
                  <c:v>Dirección y coordinación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Gráfica!$D$3:$O$3</c:f>
              <c:numCache>
                <c:formatCode>#,##0.0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18.5</c:v>
                </c:pt>
                <c:pt idx="3">
                  <c:v>21.2</c:v>
                </c:pt>
                <c:pt idx="4">
                  <c:v>30.6</c:v>
                </c:pt>
                <c:pt idx="5">
                  <c:v>6.4</c:v>
                </c:pt>
                <c:pt idx="6">
                  <c:v>14.3</c:v>
                </c:pt>
                <c:pt idx="7">
                  <c:v>22.3</c:v>
                </c:pt>
                <c:pt idx="8">
                  <c:v>25.3</c:v>
                </c:pt>
                <c:pt idx="9">
                  <c:v>18</c:v>
                </c:pt>
                <c:pt idx="10">
                  <c:v>17.5</c:v>
                </c:pt>
                <c:pt idx="11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Gráfica!$C$4</c:f>
              <c:strCache>
                <c:ptCount val="1"/>
                <c:pt idx="0">
                  <c:v>Planificación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Gráfica!$D$4:$O$4</c:f>
              <c:numCache>
                <c:formatCode>General</c:formatCode>
                <c:ptCount val="12"/>
                <c:pt idx="5" formatCode="#,##0.0">
                  <c:v>26.8</c:v>
                </c:pt>
                <c:pt idx="6" formatCode="#,##0.0">
                  <c:v>23.6</c:v>
                </c:pt>
                <c:pt idx="7" formatCode="#,##0.0">
                  <c:v>16.5</c:v>
                </c:pt>
                <c:pt idx="8" formatCode="#,##0.0">
                  <c:v>10.9</c:v>
                </c:pt>
                <c:pt idx="9" formatCode="#,##0.0">
                  <c:v>6.3</c:v>
                </c:pt>
                <c:pt idx="10" formatCode="#,##0.0">
                  <c:v>1.7</c:v>
                </c:pt>
                <c:pt idx="11" formatCode="#,##0.0">
                  <c:v>2.1</c:v>
                </c:pt>
              </c:numCache>
            </c:numRef>
          </c:val>
        </c:ser>
        <c:ser>
          <c:idx val="2"/>
          <c:order val="2"/>
          <c:tx>
            <c:strRef>
              <c:f>Gráfica!$C$5</c:f>
              <c:strCache>
                <c:ptCount val="1"/>
                <c:pt idx="0">
                  <c:v>Monitoreo y Evaluación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Gráfica!$D$5:$O$5</c:f>
              <c:numCache>
                <c:formatCode>General</c:formatCode>
                <c:ptCount val="12"/>
                <c:pt idx="7" formatCode="#,##0.0">
                  <c:v>44.2</c:v>
                </c:pt>
                <c:pt idx="8" formatCode="#,##0.0">
                  <c:v>36.700000000000003</c:v>
                </c:pt>
                <c:pt idx="9" formatCode="#,##0.0">
                  <c:v>12.3</c:v>
                </c:pt>
                <c:pt idx="10" formatCode="#,##0.0">
                  <c:v>6.9</c:v>
                </c:pt>
                <c:pt idx="11" formatCode="#,##0.0">
                  <c:v>5.4</c:v>
                </c:pt>
              </c:numCache>
            </c:numRef>
          </c:val>
        </c:ser>
        <c:ser>
          <c:idx val="3"/>
          <c:order val="3"/>
          <c:tx>
            <c:strRef>
              <c:f>Gráfica!$C$6</c:f>
              <c:strCache>
                <c:ptCount val="1"/>
                <c:pt idx="0">
                  <c:v>Sistema de Información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Gráfica!$D$6:$O$6</c:f>
              <c:numCache>
                <c:formatCode>General</c:formatCode>
                <c:ptCount val="12"/>
                <c:pt idx="7" formatCode="#,##0.0">
                  <c:v>7.7</c:v>
                </c:pt>
                <c:pt idx="8" formatCode="#,##0.0">
                  <c:v>4.0999999999999996</c:v>
                </c:pt>
                <c:pt idx="9" formatCode="#,##0.0">
                  <c:v>2.1</c:v>
                </c:pt>
                <c:pt idx="10" formatCode="#,##0.0">
                  <c:v>0.6</c:v>
                </c:pt>
                <c:pt idx="11" formatCode="#,##0.0">
                  <c:v>0.5</c:v>
                </c:pt>
              </c:numCache>
            </c:numRef>
          </c:val>
        </c:ser>
        <c:ser>
          <c:idx val="4"/>
          <c:order val="4"/>
          <c:tx>
            <c:strRef>
              <c:f>Gráfica!$C$7</c:f>
              <c:strCache>
                <c:ptCount val="1"/>
                <c:pt idx="0">
                  <c:v>Comunicación en SAN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Gráfica!$D$7:$O$7</c:f>
              <c:numCache>
                <c:formatCode>General</c:formatCode>
                <c:ptCount val="12"/>
                <c:pt idx="7" formatCode="#,##0.0">
                  <c:v>1.8</c:v>
                </c:pt>
                <c:pt idx="8" formatCode="#,##0.0">
                  <c:v>3.4</c:v>
                </c:pt>
                <c:pt idx="9" formatCode="#,##0.0">
                  <c:v>1.3</c:v>
                </c:pt>
                <c:pt idx="10" formatCode="#,##0.0">
                  <c:v>1.2</c:v>
                </c:pt>
                <c:pt idx="11" formatCode="#,##0.0">
                  <c:v>1.4</c:v>
                </c:pt>
              </c:numCache>
            </c:numRef>
          </c:val>
        </c:ser>
        <c:ser>
          <c:idx val="5"/>
          <c:order val="5"/>
          <c:tx>
            <c:strRef>
              <c:f>Gráfica!$C$8</c:f>
              <c:strCache>
                <c:ptCount val="1"/>
                <c:pt idx="0">
                  <c:v>Participación comunitaria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Gráfica!$D$8:$O$8</c:f>
              <c:numCache>
                <c:formatCode>General</c:formatCode>
                <c:ptCount val="12"/>
                <c:pt idx="9" formatCode="#,##0.0">
                  <c:v>14.1</c:v>
                </c:pt>
                <c:pt idx="10" formatCode="#,##0.0">
                  <c:v>12.4</c:v>
                </c:pt>
                <c:pt idx="11" formatCode="#,##0.0">
                  <c:v>7.7</c:v>
                </c:pt>
              </c:numCache>
            </c:numRef>
          </c:val>
        </c:ser>
        <c:ser>
          <c:idx val="6"/>
          <c:order val="6"/>
          <c:tx>
            <c:strRef>
              <c:f>Gráfica!$C$9</c:f>
              <c:strCache>
                <c:ptCount val="1"/>
                <c:pt idx="0">
                  <c:v>Atención comunidades Chixoy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Gráfica!$D$9:$O$9</c:f>
              <c:numCache>
                <c:formatCode>General</c:formatCode>
                <c:ptCount val="12"/>
                <c:pt idx="11" formatCode="#,##0.0">
                  <c:v>0.3</c:v>
                </c:pt>
              </c:numCache>
            </c:numRef>
          </c:val>
        </c:ser>
        <c:ser>
          <c:idx val="7"/>
          <c:order val="7"/>
          <c:tx>
            <c:strRef>
              <c:f>Gráfica!$C$10</c:f>
              <c:strCache>
                <c:ptCount val="1"/>
                <c:pt idx="0">
                  <c:v>Apoyo técnico ENPDC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Gráfica!$D$10:$O$10</c:f>
              <c:numCache>
                <c:formatCode>General</c:formatCode>
                <c:ptCount val="12"/>
                <c:pt idx="11" formatCode="#,##0.0">
                  <c:v>7.1</c:v>
                </c:pt>
              </c:numCache>
            </c:numRef>
          </c:val>
        </c:ser>
        <c:ser>
          <c:idx val="8"/>
          <c:order val="8"/>
          <c:tx>
            <c:strRef>
              <c:f>Gráfica!$C$11</c:f>
              <c:strCache>
                <c:ptCount val="1"/>
                <c:pt idx="0">
                  <c:v>Monitoreo ENPDC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Gráfica!$D$2:$O$2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Gráfica!$D$11:$O$11</c:f>
              <c:numCache>
                <c:formatCode>General</c:formatCode>
                <c:ptCount val="12"/>
                <c:pt idx="11" formatCode="#,##0.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271584"/>
        <c:axId val="188272144"/>
      </c:barChart>
      <c:catAx>
        <c:axId val="1882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8272144"/>
        <c:crosses val="autoZero"/>
        <c:auto val="1"/>
        <c:lblAlgn val="ctr"/>
        <c:lblOffset val="100"/>
        <c:noMultiLvlLbl val="0"/>
      </c:catAx>
      <c:valAx>
        <c:axId val="18827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Millones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82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Gráfica!$C$3</c:f>
              <c:strCache>
                <c:ptCount val="1"/>
                <c:pt idx="0">
                  <c:v>Dirección y coordinación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Gráfica!$M$3:$T$3</c:f>
              <c:numCache>
                <c:formatCode>#,##0.0</c:formatCode>
                <c:ptCount val="8"/>
                <c:pt idx="0">
                  <c:v>18</c:v>
                </c:pt>
                <c:pt idx="1">
                  <c:v>17.5</c:v>
                </c:pt>
                <c:pt idx="2">
                  <c:v>16.399999999999999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Gráfica!$C$4</c:f>
              <c:strCache>
                <c:ptCount val="1"/>
                <c:pt idx="0">
                  <c:v>Planificación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Gráfica!$M$4:$T$4</c:f>
              <c:numCache>
                <c:formatCode>#,##0.0</c:formatCode>
                <c:ptCount val="8"/>
                <c:pt idx="0">
                  <c:v>6.3</c:v>
                </c:pt>
                <c:pt idx="1">
                  <c:v>1.7</c:v>
                </c:pt>
                <c:pt idx="2">
                  <c:v>2.1</c:v>
                </c:pt>
              </c:numCache>
            </c:numRef>
          </c:val>
        </c:ser>
        <c:ser>
          <c:idx val="2"/>
          <c:order val="2"/>
          <c:tx>
            <c:strRef>
              <c:f>Gráfica!$C$5</c:f>
              <c:strCache>
                <c:ptCount val="1"/>
                <c:pt idx="0">
                  <c:v>Monitoreo y Evaluación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Gráfica!$M$5:$T$5</c:f>
              <c:numCache>
                <c:formatCode>#,##0.0</c:formatCode>
                <c:ptCount val="8"/>
                <c:pt idx="0">
                  <c:v>12.3</c:v>
                </c:pt>
                <c:pt idx="1">
                  <c:v>6.9</c:v>
                </c:pt>
                <c:pt idx="2">
                  <c:v>5.4</c:v>
                </c:pt>
              </c:numCache>
            </c:numRef>
          </c:val>
        </c:ser>
        <c:ser>
          <c:idx val="3"/>
          <c:order val="3"/>
          <c:tx>
            <c:strRef>
              <c:f>Gráfica!$C$6</c:f>
              <c:strCache>
                <c:ptCount val="1"/>
                <c:pt idx="0">
                  <c:v>Sistema de Información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Gráfica!$M$6:$T$6</c:f>
              <c:numCache>
                <c:formatCode>#,##0.0</c:formatCode>
                <c:ptCount val="8"/>
                <c:pt idx="0">
                  <c:v>2.1</c:v>
                </c:pt>
                <c:pt idx="1">
                  <c:v>0.6</c:v>
                </c:pt>
                <c:pt idx="2">
                  <c:v>0.5</c:v>
                </c:pt>
              </c:numCache>
            </c:numRef>
          </c:val>
        </c:ser>
        <c:ser>
          <c:idx val="4"/>
          <c:order val="4"/>
          <c:tx>
            <c:strRef>
              <c:f>Gráfica!$C$7</c:f>
              <c:strCache>
                <c:ptCount val="1"/>
                <c:pt idx="0">
                  <c:v>Comunicación en SAN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Gráfica!$M$7:$T$7</c:f>
              <c:numCache>
                <c:formatCode>#,##0.0</c:formatCode>
                <c:ptCount val="8"/>
                <c:pt idx="0">
                  <c:v>1.3</c:v>
                </c:pt>
                <c:pt idx="1">
                  <c:v>1.2</c:v>
                </c:pt>
                <c:pt idx="2">
                  <c:v>1.4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ser>
          <c:idx val="5"/>
          <c:order val="5"/>
          <c:tx>
            <c:strRef>
              <c:f>Gráfica!$C$8</c:f>
              <c:strCache>
                <c:ptCount val="1"/>
                <c:pt idx="0">
                  <c:v>Participación comunitaria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Gráfica!$M$8:$T$8</c:f>
              <c:numCache>
                <c:formatCode>#,##0.0</c:formatCode>
                <c:ptCount val="8"/>
                <c:pt idx="0">
                  <c:v>14.1</c:v>
                </c:pt>
                <c:pt idx="1">
                  <c:v>12.4</c:v>
                </c:pt>
                <c:pt idx="2">
                  <c:v>7.7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6"/>
          <c:order val="6"/>
          <c:tx>
            <c:strRef>
              <c:f>Gráfica!$C$9</c:f>
              <c:strCache>
                <c:ptCount val="1"/>
                <c:pt idx="0">
                  <c:v>Atención comunidades Chixoy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Gráfica!$M$9:$T$9</c:f>
              <c:numCache>
                <c:formatCode>General</c:formatCode>
                <c:ptCount val="8"/>
                <c:pt idx="2" formatCode="#,##0.0">
                  <c:v>0.3</c:v>
                </c:pt>
              </c:numCache>
            </c:numRef>
          </c:val>
        </c:ser>
        <c:ser>
          <c:idx val="7"/>
          <c:order val="7"/>
          <c:tx>
            <c:strRef>
              <c:f>Gráfica!$C$10</c:f>
              <c:strCache>
                <c:ptCount val="1"/>
                <c:pt idx="0">
                  <c:v>Apoyo técnico ENPDC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Gráfica!$M$10:$T$10</c:f>
              <c:numCache>
                <c:formatCode>General</c:formatCode>
                <c:ptCount val="8"/>
                <c:pt idx="2" formatCode="#,##0.0">
                  <c:v>7.1</c:v>
                </c:pt>
              </c:numCache>
            </c:numRef>
          </c:val>
        </c:ser>
        <c:ser>
          <c:idx val="8"/>
          <c:order val="8"/>
          <c:tx>
            <c:strRef>
              <c:f>Gráfica!$C$11</c:f>
              <c:strCache>
                <c:ptCount val="1"/>
                <c:pt idx="0">
                  <c:v>Monitoreo ENPDC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Gráfica!$M$2:$T$2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Gráfica!$M$11:$T$11</c:f>
              <c:numCache>
                <c:formatCode>General</c:formatCode>
                <c:ptCount val="8"/>
                <c:pt idx="2" formatCode="#,##0.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148256"/>
        <c:axId val="86503200"/>
      </c:barChart>
      <c:catAx>
        <c:axId val="1891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6503200"/>
        <c:crosses val="autoZero"/>
        <c:auto val="1"/>
        <c:lblAlgn val="ctr"/>
        <c:lblOffset val="100"/>
        <c:noMultiLvlLbl val="0"/>
      </c:catAx>
      <c:valAx>
        <c:axId val="8650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Millones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91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HISTORIA!$C$5</c:f>
              <c:strCache>
                <c:ptCount val="1"/>
                <c:pt idx="0">
                  <c:v>FTE 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HISTORIA!$B$13:$B$20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HISTORIA!$C$13:$C$20</c:f>
              <c:numCache>
                <c:formatCode>#,##0.00</c:formatCode>
                <c:ptCount val="8"/>
                <c:pt idx="0">
                  <c:v>17.37</c:v>
                </c:pt>
                <c:pt idx="1">
                  <c:v>5.2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HISTORIA!$D$5</c:f>
              <c:strCache>
                <c:ptCount val="1"/>
                <c:pt idx="0">
                  <c:v>FTE 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HISTORIA!$B$13:$B$20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HISTORIA!$D$13:$D$20</c:f>
              <c:numCache>
                <c:formatCode>#,##0.00</c:formatCode>
                <c:ptCount val="8"/>
                <c:pt idx="0">
                  <c:v>15.44</c:v>
                </c:pt>
                <c:pt idx="1">
                  <c:v>15.73</c:v>
                </c:pt>
                <c:pt idx="2">
                  <c:v>16.09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HISTORIA!$E$5</c:f>
              <c:strCache>
                <c:ptCount val="1"/>
                <c:pt idx="0">
                  <c:v>FTE 61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HISTORIA!$B$13:$B$20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HISTORIA!$E$13:$E$20</c:f>
              <c:numCache>
                <c:formatCode>#,##0.00</c:formatCode>
                <c:ptCount val="8"/>
                <c:pt idx="0">
                  <c:v>21.29</c:v>
                </c:pt>
                <c:pt idx="1">
                  <c:v>19.38</c:v>
                </c:pt>
                <c:pt idx="2">
                  <c:v>17.11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06560"/>
        <c:axId val="78244240"/>
      </c:barChart>
      <c:catAx>
        <c:axId val="865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8244240"/>
        <c:crosses val="autoZero"/>
        <c:auto val="1"/>
        <c:lblAlgn val="ctr"/>
        <c:lblOffset val="100"/>
        <c:noMultiLvlLbl val="0"/>
      </c:catAx>
      <c:valAx>
        <c:axId val="782442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Mollones de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65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9736554103154522"/>
                  <c:y val="0.15677270426742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51452060551407"/>
                      <c:h val="0.10441741041118888"/>
                    </c:manualLayout>
                  </c15:layout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6366652950086"/>
                      <c:h val="0.28277876532237156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Hoja2!$J$20:$J$22</c:f>
              <c:strCache>
                <c:ptCount val="3"/>
                <c:pt idx="0">
                  <c:v>Presupuesto SAN</c:v>
                </c:pt>
                <c:pt idx="1">
                  <c:v>Administración cualquier proyecto</c:v>
                </c:pt>
                <c:pt idx="2">
                  <c:v>Presupuesto solicitado SESAN</c:v>
                </c:pt>
              </c:strCache>
            </c:strRef>
          </c:cat>
          <c:val>
            <c:numRef>
              <c:f>Hoja2!$K$20:$K$22</c:f>
              <c:numCache>
                <c:formatCode>_(* #,##0.00_);_(* \(#,##0.00\);_(* "-"??_);_(@_)</c:formatCode>
                <c:ptCount val="3"/>
                <c:pt idx="0">
                  <c:v>5300000000</c:v>
                </c:pt>
                <c:pt idx="1">
                  <c:v>106000000</c:v>
                </c:pt>
                <c:pt idx="2">
                  <c:v>45000000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246480"/>
        <c:axId val="78247040"/>
      </c:barChart>
      <c:catAx>
        <c:axId val="7824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8247040"/>
        <c:crosses val="autoZero"/>
        <c:auto val="1"/>
        <c:lblAlgn val="ctr"/>
        <c:lblOffset val="100"/>
        <c:noMultiLvlLbl val="0"/>
      </c:catAx>
      <c:valAx>
        <c:axId val="78247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7824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GT" sz="1200" noProof="0">
                <a:solidFill>
                  <a:schemeClr val="tx2"/>
                </a:solidFill>
              </a:defRPr>
            </a:pPr>
            <a:r>
              <a:rPr lang="es-GT" sz="1200" noProof="0" dirty="0" smtClean="0">
                <a:solidFill>
                  <a:schemeClr val="tx2"/>
                </a:solidFill>
              </a:rPr>
              <a:t>Desnutrición </a:t>
            </a:r>
            <a:r>
              <a:rPr lang="es-GT" sz="1200" noProof="0" dirty="0">
                <a:solidFill>
                  <a:schemeClr val="tx2"/>
                </a:solidFill>
              </a:rPr>
              <a:t>aguda niños menores cinco años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[graficos_desnutricion_.xlsx]Hoja1!$C$12</c:f>
              <c:strCache>
                <c:ptCount val="1"/>
                <c:pt idx="0">
                  <c:v>Tendencia desnutrición aguda niños menores cinco años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[graficos_desnutricion_.xlsx]Hoja1!$B$13:$B$18</c:f>
              <c:strCache>
                <c:ptCount val="6"/>
                <c:pt idx="0">
                  <c:v>1987</c:v>
                </c:pt>
                <c:pt idx="1">
                  <c:v>1995</c:v>
                </c:pt>
                <c:pt idx="2">
                  <c:v>1998-1999</c:v>
                </c:pt>
                <c:pt idx="3">
                  <c:v>2002</c:v>
                </c:pt>
                <c:pt idx="4">
                  <c:v>2008-2009</c:v>
                </c:pt>
                <c:pt idx="5">
                  <c:v>2014-2015</c:v>
                </c:pt>
              </c:strCache>
            </c:strRef>
          </c:cat>
          <c:val>
            <c:numRef>
              <c:f>[graficos_desnutricion_.xlsx]Hoja1!$C$13:$C$18</c:f>
              <c:numCache>
                <c:formatCode>0.0%</c:formatCode>
                <c:ptCount val="6"/>
                <c:pt idx="0">
                  <c:v>2.3E-2</c:v>
                </c:pt>
                <c:pt idx="1">
                  <c:v>3.9E-2</c:v>
                </c:pt>
                <c:pt idx="2">
                  <c:v>0.03</c:v>
                </c:pt>
                <c:pt idx="3">
                  <c:v>2.1999999999999999E-2</c:v>
                </c:pt>
                <c:pt idx="4">
                  <c:v>1.6E-2</c:v>
                </c:pt>
                <c:pt idx="5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50448"/>
        <c:axId val="188538560"/>
      </c:barChart>
      <c:catAx>
        <c:axId val="18325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188538560"/>
        <c:crosses val="autoZero"/>
        <c:auto val="1"/>
        <c:lblAlgn val="ctr"/>
        <c:lblOffset val="100"/>
        <c:noMultiLvlLbl val="0"/>
      </c:catAx>
      <c:valAx>
        <c:axId val="1885385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GT"/>
          </a:p>
        </c:txPr>
        <c:crossAx val="183250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chemeClr val="tx2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91741600483008"/>
          <c:y val="4.1714868258950079E-2"/>
          <c:w val="0.83042328467962989"/>
          <c:h val="0.855852519109139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2.1508453923218206E-3"/>
                  <c:y val="1.79274366223142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Hoja1!$B$1:$G$1</c:f>
              <c:strCache>
                <c:ptCount val="6"/>
                <c:pt idx="0">
                  <c:v>Promedio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Hoja1!$B$2:$G$2</c:f>
              <c:numCache>
                <c:formatCode>#,##0</c:formatCode>
                <c:ptCount val="6"/>
                <c:pt idx="0">
                  <c:v>5355.8</c:v>
                </c:pt>
                <c:pt idx="1">
                  <c:v>5705</c:v>
                </c:pt>
                <c:pt idx="2">
                  <c:v>5271</c:v>
                </c:pt>
                <c:pt idx="3">
                  <c:v>5433</c:v>
                </c:pt>
                <c:pt idx="4">
                  <c:v>5028</c:v>
                </c:pt>
                <c:pt idx="5">
                  <c:v>5342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358528"/>
        <c:axId val="189359088"/>
      </c:barChart>
      <c:catAx>
        <c:axId val="1893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9359088"/>
        <c:crosses val="autoZero"/>
        <c:auto val="1"/>
        <c:lblAlgn val="ctr"/>
        <c:lblOffset val="100"/>
        <c:noMultiLvlLbl val="0"/>
      </c:catAx>
      <c:valAx>
        <c:axId val="18935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 dirty="0"/>
                  <a:t>Millones de Q</a:t>
                </a:r>
              </a:p>
            </c:rich>
          </c:tx>
          <c:layout>
            <c:manualLayout>
              <c:xMode val="edge"/>
              <c:yMode val="edge"/>
              <c:x val="4.4210881076032398E-3"/>
              <c:y val="0.33235995556574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935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GT"/>
              <a:t>Porcentaje de individuos según número de intervenciones recibidas</a:t>
            </a:r>
          </a:p>
        </c:rich>
      </c:tx>
      <c:layout>
        <c:manualLayout>
          <c:xMode val="edge"/>
          <c:yMode val="edge"/>
          <c:x val="0.1666456692913385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079365079365079E-2"/>
                  <c:y val="5.03968253968253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0793650793650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396825396825393E-3"/>
                  <c:y val="-1.5119047619047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Hoja1!$A$3:$A$11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Hoja1!$B$3:$B$11</c:f>
              <c:numCache>
                <c:formatCode>0.0%</c:formatCode>
                <c:ptCount val="9"/>
                <c:pt idx="0">
                  <c:v>8.9999999999999993E-3</c:v>
                </c:pt>
                <c:pt idx="1">
                  <c:v>0.11</c:v>
                </c:pt>
                <c:pt idx="2">
                  <c:v>0.18</c:v>
                </c:pt>
                <c:pt idx="3">
                  <c:v>0.27100000000000002</c:v>
                </c:pt>
                <c:pt idx="4">
                  <c:v>0.24</c:v>
                </c:pt>
                <c:pt idx="5">
                  <c:v>0.13400000000000001</c:v>
                </c:pt>
                <c:pt idx="6">
                  <c:v>4.8000000000000001E-2</c:v>
                </c:pt>
                <c:pt idx="7">
                  <c:v>6.0000000000000001E-3</c:v>
                </c:pt>
                <c:pt idx="8">
                  <c:v>2E-3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18769728"/>
        <c:axId val="118770288"/>
      </c:barChart>
      <c:catAx>
        <c:axId val="1187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8770288"/>
        <c:crosses val="autoZero"/>
        <c:auto val="1"/>
        <c:lblAlgn val="ctr"/>
        <c:lblOffset val="100"/>
        <c:noMultiLvlLbl val="0"/>
      </c:catAx>
      <c:valAx>
        <c:axId val="1187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876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GT"/>
              <a:t>Complementariedad de tres o más intervenciones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Hoja1!$A$27:$A$30</c:f>
              <c:strCache>
                <c:ptCount val="4"/>
                <c:pt idx="0">
                  <c:v>3 o más</c:v>
                </c:pt>
                <c:pt idx="1">
                  <c:v>4 o más</c:v>
                </c:pt>
                <c:pt idx="2">
                  <c:v>5 o más</c:v>
                </c:pt>
                <c:pt idx="3">
                  <c:v>6 o más</c:v>
                </c:pt>
              </c:strCache>
            </c:strRef>
          </c:cat>
          <c:val>
            <c:numRef>
              <c:f>Hoja1!$B$27:$B$30</c:f>
              <c:numCache>
                <c:formatCode>General</c:formatCode>
                <c:ptCount val="4"/>
                <c:pt idx="0">
                  <c:v>1E-3</c:v>
                </c:pt>
                <c:pt idx="1">
                  <c:v>0.09</c:v>
                </c:pt>
                <c:pt idx="2">
                  <c:v>0.21</c:v>
                </c:pt>
                <c:pt idx="3">
                  <c:v>0.35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18772528"/>
        <c:axId val="118773088"/>
      </c:barChart>
      <c:catAx>
        <c:axId val="1187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8773088"/>
        <c:crosses val="autoZero"/>
        <c:auto val="1"/>
        <c:lblAlgn val="ctr"/>
        <c:lblOffset val="100"/>
        <c:noMultiLvlLbl val="0"/>
      </c:catAx>
      <c:valAx>
        <c:axId val="1187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dirty="0" smtClean="0"/>
                  <a:t>Efecto</a:t>
                </a:r>
                <a:r>
                  <a:rPr lang="es-GT" baseline="0" dirty="0" smtClean="0"/>
                  <a:t> sobre Z-Score Talla para la Edad</a:t>
                </a:r>
                <a:endParaRPr lang="es-G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187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Hoja1!$B$3:$B$6</c:f>
              <c:strCache>
                <c:ptCount val="4"/>
                <c:pt idx="0">
                  <c:v>Atención a la Política de Seguridad Alimentaria y Nutricional</c:v>
                </c:pt>
                <c:pt idx="1">
                  <c:v>Atención a la Pólitica de Reparación a las comunidades afectadas Chixoy</c:v>
                </c:pt>
                <c:pt idx="2">
                  <c:v>Atención a la Política General de Gobierno REP Reducción Desnutrición Crónica y su Estratégia</c:v>
                </c:pt>
                <c:pt idx="3">
                  <c:v>Total</c:v>
                </c:pt>
              </c:strCache>
            </c:strRef>
          </c:cat>
          <c:val>
            <c:numRef>
              <c:f>Hoja1!$C$3:$C$6</c:f>
              <c:numCache>
                <c:formatCode>#,##0</c:formatCode>
                <c:ptCount val="4"/>
                <c:pt idx="0">
                  <c:v>33576000</c:v>
                </c:pt>
                <c:pt idx="1">
                  <c:v>360000</c:v>
                </c:pt>
                <c:pt idx="2">
                  <c:v>9273000</c:v>
                </c:pt>
                <c:pt idx="3">
                  <c:v>43209000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85488"/>
        <c:axId val="68386048"/>
      </c:barChart>
      <c:catAx>
        <c:axId val="683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386048"/>
        <c:crosses val="autoZero"/>
        <c:auto val="1"/>
        <c:lblAlgn val="ctr"/>
        <c:lblOffset val="100"/>
        <c:noMultiLvlLbl val="0"/>
      </c:catAx>
      <c:valAx>
        <c:axId val="68386048"/>
        <c:scaling>
          <c:orientation val="minMax"/>
          <c:max val="4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Quetzales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3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Hoja1!$F$3:$F$5</c:f>
              <c:numCache>
                <c:formatCode>0%</c:formatCode>
                <c:ptCount val="3"/>
                <c:pt idx="0">
                  <c:v>0.78</c:v>
                </c:pt>
                <c:pt idx="1">
                  <c:v>0.01</c:v>
                </c:pt>
                <c:pt idx="2">
                  <c:v>0.21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HISTORIA!$C$5</c:f>
              <c:strCache>
                <c:ptCount val="1"/>
                <c:pt idx="0">
                  <c:v>FTE 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HISTORIA!$C$6:$C$17</c:f>
              <c:numCache>
                <c:formatCode>#,##0.00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6.5</c:v>
                </c:pt>
                <c:pt idx="3">
                  <c:v>1.26</c:v>
                </c:pt>
                <c:pt idx="4">
                  <c:v>2.12</c:v>
                </c:pt>
                <c:pt idx="5" formatCode="General">
                  <c:v>0</c:v>
                </c:pt>
                <c:pt idx="6">
                  <c:v>12.07</c:v>
                </c:pt>
                <c:pt idx="7" formatCode="General">
                  <c:v>0</c:v>
                </c:pt>
                <c:pt idx="8" formatCode="General">
                  <c:v>0</c:v>
                </c:pt>
                <c:pt idx="9">
                  <c:v>17.37</c:v>
                </c:pt>
                <c:pt idx="10">
                  <c:v>5.2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85600"/>
        <c:axId val="88186160"/>
      </c:barChart>
      <c:catAx>
        <c:axId val="88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186160"/>
        <c:crosses val="autoZero"/>
        <c:auto val="1"/>
        <c:lblAlgn val="ctr"/>
        <c:lblOffset val="100"/>
        <c:noMultiLvlLbl val="0"/>
      </c:catAx>
      <c:valAx>
        <c:axId val="88186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Mollones de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18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HISTORIA!$C$5</c:f>
              <c:strCache>
                <c:ptCount val="1"/>
                <c:pt idx="0">
                  <c:v>FTE 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HISTORIA!$C$6:$C$17</c:f>
              <c:numCache>
                <c:formatCode>#,##0.00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6.5</c:v>
                </c:pt>
                <c:pt idx="3">
                  <c:v>1.26</c:v>
                </c:pt>
                <c:pt idx="4">
                  <c:v>2.12</c:v>
                </c:pt>
                <c:pt idx="5" formatCode="General">
                  <c:v>0</c:v>
                </c:pt>
                <c:pt idx="6">
                  <c:v>12.07</c:v>
                </c:pt>
                <c:pt idx="7" formatCode="General">
                  <c:v>0</c:v>
                </c:pt>
                <c:pt idx="8" formatCode="General">
                  <c:v>0</c:v>
                </c:pt>
                <c:pt idx="9">
                  <c:v>17.37</c:v>
                </c:pt>
                <c:pt idx="10">
                  <c:v>5.2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HISTORIA!$D$5</c:f>
              <c:strCache>
                <c:ptCount val="1"/>
                <c:pt idx="0">
                  <c:v>FTE 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HISTORIA!$B$6:$B$17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HISTORIA!$D$6:$D$17</c:f>
              <c:numCache>
                <c:formatCode>General</c:formatCode>
                <c:ptCount val="12"/>
                <c:pt idx="2" formatCode="#,##0.00">
                  <c:v>12</c:v>
                </c:pt>
                <c:pt idx="3" formatCode="#,##0.00">
                  <c:v>17.309999999999999</c:v>
                </c:pt>
                <c:pt idx="4" formatCode="#,##0.00">
                  <c:v>13.57</c:v>
                </c:pt>
                <c:pt idx="5" formatCode="#,##0.00">
                  <c:v>17.5</c:v>
                </c:pt>
                <c:pt idx="6" formatCode="#,##0.00">
                  <c:v>23.48</c:v>
                </c:pt>
                <c:pt idx="7" formatCode="#,##0.00">
                  <c:v>23.36</c:v>
                </c:pt>
                <c:pt idx="8" formatCode="#,##0.00">
                  <c:v>23.36</c:v>
                </c:pt>
                <c:pt idx="9" formatCode="#,##0.00">
                  <c:v>15.44</c:v>
                </c:pt>
                <c:pt idx="10" formatCode="#,##0.00">
                  <c:v>15.73</c:v>
                </c:pt>
                <c:pt idx="11" formatCode="#,##0.00">
                  <c:v>16.09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88960"/>
        <c:axId val="88189520"/>
      </c:barChart>
      <c:catAx>
        <c:axId val="881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189520"/>
        <c:crosses val="autoZero"/>
        <c:auto val="1"/>
        <c:lblAlgn val="ctr"/>
        <c:lblOffset val="100"/>
        <c:noMultiLvlLbl val="0"/>
      </c:catAx>
      <c:valAx>
        <c:axId val="88189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/>
                  <a:t>Mollones de 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GT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81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G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07DCB-8AF9-4EC1-8501-8E471F39E5DD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870699C2-E29F-4DC1-BAD2-A581B0FAA9F8}">
      <dgm:prSet phldrT="[Texto]"/>
      <dgm:spPr/>
      <dgm:t>
        <a:bodyPr/>
        <a:lstStyle/>
        <a:p>
          <a:r>
            <a:rPr lang="es-GT" dirty="0" smtClean="0"/>
            <a:t>Nacional</a:t>
          </a:r>
          <a:endParaRPr lang="es-GT" dirty="0"/>
        </a:p>
      </dgm:t>
    </dgm:pt>
    <dgm:pt modelId="{8908AB9B-E2C6-4171-BF23-E15A2FDBD5D4}" type="parTrans" cxnId="{C8A9F206-3B7B-4941-B86B-70482BC405DC}">
      <dgm:prSet/>
      <dgm:spPr/>
      <dgm:t>
        <a:bodyPr/>
        <a:lstStyle/>
        <a:p>
          <a:endParaRPr lang="es-GT"/>
        </a:p>
      </dgm:t>
    </dgm:pt>
    <dgm:pt modelId="{17092E30-53F2-48ED-9E30-48AF7CEA0338}" type="sibTrans" cxnId="{C8A9F206-3B7B-4941-B86B-70482BC405DC}">
      <dgm:prSet/>
      <dgm:spPr/>
      <dgm:t>
        <a:bodyPr/>
        <a:lstStyle/>
        <a:p>
          <a:endParaRPr lang="es-GT"/>
        </a:p>
      </dgm:t>
    </dgm:pt>
    <dgm:pt modelId="{F945893B-8147-45CC-ABDB-568D229E1256}">
      <dgm:prSet phldrT="[Texto]"/>
      <dgm:spPr/>
      <dgm:t>
        <a:bodyPr/>
        <a:lstStyle/>
        <a:p>
          <a:r>
            <a:rPr lang="es-GT" dirty="0" smtClean="0"/>
            <a:t>CONASAN</a:t>
          </a:r>
          <a:endParaRPr lang="es-GT" dirty="0"/>
        </a:p>
      </dgm:t>
    </dgm:pt>
    <dgm:pt modelId="{A313D025-E6B1-4248-9C31-5BEBAC221AC5}" type="parTrans" cxnId="{3E235D37-F864-42E2-A295-980857B39C22}">
      <dgm:prSet/>
      <dgm:spPr/>
      <dgm:t>
        <a:bodyPr/>
        <a:lstStyle/>
        <a:p>
          <a:endParaRPr lang="es-GT"/>
        </a:p>
      </dgm:t>
    </dgm:pt>
    <dgm:pt modelId="{A1125E73-93BF-46CC-91FD-BC6A26B00E28}" type="sibTrans" cxnId="{3E235D37-F864-42E2-A295-980857B39C22}">
      <dgm:prSet/>
      <dgm:spPr/>
      <dgm:t>
        <a:bodyPr/>
        <a:lstStyle/>
        <a:p>
          <a:endParaRPr lang="es-GT"/>
        </a:p>
      </dgm:t>
    </dgm:pt>
    <dgm:pt modelId="{787EBE4F-E11D-47AF-BB96-F154958E5F33}">
      <dgm:prSet phldrT="[Texto]"/>
      <dgm:spPr/>
      <dgm:t>
        <a:bodyPr/>
        <a:lstStyle/>
        <a:p>
          <a:r>
            <a:rPr lang="es-GT" dirty="0" smtClean="0"/>
            <a:t>CTI</a:t>
          </a:r>
          <a:endParaRPr lang="es-GT" dirty="0"/>
        </a:p>
      </dgm:t>
    </dgm:pt>
    <dgm:pt modelId="{F08FD6EE-A91F-47CD-9043-12D606DFE185}" type="parTrans" cxnId="{1D89469D-7E3C-43BC-8D78-202D5E675ED8}">
      <dgm:prSet/>
      <dgm:spPr/>
      <dgm:t>
        <a:bodyPr/>
        <a:lstStyle/>
        <a:p>
          <a:endParaRPr lang="es-GT"/>
        </a:p>
      </dgm:t>
    </dgm:pt>
    <dgm:pt modelId="{1D17022E-5C6F-43B5-9301-AEBA7753590B}" type="sibTrans" cxnId="{1D89469D-7E3C-43BC-8D78-202D5E675ED8}">
      <dgm:prSet/>
      <dgm:spPr/>
      <dgm:t>
        <a:bodyPr/>
        <a:lstStyle/>
        <a:p>
          <a:endParaRPr lang="es-GT"/>
        </a:p>
      </dgm:t>
    </dgm:pt>
    <dgm:pt modelId="{8DB3E31D-2C5C-4B27-A857-537BEFBDCDB0}">
      <dgm:prSet phldrT="[Texto]"/>
      <dgm:spPr/>
      <dgm:t>
        <a:bodyPr/>
        <a:lstStyle/>
        <a:p>
          <a:r>
            <a:rPr lang="es-GT" dirty="0" smtClean="0"/>
            <a:t>Departamental</a:t>
          </a:r>
          <a:endParaRPr lang="es-GT" dirty="0"/>
        </a:p>
      </dgm:t>
    </dgm:pt>
    <dgm:pt modelId="{6D2E9325-71E3-44B8-8B39-2360D50713A2}" type="parTrans" cxnId="{4D7B56F2-E3D2-4CD9-8573-B5498FC426CC}">
      <dgm:prSet/>
      <dgm:spPr/>
      <dgm:t>
        <a:bodyPr/>
        <a:lstStyle/>
        <a:p>
          <a:endParaRPr lang="es-GT"/>
        </a:p>
      </dgm:t>
    </dgm:pt>
    <dgm:pt modelId="{DAC67685-C50D-4DDB-BBA9-7484EE00C90A}" type="sibTrans" cxnId="{4D7B56F2-E3D2-4CD9-8573-B5498FC426CC}">
      <dgm:prSet/>
      <dgm:spPr/>
      <dgm:t>
        <a:bodyPr/>
        <a:lstStyle/>
        <a:p>
          <a:endParaRPr lang="es-GT"/>
        </a:p>
      </dgm:t>
    </dgm:pt>
    <dgm:pt modelId="{B020C800-16A5-4539-920E-EDE304B83E4E}">
      <dgm:prSet phldrT="[Texto]"/>
      <dgm:spPr/>
      <dgm:t>
        <a:bodyPr/>
        <a:lstStyle/>
        <a:p>
          <a:r>
            <a:rPr lang="es-GT" dirty="0" smtClean="0"/>
            <a:t>22 CODESAN</a:t>
          </a:r>
          <a:endParaRPr lang="es-GT" dirty="0"/>
        </a:p>
      </dgm:t>
    </dgm:pt>
    <dgm:pt modelId="{319CBA29-0FBE-4DCD-993B-CCF086B3CBD8}" type="parTrans" cxnId="{EE77C894-E371-475C-87B6-C3ECE396B25D}">
      <dgm:prSet/>
      <dgm:spPr/>
      <dgm:t>
        <a:bodyPr/>
        <a:lstStyle/>
        <a:p>
          <a:endParaRPr lang="es-GT"/>
        </a:p>
      </dgm:t>
    </dgm:pt>
    <dgm:pt modelId="{AD5BCA9C-C116-4B41-89F7-1DEFAE591966}" type="sibTrans" cxnId="{EE77C894-E371-475C-87B6-C3ECE396B25D}">
      <dgm:prSet/>
      <dgm:spPr/>
      <dgm:t>
        <a:bodyPr/>
        <a:lstStyle/>
        <a:p>
          <a:endParaRPr lang="es-GT"/>
        </a:p>
      </dgm:t>
    </dgm:pt>
    <dgm:pt modelId="{C17BE82E-D866-41BC-954C-FDA47DF767FD}">
      <dgm:prSet phldrT="[Texto]"/>
      <dgm:spPr/>
      <dgm:t>
        <a:bodyPr/>
        <a:lstStyle/>
        <a:p>
          <a:r>
            <a:rPr lang="es-GT" dirty="0" smtClean="0"/>
            <a:t>Municipal</a:t>
          </a:r>
          <a:endParaRPr lang="es-GT" dirty="0"/>
        </a:p>
      </dgm:t>
    </dgm:pt>
    <dgm:pt modelId="{52EB4A0B-48B8-4AC3-BCF5-76511891A453}" type="parTrans" cxnId="{9C7F61E2-2FB9-4551-99CD-3112EFD3AC33}">
      <dgm:prSet/>
      <dgm:spPr/>
      <dgm:t>
        <a:bodyPr/>
        <a:lstStyle/>
        <a:p>
          <a:endParaRPr lang="es-GT"/>
        </a:p>
      </dgm:t>
    </dgm:pt>
    <dgm:pt modelId="{1EB7CF17-ACF1-4C0F-88A7-064E3AF09BFA}" type="sibTrans" cxnId="{9C7F61E2-2FB9-4551-99CD-3112EFD3AC33}">
      <dgm:prSet/>
      <dgm:spPr/>
      <dgm:t>
        <a:bodyPr/>
        <a:lstStyle/>
        <a:p>
          <a:endParaRPr lang="es-GT"/>
        </a:p>
      </dgm:t>
    </dgm:pt>
    <dgm:pt modelId="{8CA47EC4-33FC-4FBE-90C7-C8297C44515D}">
      <dgm:prSet phldrT="[Texto]"/>
      <dgm:spPr/>
      <dgm:t>
        <a:bodyPr/>
        <a:lstStyle/>
        <a:p>
          <a:r>
            <a:rPr lang="es-GT" dirty="0" smtClean="0"/>
            <a:t>330 COMUSAN</a:t>
          </a:r>
          <a:endParaRPr lang="es-GT" dirty="0"/>
        </a:p>
      </dgm:t>
    </dgm:pt>
    <dgm:pt modelId="{2D2A08BE-23E6-4AD5-A4E9-71756C67D2C7}" type="parTrans" cxnId="{F710881B-CDBF-4879-82C9-6BC06824C076}">
      <dgm:prSet/>
      <dgm:spPr/>
      <dgm:t>
        <a:bodyPr/>
        <a:lstStyle/>
        <a:p>
          <a:endParaRPr lang="es-GT"/>
        </a:p>
      </dgm:t>
    </dgm:pt>
    <dgm:pt modelId="{43E3373B-2F3D-4B74-A825-2C509DED6A7F}" type="sibTrans" cxnId="{F710881B-CDBF-4879-82C9-6BC06824C076}">
      <dgm:prSet/>
      <dgm:spPr/>
      <dgm:t>
        <a:bodyPr/>
        <a:lstStyle/>
        <a:p>
          <a:endParaRPr lang="es-GT"/>
        </a:p>
      </dgm:t>
    </dgm:pt>
    <dgm:pt modelId="{BEE83E8E-36A6-454D-BE82-6A3ADDC7BA22}">
      <dgm:prSet phldrT="[Texto]"/>
      <dgm:spPr/>
      <dgm:t>
        <a:bodyPr/>
        <a:lstStyle/>
        <a:p>
          <a:r>
            <a:rPr lang="es-GT" dirty="0" smtClean="0"/>
            <a:t>Gobernación</a:t>
          </a:r>
          <a:endParaRPr lang="es-GT" dirty="0"/>
        </a:p>
      </dgm:t>
    </dgm:pt>
    <dgm:pt modelId="{5166B202-A3D0-4754-9E75-8C29B62F9E0C}" type="parTrans" cxnId="{B7B13838-B678-46B9-AEAA-3473C81BE723}">
      <dgm:prSet/>
      <dgm:spPr/>
      <dgm:t>
        <a:bodyPr/>
        <a:lstStyle/>
        <a:p>
          <a:endParaRPr lang="es-GT"/>
        </a:p>
      </dgm:t>
    </dgm:pt>
    <dgm:pt modelId="{4CB4DA4A-F56E-4AB6-B835-200E82548E24}" type="sibTrans" cxnId="{B7B13838-B678-46B9-AEAA-3473C81BE723}">
      <dgm:prSet/>
      <dgm:spPr/>
      <dgm:t>
        <a:bodyPr/>
        <a:lstStyle/>
        <a:p>
          <a:endParaRPr lang="es-GT"/>
        </a:p>
      </dgm:t>
    </dgm:pt>
    <dgm:pt modelId="{D84806D4-E2D8-4658-96CF-1B1BA5CB3247}">
      <dgm:prSet phldrT="[Texto]"/>
      <dgm:spPr/>
      <dgm:t>
        <a:bodyPr/>
        <a:lstStyle/>
        <a:p>
          <a:r>
            <a:rPr lang="es-GT" dirty="0" smtClean="0"/>
            <a:t>Municipalidad</a:t>
          </a:r>
          <a:endParaRPr lang="es-GT" dirty="0"/>
        </a:p>
      </dgm:t>
    </dgm:pt>
    <dgm:pt modelId="{33E08F3B-711C-4AF5-96B1-C564CE4ED2D3}" type="parTrans" cxnId="{2A53991A-8F2F-4B7E-A12C-F448C10886DE}">
      <dgm:prSet/>
      <dgm:spPr/>
      <dgm:t>
        <a:bodyPr/>
        <a:lstStyle/>
        <a:p>
          <a:endParaRPr lang="es-GT"/>
        </a:p>
      </dgm:t>
    </dgm:pt>
    <dgm:pt modelId="{82C106AC-205B-444D-8D00-0B3B8408B692}" type="sibTrans" cxnId="{2A53991A-8F2F-4B7E-A12C-F448C10886DE}">
      <dgm:prSet/>
      <dgm:spPr/>
      <dgm:t>
        <a:bodyPr/>
        <a:lstStyle/>
        <a:p>
          <a:endParaRPr lang="es-GT"/>
        </a:p>
      </dgm:t>
    </dgm:pt>
    <dgm:pt modelId="{E035201E-373E-44F5-898F-242BE8EB20FA}">
      <dgm:prSet phldrT="[Texto]"/>
      <dgm:spPr/>
      <dgm:t>
        <a:bodyPr/>
        <a:lstStyle/>
        <a:p>
          <a:r>
            <a:rPr lang="es-GT" dirty="0" smtClean="0"/>
            <a:t>GIA</a:t>
          </a:r>
          <a:endParaRPr lang="es-GT" dirty="0"/>
        </a:p>
      </dgm:t>
    </dgm:pt>
    <dgm:pt modelId="{AA3A3BA6-8EEE-44EF-AF8B-7377F45A560B}" type="parTrans" cxnId="{335720AF-7665-42EB-8D72-7014FEACD83B}">
      <dgm:prSet/>
      <dgm:spPr/>
      <dgm:t>
        <a:bodyPr/>
        <a:lstStyle/>
        <a:p>
          <a:endParaRPr lang="es-GT"/>
        </a:p>
      </dgm:t>
    </dgm:pt>
    <dgm:pt modelId="{FBCD5E1D-14F4-4D2D-ACEF-ED448BD7E913}" type="sibTrans" cxnId="{335720AF-7665-42EB-8D72-7014FEACD83B}">
      <dgm:prSet/>
      <dgm:spPr/>
      <dgm:t>
        <a:bodyPr/>
        <a:lstStyle/>
        <a:p>
          <a:endParaRPr lang="es-GT"/>
        </a:p>
      </dgm:t>
    </dgm:pt>
    <dgm:pt modelId="{ACC3B007-80C1-425A-8566-7B296A5C1B2D}">
      <dgm:prSet phldrT="[Texto]"/>
      <dgm:spPr/>
      <dgm:t>
        <a:bodyPr/>
        <a:lstStyle/>
        <a:p>
          <a:r>
            <a:rPr lang="es-GT" dirty="0" smtClean="0"/>
            <a:t>INCOPAS</a:t>
          </a:r>
          <a:endParaRPr lang="es-GT" dirty="0"/>
        </a:p>
      </dgm:t>
    </dgm:pt>
    <dgm:pt modelId="{4E0BAB58-E604-422E-B0AA-876341DC7569}" type="parTrans" cxnId="{3B7AFB80-4EDA-457C-B55D-F7F691D22834}">
      <dgm:prSet/>
      <dgm:spPr/>
      <dgm:t>
        <a:bodyPr/>
        <a:lstStyle/>
        <a:p>
          <a:endParaRPr lang="es-GT"/>
        </a:p>
      </dgm:t>
    </dgm:pt>
    <dgm:pt modelId="{DAB39B2F-4683-4AA2-BD95-2BB21C383E8D}" type="sibTrans" cxnId="{3B7AFB80-4EDA-457C-B55D-F7F691D22834}">
      <dgm:prSet/>
      <dgm:spPr/>
      <dgm:t>
        <a:bodyPr/>
        <a:lstStyle/>
        <a:p>
          <a:endParaRPr lang="es-GT"/>
        </a:p>
      </dgm:t>
    </dgm:pt>
    <dgm:pt modelId="{8EB1F16E-E290-4DF4-AE7C-8AEFBD7EC434}">
      <dgm:prSet phldrT="[Texto]"/>
      <dgm:spPr/>
      <dgm:t>
        <a:bodyPr/>
        <a:lstStyle/>
        <a:p>
          <a:endParaRPr lang="es-GT" dirty="0"/>
        </a:p>
      </dgm:t>
    </dgm:pt>
    <dgm:pt modelId="{D5F040EA-DEBD-4CA4-9FDF-00E9DAFDA402}" type="parTrans" cxnId="{A940D612-5BE9-44B3-A739-72251261B18B}">
      <dgm:prSet/>
      <dgm:spPr/>
      <dgm:t>
        <a:bodyPr/>
        <a:lstStyle/>
        <a:p>
          <a:endParaRPr lang="es-GT"/>
        </a:p>
      </dgm:t>
    </dgm:pt>
    <dgm:pt modelId="{9815B528-45C4-4AD7-ABF9-44E6D9CBB27B}" type="sibTrans" cxnId="{A940D612-5BE9-44B3-A739-72251261B18B}">
      <dgm:prSet/>
      <dgm:spPr/>
      <dgm:t>
        <a:bodyPr/>
        <a:lstStyle/>
        <a:p>
          <a:endParaRPr lang="es-GT"/>
        </a:p>
      </dgm:t>
    </dgm:pt>
    <dgm:pt modelId="{E4BF3891-7F2A-4B46-B95C-BBDAD99DD053}" type="pres">
      <dgm:prSet presAssocID="{C2B07DCB-8AF9-4EC1-8501-8E471F39E5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0C47E913-2386-4E94-86EC-BDFA8332C568}" type="pres">
      <dgm:prSet presAssocID="{870699C2-E29F-4DC1-BAD2-A581B0FAA9F8}" presName="linNode" presStyleCnt="0"/>
      <dgm:spPr/>
    </dgm:pt>
    <dgm:pt modelId="{0064C9AD-E22A-4EFC-A8A2-FF7086D3ECF4}" type="pres">
      <dgm:prSet presAssocID="{870699C2-E29F-4DC1-BAD2-A581B0FAA9F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45CBB88-2EB9-4263-8938-D29E84D4E40A}" type="pres">
      <dgm:prSet presAssocID="{870699C2-E29F-4DC1-BAD2-A581B0FAA9F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0908D54-1117-409B-BA1E-88439D7BCAAD}" type="pres">
      <dgm:prSet presAssocID="{17092E30-53F2-48ED-9E30-48AF7CEA0338}" presName="spacing" presStyleCnt="0"/>
      <dgm:spPr/>
    </dgm:pt>
    <dgm:pt modelId="{57D03AF3-E368-4973-96E4-03316ED05082}" type="pres">
      <dgm:prSet presAssocID="{8DB3E31D-2C5C-4B27-A857-537BEFBDCDB0}" presName="linNode" presStyleCnt="0"/>
      <dgm:spPr/>
    </dgm:pt>
    <dgm:pt modelId="{7FB3BD02-6EA5-4122-AC84-34E917CB2883}" type="pres">
      <dgm:prSet presAssocID="{8DB3E31D-2C5C-4B27-A857-537BEFBDCDB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060EB56-E640-4547-A233-F863A8844ED4}" type="pres">
      <dgm:prSet presAssocID="{8DB3E31D-2C5C-4B27-A857-537BEFBDCDB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93BEA63-F184-41D9-9171-419EE314C093}" type="pres">
      <dgm:prSet presAssocID="{DAC67685-C50D-4DDB-BBA9-7484EE00C90A}" presName="spacing" presStyleCnt="0"/>
      <dgm:spPr/>
    </dgm:pt>
    <dgm:pt modelId="{99CB7376-2BFA-4DDF-B621-939D0F13CE22}" type="pres">
      <dgm:prSet presAssocID="{C17BE82E-D866-41BC-954C-FDA47DF767FD}" presName="linNode" presStyleCnt="0"/>
      <dgm:spPr/>
    </dgm:pt>
    <dgm:pt modelId="{5B82E9BE-5EFB-4F62-BCA6-6B2646BFCEC5}" type="pres">
      <dgm:prSet presAssocID="{C17BE82E-D866-41BC-954C-FDA47DF767F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D0D6EB0-538F-452D-824F-3156EB4E48AC}" type="pres">
      <dgm:prSet presAssocID="{C17BE82E-D866-41BC-954C-FDA47DF767F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FBE68A0-33B6-4237-9364-661AB07DC609}" type="presOf" srcId="{8DB3E31D-2C5C-4B27-A857-537BEFBDCDB0}" destId="{7FB3BD02-6EA5-4122-AC84-34E917CB2883}" srcOrd="0" destOrd="0" presId="urn:microsoft.com/office/officeart/2005/8/layout/vList6"/>
    <dgm:cxn modelId="{9C91C219-F52B-4A80-B246-49D2F6CD7180}" type="presOf" srcId="{8EB1F16E-E290-4DF4-AE7C-8AEFBD7EC434}" destId="{ED0D6EB0-538F-452D-824F-3156EB4E48AC}" srcOrd="0" destOrd="2" presId="urn:microsoft.com/office/officeart/2005/8/layout/vList6"/>
    <dgm:cxn modelId="{4C2E3E4D-CBA7-46B1-818C-C9700673D35F}" type="presOf" srcId="{ACC3B007-80C1-425A-8566-7B296A5C1B2D}" destId="{F45CBB88-2EB9-4263-8938-D29E84D4E40A}" srcOrd="0" destOrd="3" presId="urn:microsoft.com/office/officeart/2005/8/layout/vList6"/>
    <dgm:cxn modelId="{F0983E40-1284-4CBB-B5B8-CB3EA6F4513E}" type="presOf" srcId="{BEE83E8E-36A6-454D-BE82-6A3ADDC7BA22}" destId="{3060EB56-E640-4547-A233-F863A8844ED4}" srcOrd="0" destOrd="0" presId="urn:microsoft.com/office/officeart/2005/8/layout/vList6"/>
    <dgm:cxn modelId="{B7B13838-B678-46B9-AEAA-3473C81BE723}" srcId="{8DB3E31D-2C5C-4B27-A857-537BEFBDCDB0}" destId="{BEE83E8E-36A6-454D-BE82-6A3ADDC7BA22}" srcOrd="0" destOrd="0" parTransId="{5166B202-A3D0-4754-9E75-8C29B62F9E0C}" sibTransId="{4CB4DA4A-F56E-4AB6-B835-200E82548E24}"/>
    <dgm:cxn modelId="{B7FA41AB-235F-4EE6-B161-9929396CF7D9}" type="presOf" srcId="{B020C800-16A5-4539-920E-EDE304B83E4E}" destId="{3060EB56-E640-4547-A233-F863A8844ED4}" srcOrd="0" destOrd="1" presId="urn:microsoft.com/office/officeart/2005/8/layout/vList6"/>
    <dgm:cxn modelId="{335720AF-7665-42EB-8D72-7014FEACD83B}" srcId="{870699C2-E29F-4DC1-BAD2-A581B0FAA9F8}" destId="{E035201E-373E-44F5-898F-242BE8EB20FA}" srcOrd="2" destOrd="0" parTransId="{AA3A3BA6-8EEE-44EF-AF8B-7377F45A560B}" sibTransId="{FBCD5E1D-14F4-4D2D-ACEF-ED448BD7E913}"/>
    <dgm:cxn modelId="{7CA3316D-44B9-49AC-A520-D69EFD2C01FE}" type="presOf" srcId="{D84806D4-E2D8-4658-96CF-1B1BA5CB3247}" destId="{ED0D6EB0-538F-452D-824F-3156EB4E48AC}" srcOrd="0" destOrd="0" presId="urn:microsoft.com/office/officeart/2005/8/layout/vList6"/>
    <dgm:cxn modelId="{808595A0-0022-4DDF-A6B6-DD98BA9AF1FB}" type="presOf" srcId="{F945893B-8147-45CC-ABDB-568D229E1256}" destId="{F45CBB88-2EB9-4263-8938-D29E84D4E40A}" srcOrd="0" destOrd="0" presId="urn:microsoft.com/office/officeart/2005/8/layout/vList6"/>
    <dgm:cxn modelId="{C8A9F206-3B7B-4941-B86B-70482BC405DC}" srcId="{C2B07DCB-8AF9-4EC1-8501-8E471F39E5DD}" destId="{870699C2-E29F-4DC1-BAD2-A581B0FAA9F8}" srcOrd="0" destOrd="0" parTransId="{8908AB9B-E2C6-4171-BF23-E15A2FDBD5D4}" sibTransId="{17092E30-53F2-48ED-9E30-48AF7CEA0338}"/>
    <dgm:cxn modelId="{2A53991A-8F2F-4B7E-A12C-F448C10886DE}" srcId="{C17BE82E-D866-41BC-954C-FDA47DF767FD}" destId="{D84806D4-E2D8-4658-96CF-1B1BA5CB3247}" srcOrd="0" destOrd="0" parTransId="{33E08F3B-711C-4AF5-96B1-C564CE4ED2D3}" sibTransId="{82C106AC-205B-444D-8D00-0B3B8408B692}"/>
    <dgm:cxn modelId="{CF902EF9-C4AB-43F9-AE68-1506BB6C7FA4}" type="presOf" srcId="{C17BE82E-D866-41BC-954C-FDA47DF767FD}" destId="{5B82E9BE-5EFB-4F62-BCA6-6B2646BFCEC5}" srcOrd="0" destOrd="0" presId="urn:microsoft.com/office/officeart/2005/8/layout/vList6"/>
    <dgm:cxn modelId="{9C7F61E2-2FB9-4551-99CD-3112EFD3AC33}" srcId="{C2B07DCB-8AF9-4EC1-8501-8E471F39E5DD}" destId="{C17BE82E-D866-41BC-954C-FDA47DF767FD}" srcOrd="2" destOrd="0" parTransId="{52EB4A0B-48B8-4AC3-BCF5-76511891A453}" sibTransId="{1EB7CF17-ACF1-4C0F-88A7-064E3AF09BFA}"/>
    <dgm:cxn modelId="{46B62715-7823-4115-ADB1-019E9F281B1C}" type="presOf" srcId="{787EBE4F-E11D-47AF-BB96-F154958E5F33}" destId="{F45CBB88-2EB9-4263-8938-D29E84D4E40A}" srcOrd="0" destOrd="1" presId="urn:microsoft.com/office/officeart/2005/8/layout/vList6"/>
    <dgm:cxn modelId="{BE5D42E7-4EBA-4099-A3AE-C9E46B8E89FB}" type="presOf" srcId="{E035201E-373E-44F5-898F-242BE8EB20FA}" destId="{F45CBB88-2EB9-4263-8938-D29E84D4E40A}" srcOrd="0" destOrd="2" presId="urn:microsoft.com/office/officeart/2005/8/layout/vList6"/>
    <dgm:cxn modelId="{3B7AFB80-4EDA-457C-B55D-F7F691D22834}" srcId="{870699C2-E29F-4DC1-BAD2-A581B0FAA9F8}" destId="{ACC3B007-80C1-425A-8566-7B296A5C1B2D}" srcOrd="3" destOrd="0" parTransId="{4E0BAB58-E604-422E-B0AA-876341DC7569}" sibTransId="{DAB39B2F-4683-4AA2-BD95-2BB21C383E8D}"/>
    <dgm:cxn modelId="{3E235D37-F864-42E2-A295-980857B39C22}" srcId="{870699C2-E29F-4DC1-BAD2-A581B0FAA9F8}" destId="{F945893B-8147-45CC-ABDB-568D229E1256}" srcOrd="0" destOrd="0" parTransId="{A313D025-E6B1-4248-9C31-5BEBAC221AC5}" sibTransId="{A1125E73-93BF-46CC-91FD-BC6A26B00E28}"/>
    <dgm:cxn modelId="{EF2A0EA8-4E5C-46FC-8139-24CBFBD9019A}" type="presOf" srcId="{870699C2-E29F-4DC1-BAD2-A581B0FAA9F8}" destId="{0064C9AD-E22A-4EFC-A8A2-FF7086D3ECF4}" srcOrd="0" destOrd="0" presId="urn:microsoft.com/office/officeart/2005/8/layout/vList6"/>
    <dgm:cxn modelId="{4D7B56F2-E3D2-4CD9-8573-B5498FC426CC}" srcId="{C2B07DCB-8AF9-4EC1-8501-8E471F39E5DD}" destId="{8DB3E31D-2C5C-4B27-A857-537BEFBDCDB0}" srcOrd="1" destOrd="0" parTransId="{6D2E9325-71E3-44B8-8B39-2360D50713A2}" sibTransId="{DAC67685-C50D-4DDB-BBA9-7484EE00C90A}"/>
    <dgm:cxn modelId="{1D89469D-7E3C-43BC-8D78-202D5E675ED8}" srcId="{870699C2-E29F-4DC1-BAD2-A581B0FAA9F8}" destId="{787EBE4F-E11D-47AF-BB96-F154958E5F33}" srcOrd="1" destOrd="0" parTransId="{F08FD6EE-A91F-47CD-9043-12D606DFE185}" sibTransId="{1D17022E-5C6F-43B5-9301-AEBA7753590B}"/>
    <dgm:cxn modelId="{F710881B-CDBF-4879-82C9-6BC06824C076}" srcId="{C17BE82E-D866-41BC-954C-FDA47DF767FD}" destId="{8CA47EC4-33FC-4FBE-90C7-C8297C44515D}" srcOrd="1" destOrd="0" parTransId="{2D2A08BE-23E6-4AD5-A4E9-71756C67D2C7}" sibTransId="{43E3373B-2F3D-4B74-A825-2C509DED6A7F}"/>
    <dgm:cxn modelId="{8103AD73-251D-4640-995D-039C25D10C55}" type="presOf" srcId="{C2B07DCB-8AF9-4EC1-8501-8E471F39E5DD}" destId="{E4BF3891-7F2A-4B46-B95C-BBDAD99DD053}" srcOrd="0" destOrd="0" presId="urn:microsoft.com/office/officeart/2005/8/layout/vList6"/>
    <dgm:cxn modelId="{EE77C894-E371-475C-87B6-C3ECE396B25D}" srcId="{8DB3E31D-2C5C-4B27-A857-537BEFBDCDB0}" destId="{B020C800-16A5-4539-920E-EDE304B83E4E}" srcOrd="1" destOrd="0" parTransId="{319CBA29-0FBE-4DCD-993B-CCF086B3CBD8}" sibTransId="{AD5BCA9C-C116-4B41-89F7-1DEFAE591966}"/>
    <dgm:cxn modelId="{0C379F94-D4AF-471D-AD78-670D9A5A4038}" type="presOf" srcId="{8CA47EC4-33FC-4FBE-90C7-C8297C44515D}" destId="{ED0D6EB0-538F-452D-824F-3156EB4E48AC}" srcOrd="0" destOrd="1" presId="urn:microsoft.com/office/officeart/2005/8/layout/vList6"/>
    <dgm:cxn modelId="{A940D612-5BE9-44B3-A739-72251261B18B}" srcId="{C17BE82E-D866-41BC-954C-FDA47DF767FD}" destId="{8EB1F16E-E290-4DF4-AE7C-8AEFBD7EC434}" srcOrd="2" destOrd="0" parTransId="{D5F040EA-DEBD-4CA4-9FDF-00E9DAFDA402}" sibTransId="{9815B528-45C4-4AD7-ABF9-44E6D9CBB27B}"/>
    <dgm:cxn modelId="{7E275A92-25C9-413F-A514-153DC1917A2A}" type="presParOf" srcId="{E4BF3891-7F2A-4B46-B95C-BBDAD99DD053}" destId="{0C47E913-2386-4E94-86EC-BDFA8332C568}" srcOrd="0" destOrd="0" presId="urn:microsoft.com/office/officeart/2005/8/layout/vList6"/>
    <dgm:cxn modelId="{693D5B02-C24E-4475-A8FA-D4CA10EC7FA4}" type="presParOf" srcId="{0C47E913-2386-4E94-86EC-BDFA8332C568}" destId="{0064C9AD-E22A-4EFC-A8A2-FF7086D3ECF4}" srcOrd="0" destOrd="0" presId="urn:microsoft.com/office/officeart/2005/8/layout/vList6"/>
    <dgm:cxn modelId="{BE8ACD02-C62D-43FA-A447-D91E41CB889F}" type="presParOf" srcId="{0C47E913-2386-4E94-86EC-BDFA8332C568}" destId="{F45CBB88-2EB9-4263-8938-D29E84D4E40A}" srcOrd="1" destOrd="0" presId="urn:microsoft.com/office/officeart/2005/8/layout/vList6"/>
    <dgm:cxn modelId="{DAC0DDD3-1332-4D55-8319-16C09EEA35F4}" type="presParOf" srcId="{E4BF3891-7F2A-4B46-B95C-BBDAD99DD053}" destId="{90908D54-1117-409B-BA1E-88439D7BCAAD}" srcOrd="1" destOrd="0" presId="urn:microsoft.com/office/officeart/2005/8/layout/vList6"/>
    <dgm:cxn modelId="{CF774FA8-DB61-44B4-96CF-BBCDAADED698}" type="presParOf" srcId="{E4BF3891-7F2A-4B46-B95C-BBDAD99DD053}" destId="{57D03AF3-E368-4973-96E4-03316ED05082}" srcOrd="2" destOrd="0" presId="urn:microsoft.com/office/officeart/2005/8/layout/vList6"/>
    <dgm:cxn modelId="{AD2EA24B-DEAF-4901-934D-5CECE6C73633}" type="presParOf" srcId="{57D03AF3-E368-4973-96E4-03316ED05082}" destId="{7FB3BD02-6EA5-4122-AC84-34E917CB2883}" srcOrd="0" destOrd="0" presId="urn:microsoft.com/office/officeart/2005/8/layout/vList6"/>
    <dgm:cxn modelId="{989B7620-68AC-4612-B8E8-330ED3EFA829}" type="presParOf" srcId="{57D03AF3-E368-4973-96E4-03316ED05082}" destId="{3060EB56-E640-4547-A233-F863A8844ED4}" srcOrd="1" destOrd="0" presId="urn:microsoft.com/office/officeart/2005/8/layout/vList6"/>
    <dgm:cxn modelId="{5FF77259-23E6-44F4-AA49-3FE97C9A139D}" type="presParOf" srcId="{E4BF3891-7F2A-4B46-B95C-BBDAD99DD053}" destId="{593BEA63-F184-41D9-9171-419EE314C093}" srcOrd="3" destOrd="0" presId="urn:microsoft.com/office/officeart/2005/8/layout/vList6"/>
    <dgm:cxn modelId="{490C8033-579E-41C6-A671-7F028D0C5602}" type="presParOf" srcId="{E4BF3891-7F2A-4B46-B95C-BBDAD99DD053}" destId="{99CB7376-2BFA-4DDF-B621-939D0F13CE22}" srcOrd="4" destOrd="0" presId="urn:microsoft.com/office/officeart/2005/8/layout/vList6"/>
    <dgm:cxn modelId="{36D7F4D7-1BD9-4D24-A5A1-24AAC3C3D95E}" type="presParOf" srcId="{99CB7376-2BFA-4DDF-B621-939D0F13CE22}" destId="{5B82E9BE-5EFB-4F62-BCA6-6B2646BFCEC5}" srcOrd="0" destOrd="0" presId="urn:microsoft.com/office/officeart/2005/8/layout/vList6"/>
    <dgm:cxn modelId="{EE54AA0A-9FD9-4F74-B226-A812B7940D1D}" type="presParOf" srcId="{99CB7376-2BFA-4DDF-B621-939D0F13CE22}" destId="{ED0D6EB0-538F-452D-824F-3156EB4E48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6F9D1-B9AE-42D4-B275-3455C3B6F28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14D03-9462-471D-9A7C-C36C8E5434F0}">
      <dgm:prSet phldrT="[Text]" custT="1"/>
      <dgm:spPr/>
      <dgm:t>
        <a:bodyPr/>
        <a:lstStyle/>
        <a:p>
          <a:r>
            <a:rPr lang="es-GT" sz="2800" dirty="0" smtClean="0"/>
            <a:t>SIVESNU</a:t>
          </a:r>
          <a:endParaRPr lang="en-US" sz="2800" dirty="0"/>
        </a:p>
      </dgm:t>
    </dgm:pt>
    <dgm:pt modelId="{6E313C61-8E76-42A7-9A08-056A35AA72A5}" type="parTrans" cxnId="{7865EA4B-0DF9-4941-B094-E2E4AD7AEE2F}">
      <dgm:prSet/>
      <dgm:spPr/>
      <dgm:t>
        <a:bodyPr/>
        <a:lstStyle/>
        <a:p>
          <a:endParaRPr lang="en-US" sz="2000"/>
        </a:p>
      </dgm:t>
    </dgm:pt>
    <dgm:pt modelId="{29F7673F-E545-4BA5-B455-BA2250E1E802}" type="sibTrans" cxnId="{7865EA4B-0DF9-4941-B094-E2E4AD7AEE2F}">
      <dgm:prSet/>
      <dgm:spPr/>
      <dgm:t>
        <a:bodyPr/>
        <a:lstStyle/>
        <a:p>
          <a:endParaRPr lang="en-US" sz="2000"/>
        </a:p>
      </dgm:t>
    </dgm:pt>
    <dgm:pt modelId="{113DA6C4-7710-4EAD-A586-CE7814DEFFE1}">
      <dgm:prSet phldrT="[Text]" custT="1"/>
      <dgm:spPr/>
      <dgm:t>
        <a:bodyPr/>
        <a:lstStyle/>
        <a:p>
          <a:r>
            <a:rPr lang="es-GT" sz="2000" dirty="0" smtClean="0"/>
            <a:t>Encuesta Transversal</a:t>
          </a:r>
          <a:endParaRPr lang="en-US" sz="2000" dirty="0"/>
        </a:p>
      </dgm:t>
    </dgm:pt>
    <dgm:pt modelId="{5BD7EBA7-E864-4BC4-8B24-61664172C6D9}" type="parTrans" cxnId="{83E1F7DC-50A1-472B-9DDB-4DF0FAD4B704}">
      <dgm:prSet/>
      <dgm:spPr/>
      <dgm:t>
        <a:bodyPr/>
        <a:lstStyle/>
        <a:p>
          <a:endParaRPr lang="en-US" sz="2000"/>
        </a:p>
      </dgm:t>
    </dgm:pt>
    <dgm:pt modelId="{B6BBCDAC-6238-4A64-8FC8-227CFC804A95}" type="sibTrans" cxnId="{83E1F7DC-50A1-472B-9DDB-4DF0FAD4B704}">
      <dgm:prSet/>
      <dgm:spPr/>
      <dgm:t>
        <a:bodyPr/>
        <a:lstStyle/>
        <a:p>
          <a:endParaRPr lang="en-US" sz="2000"/>
        </a:p>
      </dgm:t>
    </dgm:pt>
    <dgm:pt modelId="{CEA6BF6C-78C9-4124-AF05-58B00A8510EF}">
      <dgm:prSet phldrT="[Text]" custT="1"/>
      <dgm:spPr/>
      <dgm:t>
        <a:bodyPr/>
        <a:lstStyle/>
        <a:p>
          <a:r>
            <a:rPr lang="es-GT" sz="2000" dirty="0" smtClean="0"/>
            <a:t>Representatividad Nacional</a:t>
          </a:r>
          <a:endParaRPr lang="en-US" sz="2000" dirty="0"/>
        </a:p>
      </dgm:t>
    </dgm:pt>
    <dgm:pt modelId="{E7A686E8-00AE-477A-86B5-D519AFADB353}" type="parTrans" cxnId="{DACEEBFD-D536-4F47-9D73-B1F37771B28D}">
      <dgm:prSet/>
      <dgm:spPr/>
      <dgm:t>
        <a:bodyPr/>
        <a:lstStyle/>
        <a:p>
          <a:endParaRPr lang="en-US" sz="2000"/>
        </a:p>
      </dgm:t>
    </dgm:pt>
    <dgm:pt modelId="{131F538F-37BA-4498-A06D-41500A4FAB2A}" type="sibTrans" cxnId="{DACEEBFD-D536-4F47-9D73-B1F37771B28D}">
      <dgm:prSet/>
      <dgm:spPr/>
      <dgm:t>
        <a:bodyPr/>
        <a:lstStyle/>
        <a:p>
          <a:endParaRPr lang="en-US" sz="2000"/>
        </a:p>
      </dgm:t>
    </dgm:pt>
    <dgm:pt modelId="{63FD2318-5FC2-4F08-9AE2-D57717112D35}">
      <dgm:prSet phldrT="[Text]" custT="1"/>
      <dgm:spPr/>
      <dgm:t>
        <a:bodyPr/>
        <a:lstStyle/>
        <a:p>
          <a:r>
            <a:rPr lang="es-GT" sz="2000" dirty="0" smtClean="0"/>
            <a:t>Comparable con ENSMI y otros</a:t>
          </a:r>
          <a:endParaRPr lang="en-US" sz="2000" dirty="0"/>
        </a:p>
      </dgm:t>
    </dgm:pt>
    <dgm:pt modelId="{388703E1-9FEF-441A-9811-5372D471B00F}" type="parTrans" cxnId="{2C686D13-CA35-4984-B92A-C3222778A1AA}">
      <dgm:prSet/>
      <dgm:spPr/>
      <dgm:t>
        <a:bodyPr/>
        <a:lstStyle/>
        <a:p>
          <a:endParaRPr lang="en-US" sz="2000"/>
        </a:p>
      </dgm:t>
    </dgm:pt>
    <dgm:pt modelId="{DEC2E826-4D79-4089-97DD-BB24079F92EB}" type="sibTrans" cxnId="{2C686D13-CA35-4984-B92A-C3222778A1AA}">
      <dgm:prSet/>
      <dgm:spPr/>
      <dgm:t>
        <a:bodyPr/>
        <a:lstStyle/>
        <a:p>
          <a:endParaRPr lang="en-US" sz="2000"/>
        </a:p>
      </dgm:t>
    </dgm:pt>
    <dgm:pt modelId="{67013C87-81E6-4D8C-8AFE-49A1656D7F19}">
      <dgm:prSet phldrT="[Text]" custT="1"/>
      <dgm:spPr/>
      <dgm:t>
        <a:bodyPr/>
        <a:lstStyle/>
        <a:p>
          <a:r>
            <a:rPr lang="es-GT" sz="2000" dirty="0" smtClean="0"/>
            <a:t>Modular y flexible</a:t>
          </a:r>
          <a:endParaRPr lang="en-US" sz="2000" dirty="0"/>
        </a:p>
      </dgm:t>
    </dgm:pt>
    <dgm:pt modelId="{297C8B18-7E90-4982-AF7F-FF07738FE75F}" type="parTrans" cxnId="{1BD65857-E931-4B38-9525-4D87DDE32796}">
      <dgm:prSet/>
      <dgm:spPr/>
      <dgm:t>
        <a:bodyPr/>
        <a:lstStyle/>
        <a:p>
          <a:endParaRPr lang="en-US" sz="2000"/>
        </a:p>
      </dgm:t>
    </dgm:pt>
    <dgm:pt modelId="{4444D8E8-1BC7-4EBE-A5C7-980C99481487}" type="sibTrans" cxnId="{1BD65857-E931-4B38-9525-4D87DDE32796}">
      <dgm:prSet/>
      <dgm:spPr/>
      <dgm:t>
        <a:bodyPr/>
        <a:lstStyle/>
        <a:p>
          <a:endParaRPr lang="en-US" sz="2000"/>
        </a:p>
      </dgm:t>
    </dgm:pt>
    <dgm:pt modelId="{7040ADC3-F36C-48C7-862E-699EB5133533}" type="pres">
      <dgm:prSet presAssocID="{F9F6F9D1-B9AE-42D4-B275-3455C3B6F2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95329-5F1A-4FBC-98BB-A938D59E71D5}" type="pres">
      <dgm:prSet presAssocID="{F9F6F9D1-B9AE-42D4-B275-3455C3B6F280}" presName="wedge1" presStyleLbl="node1" presStyleIdx="0" presStyleCnt="1" custLinFactX="-81445" custLinFactNeighborX="-100000" custLinFactNeighborY="3012"/>
      <dgm:spPr/>
      <dgm:t>
        <a:bodyPr/>
        <a:lstStyle/>
        <a:p>
          <a:endParaRPr lang="en-US"/>
        </a:p>
      </dgm:t>
    </dgm:pt>
    <dgm:pt modelId="{467FCF74-C97C-400D-886B-7178ED2366AD}" type="pres">
      <dgm:prSet presAssocID="{F9F6F9D1-B9AE-42D4-B275-3455C3B6F280}" presName="dummy1a" presStyleCnt="0"/>
      <dgm:spPr/>
    </dgm:pt>
    <dgm:pt modelId="{ECAD8CF9-B922-4575-B099-B00705B71F4F}" type="pres">
      <dgm:prSet presAssocID="{F9F6F9D1-B9AE-42D4-B275-3455C3B6F280}" presName="dummy1b" presStyleCnt="0"/>
      <dgm:spPr/>
    </dgm:pt>
    <dgm:pt modelId="{E130E637-0DD9-4ECC-A70B-498094CF284A}" type="pres">
      <dgm:prSet presAssocID="{F9F6F9D1-B9AE-42D4-B275-3455C3B6F28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B48B9-4055-48F6-A014-6C8020BB2D46}" type="pres">
      <dgm:prSet presAssocID="{29F7673F-E545-4BA5-B455-BA2250E1E802}" presName="arrowWedge1single" presStyleLbl="fgSibTrans2D1" presStyleIdx="0" presStyleCnt="1" custLinFactNeighborY="-113"/>
      <dgm:spPr/>
    </dgm:pt>
  </dgm:ptLst>
  <dgm:cxnLst>
    <dgm:cxn modelId="{33ABE058-2EDA-4A3A-8B09-A136F2570F32}" type="presOf" srcId="{F9F6F9D1-B9AE-42D4-B275-3455C3B6F280}" destId="{7040ADC3-F36C-48C7-862E-699EB5133533}" srcOrd="0" destOrd="0" presId="urn:microsoft.com/office/officeart/2005/8/layout/cycle8"/>
    <dgm:cxn modelId="{2A023509-6EA9-4854-BD84-35B0C93773AE}" type="presOf" srcId="{63FD2318-5FC2-4F08-9AE2-D57717112D35}" destId="{FBD95329-5F1A-4FBC-98BB-A938D59E71D5}" srcOrd="0" destOrd="3" presId="urn:microsoft.com/office/officeart/2005/8/layout/cycle8"/>
    <dgm:cxn modelId="{C701FDA5-0627-4734-9AEC-BE1311572D95}" type="presOf" srcId="{113DA6C4-7710-4EAD-A586-CE7814DEFFE1}" destId="{FBD95329-5F1A-4FBC-98BB-A938D59E71D5}" srcOrd="0" destOrd="1" presId="urn:microsoft.com/office/officeart/2005/8/layout/cycle8"/>
    <dgm:cxn modelId="{0626F485-C0F8-450F-A1AE-1B800645B31F}" type="presOf" srcId="{CEA6BF6C-78C9-4124-AF05-58B00A8510EF}" destId="{E130E637-0DD9-4ECC-A70B-498094CF284A}" srcOrd="1" destOrd="2" presId="urn:microsoft.com/office/officeart/2005/8/layout/cycle8"/>
    <dgm:cxn modelId="{83E1F7DC-50A1-472B-9DDB-4DF0FAD4B704}" srcId="{ADA14D03-9462-471D-9A7C-C36C8E5434F0}" destId="{113DA6C4-7710-4EAD-A586-CE7814DEFFE1}" srcOrd="0" destOrd="0" parTransId="{5BD7EBA7-E864-4BC4-8B24-61664172C6D9}" sibTransId="{B6BBCDAC-6238-4A64-8FC8-227CFC804A95}"/>
    <dgm:cxn modelId="{FC483326-1294-44B1-B4FB-B814A2BDDA7F}" type="presOf" srcId="{67013C87-81E6-4D8C-8AFE-49A1656D7F19}" destId="{E130E637-0DD9-4ECC-A70B-498094CF284A}" srcOrd="1" destOrd="4" presId="urn:microsoft.com/office/officeart/2005/8/layout/cycle8"/>
    <dgm:cxn modelId="{86E8281B-D3D3-412F-972C-793B7FEBB50E}" type="presOf" srcId="{113DA6C4-7710-4EAD-A586-CE7814DEFFE1}" destId="{E130E637-0DD9-4ECC-A70B-498094CF284A}" srcOrd="1" destOrd="1" presId="urn:microsoft.com/office/officeart/2005/8/layout/cycle8"/>
    <dgm:cxn modelId="{BD935F92-14BA-40F9-ABEE-29AC111F92F5}" type="presOf" srcId="{ADA14D03-9462-471D-9A7C-C36C8E5434F0}" destId="{E130E637-0DD9-4ECC-A70B-498094CF284A}" srcOrd="1" destOrd="0" presId="urn:microsoft.com/office/officeart/2005/8/layout/cycle8"/>
    <dgm:cxn modelId="{DACEEBFD-D536-4F47-9D73-B1F37771B28D}" srcId="{ADA14D03-9462-471D-9A7C-C36C8E5434F0}" destId="{CEA6BF6C-78C9-4124-AF05-58B00A8510EF}" srcOrd="1" destOrd="0" parTransId="{E7A686E8-00AE-477A-86B5-D519AFADB353}" sibTransId="{131F538F-37BA-4498-A06D-41500A4FAB2A}"/>
    <dgm:cxn modelId="{B0D224EB-DEDD-4C08-807B-89CE88EC81B6}" type="presOf" srcId="{67013C87-81E6-4D8C-8AFE-49A1656D7F19}" destId="{FBD95329-5F1A-4FBC-98BB-A938D59E71D5}" srcOrd="0" destOrd="4" presId="urn:microsoft.com/office/officeart/2005/8/layout/cycle8"/>
    <dgm:cxn modelId="{C3C5584B-1653-4B93-BCCB-52C5FA986001}" type="presOf" srcId="{ADA14D03-9462-471D-9A7C-C36C8E5434F0}" destId="{FBD95329-5F1A-4FBC-98BB-A938D59E71D5}" srcOrd="0" destOrd="0" presId="urn:microsoft.com/office/officeart/2005/8/layout/cycle8"/>
    <dgm:cxn modelId="{A10D510E-D82C-408D-8236-4A8EF9AE0EE8}" type="presOf" srcId="{63FD2318-5FC2-4F08-9AE2-D57717112D35}" destId="{E130E637-0DD9-4ECC-A70B-498094CF284A}" srcOrd="1" destOrd="3" presId="urn:microsoft.com/office/officeart/2005/8/layout/cycle8"/>
    <dgm:cxn modelId="{1BD65857-E931-4B38-9525-4D87DDE32796}" srcId="{ADA14D03-9462-471D-9A7C-C36C8E5434F0}" destId="{67013C87-81E6-4D8C-8AFE-49A1656D7F19}" srcOrd="3" destOrd="0" parTransId="{297C8B18-7E90-4982-AF7F-FF07738FE75F}" sibTransId="{4444D8E8-1BC7-4EBE-A5C7-980C99481487}"/>
    <dgm:cxn modelId="{2C686D13-CA35-4984-B92A-C3222778A1AA}" srcId="{ADA14D03-9462-471D-9A7C-C36C8E5434F0}" destId="{63FD2318-5FC2-4F08-9AE2-D57717112D35}" srcOrd="2" destOrd="0" parTransId="{388703E1-9FEF-441A-9811-5372D471B00F}" sibTransId="{DEC2E826-4D79-4089-97DD-BB24079F92EB}"/>
    <dgm:cxn modelId="{7865EA4B-0DF9-4941-B094-E2E4AD7AEE2F}" srcId="{F9F6F9D1-B9AE-42D4-B275-3455C3B6F280}" destId="{ADA14D03-9462-471D-9A7C-C36C8E5434F0}" srcOrd="0" destOrd="0" parTransId="{6E313C61-8E76-42A7-9A08-056A35AA72A5}" sibTransId="{29F7673F-E545-4BA5-B455-BA2250E1E802}"/>
    <dgm:cxn modelId="{2A4801B0-7BB7-4FE4-8324-FA3F5B3C1E14}" type="presOf" srcId="{CEA6BF6C-78C9-4124-AF05-58B00A8510EF}" destId="{FBD95329-5F1A-4FBC-98BB-A938D59E71D5}" srcOrd="0" destOrd="2" presId="urn:microsoft.com/office/officeart/2005/8/layout/cycle8"/>
    <dgm:cxn modelId="{ABC69F3A-20C0-4ACB-9A7C-7890A52CCFB2}" type="presParOf" srcId="{7040ADC3-F36C-48C7-862E-699EB5133533}" destId="{FBD95329-5F1A-4FBC-98BB-A938D59E71D5}" srcOrd="0" destOrd="0" presId="urn:microsoft.com/office/officeart/2005/8/layout/cycle8"/>
    <dgm:cxn modelId="{8E701876-64AA-4F2E-8BB5-9553F3BFDA8B}" type="presParOf" srcId="{7040ADC3-F36C-48C7-862E-699EB5133533}" destId="{467FCF74-C97C-400D-886B-7178ED2366AD}" srcOrd="1" destOrd="0" presId="urn:microsoft.com/office/officeart/2005/8/layout/cycle8"/>
    <dgm:cxn modelId="{B64C1180-9D21-49B9-8D79-A423EC33A6C8}" type="presParOf" srcId="{7040ADC3-F36C-48C7-862E-699EB5133533}" destId="{ECAD8CF9-B922-4575-B099-B00705B71F4F}" srcOrd="2" destOrd="0" presId="urn:microsoft.com/office/officeart/2005/8/layout/cycle8"/>
    <dgm:cxn modelId="{41E38AFC-EAA9-4EA5-A9DE-8551ADA4D7AA}" type="presParOf" srcId="{7040ADC3-F36C-48C7-862E-699EB5133533}" destId="{E130E637-0DD9-4ECC-A70B-498094CF284A}" srcOrd="3" destOrd="0" presId="urn:microsoft.com/office/officeart/2005/8/layout/cycle8"/>
    <dgm:cxn modelId="{0A6395CA-54F6-46DF-91CB-EBE0F15FCE2E}" type="presParOf" srcId="{7040ADC3-F36C-48C7-862E-699EB5133533}" destId="{E33B48B9-4055-48F6-A014-6C8020BB2D46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BB88-2EB9-4263-8938-D29E84D4E40A}">
      <dsp:nvSpPr>
        <dsp:cNvPr id="0" name=""/>
        <dsp:cNvSpPr/>
      </dsp:nvSpPr>
      <dsp:spPr>
        <a:xfrm>
          <a:off x="1584176" y="0"/>
          <a:ext cx="2376264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CONASAN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CTI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GIA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INCOPAS</a:t>
          </a:r>
          <a:endParaRPr lang="es-GT" sz="1700" kern="1200" dirty="0"/>
        </a:p>
      </dsp:txBody>
      <dsp:txXfrm>
        <a:off x="1584176" y="196897"/>
        <a:ext cx="1785574" cy="1181380"/>
      </dsp:txXfrm>
    </dsp:sp>
    <dsp:sp modelId="{0064C9AD-E22A-4EFC-A8A2-FF7086D3ECF4}">
      <dsp:nvSpPr>
        <dsp:cNvPr id="0" name=""/>
        <dsp:cNvSpPr/>
      </dsp:nvSpPr>
      <dsp:spPr>
        <a:xfrm>
          <a:off x="0" y="0"/>
          <a:ext cx="1584176" cy="15751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Nacional</a:t>
          </a:r>
          <a:endParaRPr lang="es-GT" sz="1600" kern="1200" dirty="0"/>
        </a:p>
      </dsp:txBody>
      <dsp:txXfrm>
        <a:off x="76894" y="76894"/>
        <a:ext cx="1430388" cy="1421386"/>
      </dsp:txXfrm>
    </dsp:sp>
    <dsp:sp modelId="{3060EB56-E640-4547-A233-F863A8844ED4}">
      <dsp:nvSpPr>
        <dsp:cNvPr id="0" name=""/>
        <dsp:cNvSpPr/>
      </dsp:nvSpPr>
      <dsp:spPr>
        <a:xfrm>
          <a:off x="1584176" y="1732692"/>
          <a:ext cx="2376264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Gobernación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22 CODESAN</a:t>
          </a:r>
          <a:endParaRPr lang="es-GT" sz="1700" kern="1200" dirty="0"/>
        </a:p>
      </dsp:txBody>
      <dsp:txXfrm>
        <a:off x="1584176" y="1929589"/>
        <a:ext cx="1785574" cy="1181380"/>
      </dsp:txXfrm>
    </dsp:sp>
    <dsp:sp modelId="{7FB3BD02-6EA5-4122-AC84-34E917CB2883}">
      <dsp:nvSpPr>
        <dsp:cNvPr id="0" name=""/>
        <dsp:cNvSpPr/>
      </dsp:nvSpPr>
      <dsp:spPr>
        <a:xfrm>
          <a:off x="0" y="1732692"/>
          <a:ext cx="1584176" cy="15751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Departamental</a:t>
          </a:r>
          <a:endParaRPr lang="es-GT" sz="1600" kern="1200" dirty="0"/>
        </a:p>
      </dsp:txBody>
      <dsp:txXfrm>
        <a:off x="76894" y="1809586"/>
        <a:ext cx="1430388" cy="1421386"/>
      </dsp:txXfrm>
    </dsp:sp>
    <dsp:sp modelId="{ED0D6EB0-538F-452D-824F-3156EB4E48AC}">
      <dsp:nvSpPr>
        <dsp:cNvPr id="0" name=""/>
        <dsp:cNvSpPr/>
      </dsp:nvSpPr>
      <dsp:spPr>
        <a:xfrm>
          <a:off x="1584176" y="3465385"/>
          <a:ext cx="2376264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Municipalidad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700" kern="1200" dirty="0" smtClean="0"/>
            <a:t>330 COMUSAN</a:t>
          </a:r>
          <a:endParaRPr lang="es-G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700" kern="1200" dirty="0"/>
        </a:p>
      </dsp:txBody>
      <dsp:txXfrm>
        <a:off x="1584176" y="3662282"/>
        <a:ext cx="1785574" cy="1181380"/>
      </dsp:txXfrm>
    </dsp:sp>
    <dsp:sp modelId="{5B82E9BE-5EFB-4F62-BCA6-6B2646BFCEC5}">
      <dsp:nvSpPr>
        <dsp:cNvPr id="0" name=""/>
        <dsp:cNvSpPr/>
      </dsp:nvSpPr>
      <dsp:spPr>
        <a:xfrm>
          <a:off x="0" y="3465385"/>
          <a:ext cx="1584176" cy="15751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/>
            <a:t>Municipal</a:t>
          </a:r>
          <a:endParaRPr lang="es-GT" sz="1600" kern="1200" dirty="0"/>
        </a:p>
      </dsp:txBody>
      <dsp:txXfrm>
        <a:off x="76894" y="3542279"/>
        <a:ext cx="1430388" cy="142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95329-5F1A-4FBC-98BB-A938D59E71D5}">
      <dsp:nvSpPr>
        <dsp:cNvPr id="0" name=""/>
        <dsp:cNvSpPr/>
      </dsp:nvSpPr>
      <dsp:spPr>
        <a:xfrm>
          <a:off x="0" y="463830"/>
          <a:ext cx="3700042" cy="3700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SIVESNU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000" kern="1200" dirty="0" smtClean="0"/>
            <a:t>Encuesta Transversal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000" kern="1200" dirty="0" smtClean="0"/>
            <a:t>Representatividad Nacional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000" kern="1200" dirty="0" smtClean="0"/>
            <a:t>Comparable con ENSMI y otros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000" kern="1200" dirty="0" smtClean="0"/>
            <a:t>Modular y flexible</a:t>
          </a:r>
          <a:endParaRPr lang="en-US" sz="2000" kern="1200" dirty="0"/>
        </a:p>
      </dsp:txBody>
      <dsp:txXfrm>
        <a:off x="616673" y="1080503"/>
        <a:ext cx="2466694" cy="2466694"/>
      </dsp:txXfrm>
    </dsp:sp>
    <dsp:sp modelId="{E33B48B9-4055-48F6-A014-6C8020BB2D46}">
      <dsp:nvSpPr>
        <dsp:cNvPr id="0" name=""/>
        <dsp:cNvSpPr/>
      </dsp:nvSpPr>
      <dsp:spPr>
        <a:xfrm>
          <a:off x="-211050" y="229993"/>
          <a:ext cx="4158142" cy="4158142"/>
        </a:xfrm>
        <a:prstGeom prst="circularArrow">
          <a:avLst>
            <a:gd name="adj1" fmla="val 5085"/>
            <a:gd name="adj2" fmla="val 327528"/>
            <a:gd name="adj3" fmla="val 15839023"/>
            <a:gd name="adj4" fmla="val 1623344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03:08:04.549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0,'0'-15'62,"41"15"1,0 0-48,-20 0 1,20 0-16,21 0 15,-21 0-15,21 0 16,21 0-16,-21 0 16,20 0-16,1 0 15,-1 0-15,-19 0 16,19 0-16,1 0 16,40 0-16,22-8 15,-21 0-15,21 0 16,-104 8-16,103 0 15,-123 0 1,-1 0 0,21 0 15,-20 0-15,0 0-16,20 0 15,62 0-15,-20 0 16,41 0-16,-42 0 15,1 0-15,-42 0 16,41 0-16,-61 0 16,62 0 46,-21 0-62,21 0 16,19 0-16,43 0 15,20 0-15,21 0 16,-42 0-16,-40 0 16,-43 0-16,-40 0 15,0 0 142,20 0-79,1 0-78,-22 0 15,21 0 1,22 0-16,-22 0 16,-21 0-16,42 0 15,-20 0-15,19 0 16,-20 0-1,-20 0-15,0 0 16,0 0-16,-1 0 16,21 8 327,-61-8-296,20 8-47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03:08:06.653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0,'24'0'16,"-1"0"0,24 0 15,0 0-16,24 0-15,46 0 16,-70 0-16,71 0 16,-24 0-16,47 0 15,24 0-15,-1 0 16,-70 0-16,24 0 16,70 0-16,24 0 15,-24 0-15,0 0 16,-23 0-1,-1 0-15,-46 0 16,-94 0-16,-1 0 63,24 0-63,-23 0 15,46 0-15,24 0 16,-23 0-16,46 0 15,-23 0-15,24 0 16,0 0-16,-24 0 16,47 0-1,-94 0-15,-24 0 16,1 0-16,-1 0 16,1 0-16,47 0 31,-48 0-31,48 0 15,-24 0-15,0 0 16,-24 0-16,24 0 16,0 0-16,0 0 15,24 0 1,-48 0-16,1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03:08:08.748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 0,'24'0'79,"93"0"-64,-22 0-15,-1 0 16,-24 0-16,95 0 15,-48 0-15,48 0 16,-118 0-16,71 0 16,46 0-16,1 0 15,0 0-15,-24 0 16,23 0-16,-46 0 16,-24 0-16,0 0 15,-47 0-15,0 0 16,-23 0-16,23 0 15,23 0 1,-46 0-16,70 0 16,-24 0-16,-46 0 15,23 0-15,23 0 16,-46 0-16,70 0 16,-70 0-16,23 0 15,0 0-15,-24 0 16,24 0-16,24 0 15,-24 0-15,47 0 16,-24 0-16,-23 0 16,24 0-16,23 0 15,-23 0-15,-24 0 16,23 0-16,-46 0 16,-1 0-16,24 0 15,0 0 16,-23 0-31,-1 0 141,48 0-125,23 0-16,0 0 15,47 0-15,-23 0 16,-1 0-16,-23 0 16,-47 0-16,24 0 15,-47 0-15,-1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14:34:59.424"/>
    </inkml:context>
    <inkml:brush xml:id="br0">
      <inkml:brushProperty name="width" value="0.29167" units="cm"/>
      <inkml:brushProperty name="height" value="0.58333" units="cm"/>
      <inkml:brushProperty name="color" value="#A5A5A5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0,'24'0'16,"-1"0"0,24 0 15,0 0-16,24 0-15,46 0 16,-70 0-16,71 0 16,-24 0-16,47 0 15,24 0-15,-1 0 16,-70 0-16,24 0 16,70 0-16,24 0 15,-24 0-15,0 0 16,-23 0-1,-1 0-15,-46 0 16,-94 0-16,-1 0 63,24 0-63,-23 0 15,46 0-15,24 0 16,-23 0-16,46 0 15,-23 0-15,24 0 16,0 0-16,-24 0 16,47 0-1,-94 0-15,-24 0 16,1 0-16,-1 0 16,1 0-16,47 0 31,-48 0-31,48 0 15,-24 0-15,0 0 16,-24 0-16,24 0 16,0 0-16,0 0 15,24 0 1,-48 0-16,1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14:36:36.473"/>
    </inkml:context>
    <inkml:brush xml:id="br0">
      <inkml:brushProperty name="width" value="0.29167" units="cm"/>
      <inkml:brushProperty name="height" value="0.58333" units="cm"/>
      <inkml:brushProperty name="color" value="#A5A5A5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0,'53'0'16,"-2"0"0,53 0 15,0 0-16,53 0-15,102 0 16,-155 0-16,157 0 16,-54 0-16,105 0 15,53 0-15,-2 0 16,-155 0-16,53 0 16,155 0-16,52 0 15,-52 0-15,0 0 16,-51 0-1,-2 0-15,-102 0 16,-208 0-16,-3 0 63,54 0-63,-51 0 15,102 0-15,53 0 16,-51 0-16,102 0 15,-51 0-15,53 0 16,0 0-16,-53 0 16,104 0-1,-209 0-15,-52 0 16,2 0-16,-2 0 16,2 0-16,104 0 31,-106 0-31,106 0 15,-53 0-15,0 0 16,-53 0-16,53 0 16,0 0-16,0 0 15,53 0 1,-106 0-16,2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14:41:01.080"/>
    </inkml:context>
    <inkml:brush xml:id="br0">
      <inkml:brushProperty name="width" value="0.29167" units="cm"/>
      <inkml:brushProperty name="height" value="0.58333" units="cm"/>
      <inkml:brushProperty name="color" value="#A5A5A5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0,'27'0'16,"-1"0"0,27 0 15,0 0-16,27 0-15,52 0 16,-79 0-16,81 0 16,-28 0-16,53 0 15,27 0-15,-1 0 16,-79 0-16,27 0 16,80 0-16,26 0 15,-27 0-15,0 0 16,-25 0-1,-2 0-15,-52 0 16,-106 0-16,-1 0 63,27 0-63,-26 0 15,52 0-15,27 0 16,-26 0-16,52 0 15,-26 0-15,28 0 16,-1 0-16,-27 0 16,53 0-1,-106 0-15,-27 0 16,1 0-16,-1 0 16,1 0-16,53 0 31,-54 0-31,54 0 15,-26 0-15,-1 0 16,-27 0-16,27 0 16,0 0-16,0 0 15,27 0 1,-54 0-16,1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14:41:10.725"/>
    </inkml:context>
    <inkml:brush xml:id="br0">
      <inkml:brushProperty name="width" value="0.29167" units="cm"/>
      <inkml:brushProperty name="height" value="0.58333" units="cm"/>
      <inkml:brushProperty name="color" value="#A5A5A5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0,'24'0'16,"-1"0"0,24 0 15,0 0-16,24 0-15,46 0 16,-70 0-16,71 0 16,-24 0-16,47 0 15,24 0-15,-1 0 16,-70 0-16,24 0 16,70 0-16,24 0 15,-24 0-15,0 0 16,-23 0-1,-1 0-15,-46 0 16,-94 0-16,-1 0 63,24 0-63,-23 0 15,46 0-15,24 0 16,-23 0-16,46 0 15,-23 0-15,24 0 16,0 0-16,-24 0 16,47 0-1,-94 0-15,-24 0 16,1 0-16,-1 0 16,1 0-16,47 0 31,-48 0-31,48 0 15,-24 0-15,0 0 16,-24 0-16,24 0 16,0 0-16,0 0 15,24 0 1,-48 0-16,1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" units="1/cm"/>
          <inkml:channelProperty channel="Y" name="resolution" value="75" units="1/cm"/>
          <inkml:channelProperty channel="T" name="resolution" value="1" units="1/dev"/>
        </inkml:channelProperties>
      </inkml:inkSource>
      <inkml:timestamp xml:id="ts0" timeString="2017-05-29T14:41:39.718"/>
    </inkml:context>
    <inkml:brush xml:id="br0">
      <inkml:brushProperty name="width" value="0.29167" units="cm"/>
      <inkml:brushProperty name="height" value="0.58333" units="cm"/>
      <inkml:brushProperty name="color" value="#A5A5A5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0,'27'0'16,"-1"0"0,27 0 15,0 0-16,27 0-15,52 0 16,-79 0-16,81 0 16,-28 0-16,53 0 15,27 0-15,-1 0 16,-79 0-16,27 0 16,80 0-16,26 0 15,-27 0-15,0 0 16,-25 0-1,-2 0-15,-52 0 16,-106 0-16,-1 0 63,27 0-63,-26 0 15,52 0-15,27 0 16,-26 0-16,52 0 15,-26 0-15,28 0 16,-1 0-16,-27 0 16,53 0-1,-106 0-15,-27 0 16,1 0-16,-1 0 16,1 0-16,53 0 31,-54 0-31,54 0 15,-26 0-15,-1 0 16,-27 0-16,27 0 16,0 0-16,0 0 15,27 0 1,-54 0-16,1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B38B3-6C16-484A-9EFD-C9F86B2F7123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1B111-9885-4004-9417-31B4C49E7E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97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noProof="0" dirty="0" smtClean="0"/>
              <a:t>Acá</a:t>
            </a:r>
            <a:r>
              <a:rPr lang="es-GT" baseline="0" noProof="0" dirty="0" smtClean="0"/>
              <a:t> es de reconocer que hay municipios con reducción de desnutrición, los cuales son 331, pero hay 7 municipios que han aumentado (0.1 a 5.4):  </a:t>
            </a:r>
            <a:r>
              <a:rPr lang="es-GT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Santa Lucia La Reforma, Totonicapán; San Juan Bautista, Suchitepéquez; El Adelanto, Jutiapa; San Jose La Arada, Chiquimula; Gualán, Zacapa; Santa Catarina Barahona y San Antonio Aguas Calientes en Sacatepéquez.</a:t>
            </a:r>
            <a:r>
              <a:rPr lang="es-GT" baseline="0" noProof="0" dirty="0" smtClean="0"/>
              <a:t> Además hay 150 municipios que en los últimos 7 años tienen 10 puntos o mas reducción de desnutrición crónica, caso de estudio se vuelven desde ya: </a:t>
            </a:r>
            <a:r>
              <a:rPr lang="es-GT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Gabriel, San Miguel Panan, San Pablo Jocopilas y Santo Tomas La Unión en Suchitepéquez; Zunil en Quetzaltenango; San Rafael Pétzal y Tectitán en Huehuetenango</a:t>
            </a:r>
            <a:r>
              <a:rPr lang="es-GT" noProof="0" dirty="0" smtClean="0"/>
              <a:t> quienes</a:t>
            </a:r>
            <a:r>
              <a:rPr lang="es-GT" baseline="0" noProof="0" dirty="0" smtClean="0"/>
              <a:t> redujeron mas de 20 puntos porcentuales de desnutrición crónica en ese mismo periodo de tiempo</a:t>
            </a:r>
            <a:endParaRPr lang="es-GT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1B111-9885-4004-9417-31B4C49E7E5B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668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1B111-9885-4004-9417-31B4C49E7E5B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139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29/05/2017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0.png"/><Relationship Id="rId7" Type="http://schemas.openxmlformats.org/officeDocument/2006/relationships/image" Target="../media/image29.jpeg"/><Relationship Id="rId12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png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siinsan.gob.gt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5.xml"/><Relationship Id="rId18" Type="http://schemas.openxmlformats.org/officeDocument/2006/relationships/customXml" Target="../ink/ink8.xml"/><Relationship Id="rId3" Type="http://schemas.openxmlformats.org/officeDocument/2006/relationships/chart" Target="../charts/chart13.xml"/><Relationship Id="rId7" Type="http://schemas.openxmlformats.org/officeDocument/2006/relationships/customXml" Target="../ink/ink2.xml"/><Relationship Id="rId12" Type="http://schemas.openxmlformats.org/officeDocument/2006/relationships/image" Target="../media/image40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9.emf"/><Relationship Id="rId4" Type="http://schemas.openxmlformats.org/officeDocument/2006/relationships/chart" Target="../charts/chart14.xml"/><Relationship Id="rId9" Type="http://schemas.openxmlformats.org/officeDocument/2006/relationships/customXml" Target="../ink/ink3.xml"/><Relationship Id="rId1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hyperlink" Target="http://www.sesan.gob.g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2213"/>
            <a:ext cx="4762872" cy="850106"/>
          </a:xfrm>
        </p:spPr>
        <p:txBody>
          <a:bodyPr/>
          <a:lstStyle/>
          <a:p>
            <a:r>
              <a:rPr lang="es-GT" dirty="0" smtClean="0"/>
              <a:t>Tendencias de la situación nutricional en Guatemala </a:t>
            </a:r>
            <a:endParaRPr lang="es-GT" dirty="0"/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xmlns:lc="http://schemas.openxmlformats.org/drawingml/2006/lockedCanvas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78849"/>
              </p:ext>
            </p:extLst>
          </p:nvPr>
        </p:nvGraphicFramePr>
        <p:xfrm>
          <a:off x="1" y="1052736"/>
          <a:ext cx="4354284" cy="26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xmlns:lc="http://schemas.openxmlformats.org/drawingml/2006/lockedCanvas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97868"/>
              </p:ext>
            </p:extLst>
          </p:nvPr>
        </p:nvGraphicFramePr>
        <p:xfrm>
          <a:off x="4354285" y="1052736"/>
          <a:ext cx="4789715" cy="26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994923" y="3757001"/>
            <a:ext cx="475421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1200" dirty="0" smtClean="0"/>
              <a:t>Fuente: </a:t>
            </a:r>
            <a:r>
              <a:rPr lang="es-GT" sz="1400" b="1" dirty="0" smtClean="0"/>
              <a:t>Encuesta de Salud Materno Infantil – ENSMI. </a:t>
            </a:r>
            <a:r>
              <a:rPr lang="es-GT" sz="1200" dirty="0" smtClean="0"/>
              <a:t>MSPAS/INE</a:t>
            </a:r>
            <a:endParaRPr lang="es-GT" sz="1200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5940152" y="1484784"/>
            <a:ext cx="2880320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331640" y="1484784"/>
            <a:ext cx="273630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457927" y="1387805"/>
            <a:ext cx="7531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dirty="0" smtClean="0"/>
              <a:t>8.7 puntos</a:t>
            </a:r>
          </a:p>
          <a:p>
            <a:r>
              <a:rPr lang="es-GT" sz="1100" b="1" dirty="0" smtClean="0">
                <a:solidFill>
                  <a:schemeClr val="tx2">
                    <a:lumMod val="50000"/>
                  </a:schemeClr>
                </a:solidFill>
              </a:rPr>
              <a:t>15.8</a:t>
            </a:r>
            <a:r>
              <a:rPr lang="es-GT" sz="1100" b="1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  <a:p>
            <a:endParaRPr lang="es-GT" sz="10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229048" y="2168860"/>
            <a:ext cx="75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dirty="0" smtClean="0"/>
              <a:t>3.2 puntos</a:t>
            </a:r>
          </a:p>
          <a:p>
            <a:r>
              <a:rPr lang="es-GT" sz="1200" b="1" dirty="0" smtClean="0">
                <a:solidFill>
                  <a:srgbClr val="FF0000"/>
                </a:solidFill>
              </a:rPr>
              <a:t>82.1%</a:t>
            </a:r>
            <a:endParaRPr lang="es-GT" sz="1200" b="1" dirty="0">
              <a:solidFill>
                <a:srgbClr val="FF0000"/>
              </a:solidFill>
            </a:endParaRPr>
          </a:p>
          <a:p>
            <a:endParaRPr lang="es-GT" sz="10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t="1708" b="16405"/>
          <a:stretch/>
        </p:blipFill>
        <p:spPr>
          <a:xfrm>
            <a:off x="35496" y="4090757"/>
            <a:ext cx="4164099" cy="25574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l="1137" t="1708" r="827" b="29003"/>
          <a:stretch/>
        </p:blipFill>
        <p:spPr>
          <a:xfrm>
            <a:off x="4283968" y="4090757"/>
            <a:ext cx="4824536" cy="2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179929"/>
            <a:ext cx="421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Monitoreo y Evaluación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504" y="764704"/>
            <a:ext cx="3936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dirty="0" smtClean="0">
                <a:solidFill>
                  <a:schemeClr val="tx2"/>
                </a:solidFill>
              </a:rPr>
              <a:t>Evaluación de Impacto</a:t>
            </a:r>
            <a:endParaRPr lang="es-GT" sz="3200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" y="2002942"/>
            <a:ext cx="2657823" cy="33702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496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03548"/>
              </p:ext>
            </p:extLst>
          </p:nvPr>
        </p:nvGraphicFramePr>
        <p:xfrm>
          <a:off x="2771800" y="1349479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356389"/>
              </p:ext>
            </p:extLst>
          </p:nvPr>
        </p:nvGraphicFramePr>
        <p:xfrm>
          <a:off x="2843808" y="3895963"/>
          <a:ext cx="504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33632"/>
          <a:stretch/>
        </p:blipFill>
        <p:spPr>
          <a:xfrm>
            <a:off x="282459" y="2253167"/>
            <a:ext cx="2329733" cy="334550"/>
          </a:xfrm>
          <a:prstGeom prst="rect">
            <a:avLst/>
          </a:prstGeom>
        </p:spPr>
      </p:pic>
      <p:sp>
        <p:nvSpPr>
          <p:cNvPr id="5" name="Flecha a la derecha con bandas 4"/>
          <p:cNvSpPr/>
          <p:nvPr/>
        </p:nvSpPr>
        <p:spPr>
          <a:xfrm rot="5400000">
            <a:off x="916946" y="4743271"/>
            <a:ext cx="792089" cy="524240"/>
          </a:xfrm>
          <a:prstGeom prst="stripedRightArrow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CuadroTexto 6"/>
          <p:cNvSpPr txBox="1"/>
          <p:nvPr/>
        </p:nvSpPr>
        <p:spPr>
          <a:xfrm>
            <a:off x="214336" y="5517232"/>
            <a:ext cx="2474262" cy="731818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600" dirty="0" smtClean="0"/>
              <a:t>Recomendaciones</a:t>
            </a:r>
          </a:p>
          <a:p>
            <a:r>
              <a:rPr lang="es-MX" sz="1600" dirty="0" smtClean="0"/>
              <a:t>Ajuste a Política Pública</a:t>
            </a:r>
            <a:endParaRPr lang="es-GT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28184" y="2348880"/>
            <a:ext cx="16818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Pocos individuos recibieron</a:t>
            </a:r>
          </a:p>
          <a:p>
            <a:pPr algn="ctr"/>
            <a:r>
              <a:rPr lang="es-MX" sz="1050" dirty="0" smtClean="0"/>
              <a:t>TODA la Ventana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27984" y="4365104"/>
            <a:ext cx="25426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A mayor cantidad de intervenciones X Niño</a:t>
            </a:r>
          </a:p>
          <a:p>
            <a:pPr algn="ctr"/>
            <a:r>
              <a:rPr lang="es-MX" sz="1050" dirty="0" smtClean="0"/>
              <a:t>Mayor Efecto POSITIVO</a:t>
            </a:r>
          </a:p>
        </p:txBody>
      </p:sp>
    </p:spTree>
    <p:extLst>
      <p:ext uri="{BB962C8B-B14F-4D97-AF65-F5344CB8AC3E}">
        <p14:creationId xmlns:p14="http://schemas.microsoft.com/office/powerpoint/2010/main" val="2338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5" grpId="0" animBg="1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1"/>
          <p:cNvSpPr txBox="1">
            <a:spLocks noChangeArrowheads="1"/>
          </p:cNvSpPr>
          <p:nvPr/>
        </p:nvSpPr>
        <p:spPr bwMode="auto">
          <a:xfrm>
            <a:off x="107950" y="179388"/>
            <a:ext cx="421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GT" altLang="en-US" b="1">
                <a:solidFill>
                  <a:srgbClr val="1F497D"/>
                </a:solidFill>
              </a:rPr>
              <a:t>Monitoreo y Evaluación</a:t>
            </a:r>
          </a:p>
        </p:txBody>
      </p:sp>
      <p:sp>
        <p:nvSpPr>
          <p:cNvPr id="3075" name="CuadroTexto 2"/>
          <p:cNvSpPr txBox="1">
            <a:spLocks noChangeArrowheads="1"/>
          </p:cNvSpPr>
          <p:nvPr/>
        </p:nvSpPr>
        <p:spPr bwMode="auto">
          <a:xfrm>
            <a:off x="107950" y="620713"/>
            <a:ext cx="421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GT" altLang="en-US">
                <a:solidFill>
                  <a:srgbClr val="1F497D"/>
                </a:solidFill>
              </a:rPr>
              <a:t>Seguimiento Nutricional</a:t>
            </a:r>
          </a:p>
        </p:txBody>
      </p:sp>
      <p:sp>
        <p:nvSpPr>
          <p:cNvPr id="3076" name="CuadroTexto 7"/>
          <p:cNvSpPr txBox="1">
            <a:spLocks noChangeArrowheads="1"/>
          </p:cNvSpPr>
          <p:nvPr/>
        </p:nvSpPr>
        <p:spPr bwMode="auto">
          <a:xfrm>
            <a:off x="34925" y="6638925"/>
            <a:ext cx="156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GT" altLang="en-US" sz="1000">
                <a:solidFill>
                  <a:srgbClr val="FFFFFF"/>
                </a:solidFill>
              </a:rPr>
              <a:t>http://www.siinsan.gob.gt</a:t>
            </a:r>
          </a:p>
        </p:txBody>
      </p:sp>
      <p:sp>
        <p:nvSpPr>
          <p:cNvPr id="3077" name="AutoShape 2" descr="Image result for cdc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587375" y="5445125"/>
            <a:ext cx="7656513" cy="1089025"/>
            <a:chOff x="155575" y="5312730"/>
            <a:chExt cx="7656547" cy="1088885"/>
          </a:xfrm>
        </p:grpSpPr>
        <p:pic>
          <p:nvPicPr>
            <p:cNvPr id="3107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 r="69986" b="33632"/>
            <a:stretch>
              <a:fillRect/>
            </a:stretch>
          </p:blipFill>
          <p:spPr bwMode="auto">
            <a:xfrm>
              <a:off x="155575" y="5351936"/>
              <a:ext cx="2107044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60882"/>
              <a:ext cx="2592050" cy="100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3" descr="CDC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398" y="5512423"/>
              <a:ext cx="1223514" cy="68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Imagen 2" descr="Firm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887" y="5312730"/>
              <a:ext cx="1898217" cy="10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1" name="Imagen 2" descr="Firm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3772370" y="5312730"/>
              <a:ext cx="949108" cy="108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5 Imagen" descr="WhatsApp Image 2016-12-21 at 13.38.30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26202" r="13043" b="3461"/>
          <a:stretch>
            <a:fillRect/>
          </a:stretch>
        </p:blipFill>
        <p:spPr bwMode="auto">
          <a:xfrm>
            <a:off x="4367213" y="2943225"/>
            <a:ext cx="3514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10836275" y="2036763"/>
          <a:ext cx="2665413" cy="268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413"/>
              </a:tblGrid>
              <a:tr h="304872">
                <a:tc>
                  <a:txBody>
                    <a:bodyPr/>
                    <a:lstStyle/>
                    <a:p>
                      <a:pPr algn="ctr"/>
                      <a:r>
                        <a:rPr lang="es-GT" sz="1400" dirty="0" smtClean="0">
                          <a:latin typeface="+mn-lt"/>
                        </a:rPr>
                        <a:t>Mó</a:t>
                      </a:r>
                      <a:r>
                        <a:rPr lang="en-US" sz="1400" b="1" dirty="0" smtClean="0"/>
                        <a:t>dulos</a:t>
                      </a:r>
                      <a:endParaRPr lang="en-US" sz="1200" b="1" dirty="0"/>
                    </a:p>
                  </a:txBody>
                  <a:tcPr marL="91478" marR="91478" marT="45731" marB="4573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Socio-demogr</a:t>
                      </a:r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áfico</a:t>
                      </a:r>
                      <a:endParaRPr lang="es-GT" sz="1200" b="1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Estado nutricional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Salud materna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Alimentación y salud infantil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Participaci</a:t>
                      </a:r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ón </a:t>
                      </a:r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 programas</a:t>
                      </a:r>
                      <a:r>
                        <a:rPr lang="es-GT" sz="1200" b="1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sociales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Seguridad</a:t>
                      </a:r>
                      <a:r>
                        <a:rPr lang="es-GT" sz="1200" b="1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alimentaria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Consumo diario de alimentos fortificados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85">
                <a:tc>
                  <a:txBody>
                    <a:bodyPr/>
                    <a:lstStyle/>
                    <a:p>
                      <a:pPr algn="ctr"/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Nivel de fortificaci</a:t>
                      </a:r>
                      <a:r>
                        <a:rPr lang="es-GT" sz="1200" b="1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ón en alimentos</a:t>
                      </a:r>
                      <a:endParaRPr lang="es-GT" sz="1200" b="1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78" marR="91478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04" name="CuadroTexto 2"/>
          <p:cNvSpPr txBox="1">
            <a:spLocks noChangeArrowheads="1"/>
          </p:cNvSpPr>
          <p:nvPr/>
        </p:nvSpPr>
        <p:spPr bwMode="auto">
          <a:xfrm>
            <a:off x="4211638" y="4724400"/>
            <a:ext cx="37449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n-US" sz="1600">
                <a:solidFill>
                  <a:srgbClr val="1F497D"/>
                </a:solidFill>
              </a:rPr>
              <a:t>Calidad del dato gracias a equipo pequeño pero altamente entrenado y estandarizado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7974" y="1256436"/>
          <a:ext cx="6928321" cy="440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06" name="CuadroTexto 2"/>
          <p:cNvSpPr txBox="1">
            <a:spLocks noChangeArrowheads="1"/>
          </p:cNvSpPr>
          <p:nvPr/>
        </p:nvSpPr>
        <p:spPr bwMode="auto">
          <a:xfrm>
            <a:off x="4529138" y="1412875"/>
            <a:ext cx="319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n-US" sz="2000" b="1">
                <a:solidFill>
                  <a:srgbClr val="1F497D"/>
                </a:solidFill>
              </a:rPr>
              <a:t>Sistema de Vigilancia Epidemiológica de  Salud y Nutrición –SIVESNU-</a:t>
            </a:r>
          </a:p>
        </p:txBody>
      </p:sp>
    </p:spTree>
    <p:extLst>
      <p:ext uri="{BB962C8B-B14F-4D97-AF65-F5344CB8AC3E}">
        <p14:creationId xmlns:p14="http://schemas.microsoft.com/office/powerpoint/2010/main" val="754370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uadroTexto 1"/>
          <p:cNvSpPr txBox="1">
            <a:spLocks noChangeArrowheads="1"/>
          </p:cNvSpPr>
          <p:nvPr/>
        </p:nvSpPr>
        <p:spPr bwMode="auto">
          <a:xfrm>
            <a:off x="107950" y="179388"/>
            <a:ext cx="421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GT" altLang="en-US" b="1">
                <a:solidFill>
                  <a:srgbClr val="1F497D"/>
                </a:solidFill>
              </a:rPr>
              <a:t>Monitoreo y Evaluación</a:t>
            </a:r>
          </a:p>
        </p:txBody>
      </p:sp>
      <p:sp>
        <p:nvSpPr>
          <p:cNvPr id="4104" name="TextBox 22"/>
          <p:cNvSpPr txBox="1">
            <a:spLocks noChangeArrowheads="1"/>
          </p:cNvSpPr>
          <p:nvPr/>
        </p:nvSpPr>
        <p:spPr bwMode="auto">
          <a:xfrm>
            <a:off x="-468560" y="1905887"/>
            <a:ext cx="7056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n-US" sz="1800" b="1" dirty="0">
                <a:solidFill>
                  <a:srgbClr val="000000"/>
                </a:solidFill>
              </a:rPr>
              <a:t>Ajustes OPORTUNOS de Política Pública sobre datos confiables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77894" cy="218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2" y="4811047"/>
            <a:ext cx="4441229" cy="12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0"/>
          <a:stretch/>
        </p:blipFill>
        <p:spPr>
          <a:xfrm>
            <a:off x="179511" y="404664"/>
            <a:ext cx="4809172" cy="8187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53150"/>
          <a:stretch/>
        </p:blipFill>
        <p:spPr>
          <a:xfrm>
            <a:off x="179511" y="1353783"/>
            <a:ext cx="7632849" cy="13824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996952"/>
            <a:ext cx="77482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44624"/>
            <a:ext cx="4456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Sistema de Información</a:t>
            </a:r>
          </a:p>
          <a:p>
            <a:r>
              <a:rPr lang="es-GT" sz="3200" b="1" dirty="0" smtClean="0">
                <a:solidFill>
                  <a:schemeClr val="tx2"/>
                </a:solidFill>
              </a:rPr>
              <a:t>Nacional de Seguridad</a:t>
            </a:r>
          </a:p>
          <a:p>
            <a:r>
              <a:rPr lang="es-GT" sz="3200" b="1" dirty="0" smtClean="0">
                <a:solidFill>
                  <a:schemeClr val="tx2"/>
                </a:solidFill>
              </a:rPr>
              <a:t>Alimentaria y Nutricional</a:t>
            </a:r>
            <a:endParaRPr lang="es-GT" sz="3200" b="1" dirty="0">
              <a:solidFill>
                <a:schemeClr val="tx2"/>
              </a:solidFill>
            </a:endParaRPr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7316416" cy="482218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96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2564904"/>
            <a:ext cx="8028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5400" b="1" dirty="0" smtClean="0">
                <a:solidFill>
                  <a:schemeClr val="tx2"/>
                </a:solidFill>
              </a:rPr>
              <a:t>Diagnóstico presupuestario</a:t>
            </a:r>
            <a:endParaRPr lang="es-GT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44624"/>
            <a:ext cx="454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Priorización programática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504" y="908720"/>
            <a:ext cx="498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dirty="0" smtClean="0">
                <a:solidFill>
                  <a:schemeClr val="tx2"/>
                </a:solidFill>
              </a:rPr>
              <a:t>Presupuesto 2017: atención a políticas</a:t>
            </a:r>
            <a:endParaRPr lang="es-GT" sz="2400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496" y="6639163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262455"/>
              </p:ext>
            </p:extLst>
          </p:nvPr>
        </p:nvGraphicFramePr>
        <p:xfrm>
          <a:off x="312698" y="1556792"/>
          <a:ext cx="749966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6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44624"/>
            <a:ext cx="454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Priorización programática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7504" y="1196752"/>
            <a:ext cx="498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dirty="0" smtClean="0">
                <a:solidFill>
                  <a:schemeClr val="tx2"/>
                </a:solidFill>
              </a:rPr>
              <a:t>Presupuesto 2017: atención a políticas</a:t>
            </a:r>
            <a:endParaRPr lang="es-GT" sz="2400" dirty="0">
              <a:solidFill>
                <a:schemeClr val="tx2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502213" y="1988840"/>
            <a:ext cx="288032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CuadroTexto 8"/>
          <p:cNvSpPr txBox="1"/>
          <p:nvPr/>
        </p:nvSpPr>
        <p:spPr>
          <a:xfrm>
            <a:off x="4790245" y="1948190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Política SAN</a:t>
            </a:r>
            <a:endParaRPr lang="es-GT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502213" y="3372671"/>
            <a:ext cx="288032" cy="28803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CuadroTexto 10"/>
          <p:cNvSpPr txBox="1"/>
          <p:nvPr/>
        </p:nvSpPr>
        <p:spPr>
          <a:xfrm>
            <a:off x="4790245" y="3332021"/>
            <a:ext cx="266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PGG: Desnutrición Crónica</a:t>
            </a:r>
            <a:endParaRPr lang="es-GT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502213" y="4837802"/>
            <a:ext cx="288032" cy="2880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CuadroTexto 12"/>
          <p:cNvSpPr txBox="1"/>
          <p:nvPr/>
        </p:nvSpPr>
        <p:spPr>
          <a:xfrm>
            <a:off x="4790245" y="4797152"/>
            <a:ext cx="15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Política Chixoy</a:t>
            </a:r>
            <a:endParaRPr lang="es-GT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102798" y="2337393"/>
            <a:ext cx="218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18 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22 gobernaciones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340 municipalidades</a:t>
            </a:r>
            <a:endParaRPr lang="es-GT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32068" y="3721224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7 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4 gobernaciones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82 municipalidades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132068" y="5186355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3 instituciones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3 gobernaciones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6 municipalidades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5496" y="6639163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96645"/>
              </p:ext>
            </p:extLst>
          </p:nvPr>
        </p:nvGraphicFramePr>
        <p:xfrm>
          <a:off x="57402" y="24431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44624"/>
            <a:ext cx="386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Presupuesto histórico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19872" y="6021288"/>
            <a:ext cx="2279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Presupuesto vigente por año</a:t>
            </a:r>
            <a:endParaRPr lang="es-GT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259632" y="1095941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 11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49907" y="1171658"/>
            <a:ext cx="276837" cy="192947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496" y="6639163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73732"/>
              </p:ext>
            </p:extLst>
          </p:nvPr>
        </p:nvGraphicFramePr>
        <p:xfrm>
          <a:off x="302400" y="16272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7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419872" y="6021288"/>
            <a:ext cx="2279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Presupuesto vigente por año</a:t>
            </a:r>
            <a:endParaRPr lang="es-GT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59632" y="1095941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 11             Fuente 21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49907" y="1171658"/>
            <a:ext cx="276837" cy="192947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71620" y="1171658"/>
            <a:ext cx="276837" cy="192947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496" y="44624"/>
            <a:ext cx="386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Presupuesto histórico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496" y="6639163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788512"/>
              </p:ext>
            </p:extLst>
          </p:nvPr>
        </p:nvGraphicFramePr>
        <p:xfrm>
          <a:off x="302400" y="16288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4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602128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mayo 2017</a:t>
            </a:r>
            <a:endParaRPr lang="es-GT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9512" y="2924944"/>
            <a:ext cx="5544616" cy="943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32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Secretaría de Seguridad</a:t>
            </a:r>
          </a:p>
          <a:p>
            <a:pPr algn="l"/>
            <a:r>
              <a:rPr lang="es-GT" sz="32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Alimentaria y Nutricional</a:t>
            </a:r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349" r="19392" b="-349"/>
          <a:stretch/>
        </p:blipFill>
        <p:spPr>
          <a:xfrm>
            <a:off x="1475656" y="1155390"/>
            <a:ext cx="2232248" cy="13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515512"/>
              </p:ext>
            </p:extLst>
          </p:nvPr>
        </p:nvGraphicFramePr>
        <p:xfrm>
          <a:off x="302400" y="16272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1259632" y="1095941"/>
            <a:ext cx="3942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 11             Fuente 21              Fuente 61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49907" y="1171658"/>
            <a:ext cx="276837" cy="192947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471620" y="1171658"/>
            <a:ext cx="276837" cy="192947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947066" y="1173056"/>
            <a:ext cx="276837" cy="19294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23252" y="460261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18.5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727308" y="451130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21.2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231364" y="415148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30.6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735420" y="4045161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33.2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239476" y="385546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37.9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815540" y="177435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92.5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319596" y="223145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80.4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823652" y="324856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54.1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327708" y="377690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40.3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831764" y="366247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43.2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419872" y="6021288"/>
            <a:ext cx="2279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Presupuesto vigente por año</a:t>
            </a:r>
            <a:endParaRPr lang="es-GT" sz="14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5496" y="44624"/>
            <a:ext cx="386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Presupuesto histórico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5496" y="6639163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</a:t>
            </a:r>
            <a:endParaRPr lang="es-GT" sz="10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691680" y="481863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600" kern="0" dirty="0" smtClean="0">
                <a:solidFill>
                  <a:prstClr val="black"/>
                </a:solidFill>
              </a:rPr>
              <a:t>12.0</a:t>
            </a:r>
            <a:endParaRPr kumimoji="0" lang="es-G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187624" y="481863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600" kern="0" dirty="0" smtClean="0">
                <a:solidFill>
                  <a:prstClr val="black"/>
                </a:solidFill>
              </a:rPr>
              <a:t>12.0</a:t>
            </a:r>
            <a:endParaRPr kumimoji="0" lang="es-G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1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44624"/>
            <a:ext cx="4956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Presupuesto histórico –</a:t>
            </a:r>
          </a:p>
          <a:p>
            <a:r>
              <a:rPr lang="es-GT" sz="3200" b="1" dirty="0" smtClean="0">
                <a:solidFill>
                  <a:schemeClr val="tx2"/>
                </a:solidFill>
              </a:rPr>
              <a:t>Actividades presupuestarias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496" y="6639163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 y Registro SESAN</a:t>
            </a:r>
            <a:endParaRPr lang="es-GT" sz="1000" dirty="0">
              <a:solidFill>
                <a:schemeClr val="bg1"/>
              </a:solidFill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895698"/>
              </p:ext>
            </p:extLst>
          </p:nvPr>
        </p:nvGraphicFramePr>
        <p:xfrm>
          <a:off x="323528" y="1095153"/>
          <a:ext cx="7200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2223252" y="294643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18.5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748436" y="286070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21.2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252492" y="265839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30.6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756548" y="2586390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33.2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260604" y="249289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37.9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788024" y="112474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92.5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292080" y="143426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80.4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823652" y="206084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54.1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348836" y="2391297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40.3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852892" y="227687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43.2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712808" y="309044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600" kern="0" dirty="0" smtClean="0">
                <a:solidFill>
                  <a:prstClr val="black"/>
                </a:solidFill>
              </a:rPr>
              <a:t>12.0</a:t>
            </a:r>
            <a:endParaRPr kumimoji="0" lang="es-G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208752" y="309044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600" kern="0" dirty="0" smtClean="0">
                <a:solidFill>
                  <a:prstClr val="black"/>
                </a:solidFill>
              </a:rPr>
              <a:t>12.0</a:t>
            </a:r>
            <a:endParaRPr kumimoji="0" lang="es-GT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29047"/>
              </p:ext>
            </p:extLst>
          </p:nvPr>
        </p:nvGraphicFramePr>
        <p:xfrm>
          <a:off x="467544" y="4142184"/>
          <a:ext cx="7056784" cy="249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/>
          <p:cNvGraphicFramePr>
            <a:graphicFrameLocks/>
          </p:cNvGraphicFramePr>
          <p:nvPr>
            <p:extLst/>
          </p:nvPr>
        </p:nvGraphicFramePr>
        <p:xfrm>
          <a:off x="611560" y="3717032"/>
          <a:ext cx="6984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549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>
                <a:solidFill>
                  <a:schemeClr val="tx2"/>
                </a:solidFill>
              </a:rPr>
              <a:t>Presupuesto histórico – Actividades presupuestarias</a:t>
            </a:r>
            <a:endParaRPr lang="es-GT" sz="20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496" y="724634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000" dirty="0" smtClean="0">
                <a:solidFill>
                  <a:schemeClr val="tx2"/>
                </a:solidFill>
              </a:rPr>
              <a:t>Escenario multianual</a:t>
            </a:r>
            <a:endParaRPr lang="es-GT" sz="2000" dirty="0">
              <a:solidFill>
                <a:schemeClr val="tx2"/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418613" y="1117848"/>
          <a:ext cx="71474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509828" y="2043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54.1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62543" y="234551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40.3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028135" y="228981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43.2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776153" y="268565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25.0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540949" y="269955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25.0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313463" y="269955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25.0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060810" y="26896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25.0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833324" y="269116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25.0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31596" y="1254169"/>
            <a:ext cx="0" cy="2248250"/>
          </a:xfrm>
          <a:prstGeom prst="lin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27" name="Conector recto 26"/>
          <p:cNvCxnSpPr/>
          <p:nvPr/>
        </p:nvCxnSpPr>
        <p:spPr>
          <a:xfrm flipV="1">
            <a:off x="3631596" y="3861048"/>
            <a:ext cx="0" cy="1440160"/>
          </a:xfrm>
          <a:prstGeom prst="line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28" name="CuadroTexto 27"/>
          <p:cNvSpPr txBox="1"/>
          <p:nvPr/>
        </p:nvSpPr>
        <p:spPr>
          <a:xfrm>
            <a:off x="35496" y="6639163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 smtClean="0">
                <a:solidFill>
                  <a:schemeClr val="bg1"/>
                </a:solidFill>
              </a:rPr>
              <a:t>Fuente: SICOIN y Registro SESAN</a:t>
            </a:r>
            <a:endParaRPr lang="es-GT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/>
              <p14:cNvContentPartPr/>
              <p14:nvPr/>
            </p14:nvContentPartPr>
            <p14:xfrm>
              <a:off x="1295507" y="5759545"/>
              <a:ext cx="1515960" cy="45719"/>
            </p14:xfrm>
          </p:contentPart>
        </mc:Choice>
        <mc:Fallback xmlns="">
          <p:pic>
            <p:nvPicPr>
              <p:cNvPr id="4" name="Entrada de lápiz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2947" y="5661720"/>
                <a:ext cx="1621080" cy="2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/>
              <p14:cNvContentPartPr/>
              <p14:nvPr/>
            </p14:nvContentPartPr>
            <p14:xfrm>
              <a:off x="3131839" y="6019867"/>
              <a:ext cx="1515961" cy="720"/>
            </p14:xfrm>
          </p:contentPart>
        </mc:Choice>
        <mc:Fallback xmlns="">
          <p:pic>
            <p:nvPicPr>
              <p:cNvPr id="5" name="Entrada de lápiz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9279" y="5809627"/>
                <a:ext cx="1621081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/>
              <p14:cNvContentPartPr/>
              <p14:nvPr/>
            </p14:nvContentPartPr>
            <p14:xfrm>
              <a:off x="5011787" y="6020568"/>
              <a:ext cx="1711080" cy="720"/>
            </p14:xfrm>
          </p:contentPart>
        </mc:Choice>
        <mc:Fallback xmlns="">
          <p:pic>
            <p:nvPicPr>
              <p:cNvPr id="6" name="Entrada de lápiz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9216" y="5810328"/>
                <a:ext cx="1816222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trada de lápiz 28"/>
              <p14:cNvContentPartPr/>
              <p14:nvPr/>
            </p14:nvContentPartPr>
            <p14:xfrm>
              <a:off x="1295507" y="6019867"/>
              <a:ext cx="1515960" cy="720"/>
            </p14:xfrm>
          </p:contentPart>
        </mc:Choice>
        <mc:Fallback xmlns="">
          <p:pic>
            <p:nvPicPr>
              <p:cNvPr id="29" name="Entrada de lápiz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2947" y="5809627"/>
                <a:ext cx="16210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Entrada de lápiz 30"/>
              <p14:cNvContentPartPr/>
              <p14:nvPr/>
            </p14:nvContentPartPr>
            <p14:xfrm>
              <a:off x="1295507" y="6266929"/>
              <a:ext cx="3352294" cy="720"/>
            </p14:xfrm>
          </p:contentPart>
        </mc:Choice>
        <mc:Fallback xmlns="">
          <p:pic>
            <p:nvPicPr>
              <p:cNvPr id="31" name="Entrada de lápiz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2947" y="6056689"/>
                <a:ext cx="3457413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Entrada de lápiz 32"/>
              <p14:cNvContentPartPr/>
              <p14:nvPr/>
            </p14:nvContentPartPr>
            <p14:xfrm>
              <a:off x="5011786" y="5804544"/>
              <a:ext cx="1711081" cy="720"/>
            </p14:xfrm>
          </p:contentPart>
        </mc:Choice>
        <mc:Fallback xmlns="">
          <p:pic>
            <p:nvPicPr>
              <p:cNvPr id="33" name="Entrada de lápiz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9226" y="5594304"/>
                <a:ext cx="1816201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Entrada de lápiz 33"/>
              <p14:cNvContentPartPr/>
              <p14:nvPr/>
            </p14:nvContentPartPr>
            <p14:xfrm>
              <a:off x="3131840" y="5804904"/>
              <a:ext cx="1515960" cy="720"/>
            </p14:xfrm>
          </p:contentPart>
        </mc:Choice>
        <mc:Fallback xmlns="">
          <p:pic>
            <p:nvPicPr>
              <p:cNvPr id="34" name="Entrada de lápiz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9280" y="5594664"/>
                <a:ext cx="16210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Entrada de lápiz 34"/>
              <p14:cNvContentPartPr/>
              <p14:nvPr/>
            </p14:nvContentPartPr>
            <p14:xfrm>
              <a:off x="5011786" y="6266209"/>
              <a:ext cx="1711081" cy="720"/>
            </p14:xfrm>
          </p:contentPart>
        </mc:Choice>
        <mc:Fallback xmlns="">
          <p:pic>
            <p:nvPicPr>
              <p:cNvPr id="35" name="Entrada de lápiz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9226" y="6055969"/>
                <a:ext cx="1816201" cy="4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7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16" grpId="0">
        <p:bldAsOne/>
      </p:bldGraphic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Conclusiones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1268760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b="1" dirty="0" smtClean="0"/>
              <a:t>De no contar más presupuesto: </a:t>
            </a:r>
          </a:p>
          <a:p>
            <a:pPr algn="just"/>
            <a:endParaRPr lang="es-GT" sz="2400" b="1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Retroceso para el Sistema Nacional de Seguridad Alimentaria y Nutricional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Falta de coordinación en todo nivel (nacional, departamental y municipal)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Interrupción en la continuidad de procesos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400" dirty="0">
                <a:solidFill>
                  <a:schemeClr val="tx2"/>
                </a:solidFill>
              </a:rPr>
              <a:t>Disminución de </a:t>
            </a:r>
            <a:r>
              <a:rPr lang="es-GT" sz="2400" dirty="0" smtClean="0">
                <a:solidFill>
                  <a:schemeClr val="tx2"/>
                </a:solidFill>
              </a:rPr>
              <a:t>metas institucionales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GT" sz="2400" dirty="0" smtClean="0">
                <a:solidFill>
                  <a:schemeClr val="tx2"/>
                </a:solidFill>
              </a:rPr>
              <a:t>Reducción de capital humano capacitado</a:t>
            </a:r>
          </a:p>
        </p:txBody>
      </p:sp>
    </p:spTree>
    <p:extLst>
      <p:ext uri="{BB962C8B-B14F-4D97-AF65-F5344CB8AC3E}">
        <p14:creationId xmlns:p14="http://schemas.microsoft.com/office/powerpoint/2010/main" val="32439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Conclusiones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42438" y="1886879"/>
            <a:ext cx="6413937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Alta Verapaz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Baja Verapaz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Chimaltenango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Chiquimula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El Progreso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Escuintla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Guatemala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Huehuetenango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Izabal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Jalapa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Jutiapa</a:t>
            </a:r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Petén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Quetzaltenango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Quiché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Retalhuleu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Sololá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Sacatepéquez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San Marcos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Sololá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Suchitepéquez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Totonicapán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Zacapa</a:t>
            </a: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85131" y="1425214"/>
            <a:ext cx="504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b="1" dirty="0" smtClean="0">
                <a:solidFill>
                  <a:srgbClr val="002060"/>
                </a:solidFill>
              </a:rPr>
              <a:t>Delegaciones Departamentales SESAN</a:t>
            </a:r>
            <a:endParaRPr lang="es-G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Conclusiones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42438" y="1886879"/>
            <a:ext cx="6413937" cy="63709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Alta Verapaz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Baja Verapaz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Chimaltenango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Chiquimula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El Progreso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Escuintla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Guatemala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Huehuetenango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Izabal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Jalapa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Jutiapa</a:t>
            </a:r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Petén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Quetzaltenango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Quiché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Retalhuleu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Sololá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Sacatepéquez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San Marcos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Sololá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Suchitepéquez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>
                <a:solidFill>
                  <a:schemeClr val="bg1">
                    <a:lumMod val="85000"/>
                  </a:schemeClr>
                </a:solidFill>
              </a:rPr>
              <a:t>Totonicapán</a:t>
            </a:r>
          </a:p>
          <a:p>
            <a:pPr marL="342900" indent="-342900">
              <a:buFont typeface="+mj-lt"/>
              <a:buAutoNum type="arabicPeriod"/>
            </a:pPr>
            <a:r>
              <a:rPr lang="es-GT" sz="2400" dirty="0" smtClean="0"/>
              <a:t>Zacapa</a:t>
            </a:r>
            <a:endParaRPr lang="es-GT" sz="2400" dirty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 smtClean="0"/>
          </a:p>
          <a:p>
            <a:pPr marL="342900" indent="-342900">
              <a:buFont typeface="+mj-lt"/>
              <a:buAutoNum type="arabicPeriod"/>
            </a:pPr>
            <a:endParaRPr lang="es-GT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85131" y="1425214"/>
            <a:ext cx="504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400" b="1" dirty="0" smtClean="0">
                <a:solidFill>
                  <a:srgbClr val="002060"/>
                </a:solidFill>
              </a:rPr>
              <a:t>Delegaciones Departamentales SESAN</a:t>
            </a:r>
            <a:endParaRPr lang="es-G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Conclusiones</a:t>
            </a:r>
            <a:endParaRPr lang="es-GT" sz="3200" b="1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316416" cy="48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Conclusiones</a:t>
            </a:r>
            <a:endParaRPr lang="es-GT" sz="32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74168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260648"/>
            <a:ext cx="3352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Solicitud a MINFIN</a:t>
            </a:r>
          </a:p>
          <a:p>
            <a:r>
              <a:rPr lang="es-GT" sz="3200" b="1" dirty="0" smtClean="0">
                <a:solidFill>
                  <a:schemeClr val="tx2"/>
                </a:solidFill>
              </a:rPr>
              <a:t>por SESAN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5496" y="1556792"/>
            <a:ext cx="813690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200" dirty="0" smtClean="0"/>
              <a:t>Respetuosamente y con base al Plan Operativo Anual elaborado, el cual fu</a:t>
            </a:r>
            <a:r>
              <a:rPr lang="en-US" sz="2200" dirty="0" smtClean="0"/>
              <a:t>é</a:t>
            </a:r>
            <a:r>
              <a:rPr lang="es-GT" sz="2200" dirty="0" smtClean="0"/>
              <a:t> presentado a SEGEPLAN en fecha 27 de abril de 2017, documento que se encuentra público</a:t>
            </a:r>
            <a:r>
              <a:rPr lang="en-US" sz="2200" dirty="0" smtClean="0"/>
              <a:t> </a:t>
            </a:r>
            <a:r>
              <a:rPr lang="es-GT" sz="2200" dirty="0" smtClean="0"/>
              <a:t>en </a:t>
            </a:r>
            <a:r>
              <a:rPr lang="es-GT" sz="2200" dirty="0" smtClean="0">
                <a:hlinkClick r:id="rId2"/>
              </a:rPr>
              <a:t>www.sesan.gob.gt</a:t>
            </a:r>
            <a:r>
              <a:rPr lang="es-GT" sz="2200" dirty="0" smtClean="0"/>
              <a:t>, asignar un techo presupuestario de fuentes nacionales con un monto de: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5200" dirty="0" smtClean="0">
                <a:solidFill>
                  <a:schemeClr val="tx2">
                    <a:lumMod val="50000"/>
                  </a:schemeClr>
                </a:solidFill>
              </a:rPr>
              <a:t>Q. 45,000,000</a:t>
            </a:r>
          </a:p>
          <a:p>
            <a:pPr marL="0" indent="0" algn="just">
              <a:buNone/>
            </a:pPr>
            <a:endParaRPr lang="en-US" sz="1700" dirty="0" smtClean="0"/>
          </a:p>
          <a:p>
            <a:pPr marL="0" indent="0" algn="just">
              <a:buNone/>
            </a:pPr>
            <a:endParaRPr lang="es-GT" dirty="0" smtClean="0"/>
          </a:p>
          <a:p>
            <a:pPr marL="0" indent="0" algn="just">
              <a:buNone/>
            </a:pPr>
            <a:r>
              <a:rPr lang="es-GT" sz="2000" dirty="0" smtClean="0"/>
              <a:t>Los cuales serán ejecutados con la finalidad de cumplir con la misión de la SESAN y los resultados a obtener: han sido explicados durante este ejercicio de Presupuesto abierto, cabe mencionar que SESAN ha ejecutado sus metas y productos al 100% desde el 2013 a la fecha repetidamente (fuente SICOIN).</a:t>
            </a:r>
            <a:endParaRPr lang="es-GT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3779912" y="2996952"/>
            <a:ext cx="4568680" cy="1944216"/>
            <a:chOff x="8964488" y="1268760"/>
            <a:chExt cx="4568680" cy="1944216"/>
          </a:xfrm>
        </p:grpSpPr>
        <p:graphicFrame>
          <p:nvGraphicFramePr>
            <p:cNvPr id="5" name="Grá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3190417"/>
                </p:ext>
              </p:extLst>
            </p:nvPr>
          </p:nvGraphicFramePr>
          <p:xfrm>
            <a:off x="8964488" y="1268760"/>
            <a:ext cx="4568680" cy="1944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CuadroTexto 2"/>
            <p:cNvSpPr txBox="1"/>
            <p:nvPr/>
          </p:nvSpPr>
          <p:spPr>
            <a:xfrm>
              <a:off x="11022590" y="198884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dirty="0" smtClean="0"/>
                <a:t>2%</a:t>
              </a:r>
              <a:endParaRPr lang="es-GT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2348864" y="212454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dirty="0" smtClean="0"/>
                <a:t>0.85%</a:t>
              </a:r>
              <a:endParaRPr lang="es-GT" dirty="0"/>
            </a:p>
          </p:txBody>
        </p:sp>
      </p:grpSp>
    </p:spTree>
    <p:extLst>
      <p:ext uri="{BB962C8B-B14F-4D97-AF65-F5344CB8AC3E}">
        <p14:creationId xmlns:p14="http://schemas.microsoft.com/office/powerpoint/2010/main" val="24512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7740" y="2880454"/>
            <a:ext cx="4577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5400" b="1" dirty="0" smtClean="0">
                <a:solidFill>
                  <a:schemeClr val="tx2"/>
                </a:solidFill>
              </a:rPr>
              <a:t>Muchas gracias</a:t>
            </a:r>
            <a:endParaRPr lang="es-GT" sz="54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44" y="1052736"/>
            <a:ext cx="4361923" cy="16984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7450" y="3933056"/>
            <a:ext cx="201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 smtClean="0">
                <a:solidFill>
                  <a:schemeClr val="tx2"/>
                </a:solidFill>
              </a:rPr>
              <a:t>www.sesan.gob.gt</a:t>
            </a:r>
            <a:r>
              <a:rPr lang="es-GT" dirty="0">
                <a:solidFill>
                  <a:schemeClr val="tx2"/>
                </a:solidFill>
              </a:rPr>
              <a:t> </a:t>
            </a:r>
            <a:endParaRPr lang="es-GT" dirty="0" smtClean="0">
              <a:solidFill>
                <a:schemeClr val="tx2"/>
              </a:solidFill>
            </a:endParaRPr>
          </a:p>
          <a:p>
            <a:pPr algn="ctr"/>
            <a:r>
              <a:rPr lang="es-GT" dirty="0" smtClean="0">
                <a:solidFill>
                  <a:schemeClr val="tx2"/>
                </a:solidFill>
              </a:rPr>
              <a:t>www.siinsan.gob.gt</a:t>
            </a:r>
            <a:endParaRPr lang="es-G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764704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600" b="1" dirty="0">
                <a:solidFill>
                  <a:schemeClr val="tx2"/>
                </a:solidFill>
              </a:rPr>
              <a:t>M</a:t>
            </a:r>
            <a:r>
              <a:rPr lang="es-GT" sz="3600" b="1" dirty="0" smtClean="0">
                <a:solidFill>
                  <a:schemeClr val="tx2"/>
                </a:solidFill>
              </a:rPr>
              <a:t>isión</a:t>
            </a:r>
            <a:endParaRPr lang="es-GT" sz="36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4174048"/>
            <a:ext cx="6515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/>
              <a:t>Que la población guatemalteca, especialmente la más vulnerable, alcance su máximo potencial, </a:t>
            </a:r>
            <a:r>
              <a:rPr lang="es-GT" sz="2000" b="1" dirty="0"/>
              <a:t>basado en una </a:t>
            </a:r>
            <a:r>
              <a:rPr lang="es-GT" sz="2000" b="1" dirty="0" smtClean="0"/>
              <a:t>seguridad </a:t>
            </a:r>
            <a:r>
              <a:rPr lang="es-GT" sz="2000" b="1" dirty="0"/>
              <a:t>alimentaria y nutricional sostenible</a:t>
            </a:r>
            <a:r>
              <a:rPr lang="es-GT" sz="2000" dirty="0"/>
              <a:t> para el logro de una vida plena y productiva, </a:t>
            </a:r>
            <a:r>
              <a:rPr lang="es-GT" sz="2000" dirty="0" smtClean="0"/>
              <a:t>siendo </a:t>
            </a:r>
            <a:r>
              <a:rPr lang="es-GT" sz="2000" dirty="0"/>
              <a:t>esto un compromiso asumido por toda la sociedad.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528" y="3527717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600" b="1" dirty="0" smtClean="0">
                <a:solidFill>
                  <a:schemeClr val="tx2"/>
                </a:solidFill>
              </a:rPr>
              <a:t>Visión</a:t>
            </a:r>
            <a:endParaRPr lang="es-GT" sz="3600" b="1" dirty="0">
              <a:solidFill>
                <a:schemeClr val="tx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1378514"/>
            <a:ext cx="6480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dirty="0"/>
              <a:t>Ser </a:t>
            </a:r>
            <a:r>
              <a:rPr lang="es-GT" sz="2000" dirty="0" smtClean="0"/>
              <a:t>la </a:t>
            </a:r>
            <a:r>
              <a:rPr lang="es-GT" sz="2000" dirty="0"/>
              <a:t>institución responsable de la </a:t>
            </a:r>
            <a:r>
              <a:rPr lang="es-GT" sz="2000" b="1" dirty="0" smtClean="0"/>
              <a:t>coordinación</a:t>
            </a:r>
            <a:r>
              <a:rPr lang="es-GT" sz="2000" b="1" dirty="0"/>
              <a:t>, integración y monitoreo de intervenciones de seguridad alimentaria y nutricional entre sector público, sociedad y organismos de cooperación internacional</a:t>
            </a:r>
            <a:r>
              <a:rPr lang="es-GT" sz="2000" dirty="0"/>
              <a:t> para optimizar los esfuerzos y recursos, con el fin de lograr un mayor impacto en el país.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496" y="6639163"/>
            <a:ext cx="2803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http://www.sesan.gob.gt/index.php/sesan/mision</a:t>
            </a:r>
          </a:p>
        </p:txBody>
      </p:sp>
    </p:spTree>
    <p:extLst>
      <p:ext uri="{BB962C8B-B14F-4D97-AF65-F5344CB8AC3E}">
        <p14:creationId xmlns:p14="http://schemas.microsoft.com/office/powerpoint/2010/main" val="24938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2636912"/>
            <a:ext cx="78568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5400" b="1" dirty="0" smtClean="0">
                <a:solidFill>
                  <a:schemeClr val="tx2"/>
                </a:solidFill>
              </a:rPr>
              <a:t>Principales logros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(de </a:t>
            </a:r>
            <a:r>
              <a:rPr lang="en-US" sz="3200" dirty="0" err="1" smtClean="0">
                <a:solidFill>
                  <a:schemeClr val="tx2"/>
                </a:solidFill>
              </a:rPr>
              <a:t>acuerdo</a:t>
            </a:r>
            <a:r>
              <a:rPr lang="en-US" sz="3200" dirty="0" smtClean="0">
                <a:solidFill>
                  <a:schemeClr val="tx2"/>
                </a:solidFill>
              </a:rPr>
              <a:t> a las </a:t>
            </a:r>
            <a:r>
              <a:rPr lang="en-US" sz="3200" dirty="0" err="1" smtClean="0">
                <a:solidFill>
                  <a:schemeClr val="tx2"/>
                </a:solidFill>
              </a:rPr>
              <a:t>actividades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presupuestarias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s-GT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9489969"/>
              </p:ext>
            </p:extLst>
          </p:nvPr>
        </p:nvGraphicFramePr>
        <p:xfrm>
          <a:off x="251520" y="1268760"/>
          <a:ext cx="39604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7504" y="404664"/>
            <a:ext cx="244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Coordinación</a:t>
            </a:r>
            <a:endParaRPr lang="es-GT" sz="3200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68" y="1340768"/>
            <a:ext cx="444461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116632"/>
            <a:ext cx="4816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Formulación de Planes</a:t>
            </a:r>
          </a:p>
          <a:p>
            <a:r>
              <a:rPr lang="es-GT" sz="3200" b="1" dirty="0" smtClean="0">
                <a:solidFill>
                  <a:schemeClr val="tx2"/>
                </a:solidFill>
              </a:rPr>
              <a:t>Operativos Anuales en SAN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989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5496" y="2880709"/>
            <a:ext cx="5904655" cy="3754868"/>
            <a:chOff x="35496" y="2880709"/>
            <a:chExt cx="5904655" cy="3754868"/>
          </a:xfrm>
        </p:grpSpPr>
        <p:cxnSp>
          <p:nvCxnSpPr>
            <p:cNvPr id="3" name="Conector recto 2"/>
            <p:cNvCxnSpPr/>
            <p:nvPr/>
          </p:nvCxnSpPr>
          <p:spPr>
            <a:xfrm>
              <a:off x="790088" y="4437112"/>
              <a:ext cx="5006048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>
              <a:off x="1763688" y="3356992"/>
              <a:ext cx="0" cy="29241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5620688"/>
                </p:ext>
              </p:extLst>
            </p:nvPr>
          </p:nvGraphicFramePr>
          <p:xfrm>
            <a:off x="35496" y="3250040"/>
            <a:ext cx="5904655" cy="3385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uadroTexto 9"/>
            <p:cNvSpPr txBox="1"/>
            <p:nvPr/>
          </p:nvSpPr>
          <p:spPr>
            <a:xfrm>
              <a:off x="1126640" y="2880709"/>
              <a:ext cx="3722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dirty="0" smtClean="0">
                  <a:solidFill>
                    <a:srgbClr val="002060"/>
                  </a:solidFill>
                </a:rPr>
                <a:t>Presupuesto aprobado para POASAN</a:t>
              </a:r>
              <a:endParaRPr lang="es-GT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79511" y="1225344"/>
            <a:ext cx="2737047" cy="1627592"/>
            <a:chOff x="179511" y="1225344"/>
            <a:chExt cx="2737047" cy="1627592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1286624"/>
              <a:ext cx="2737047" cy="156631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2411760" y="1225344"/>
              <a:ext cx="30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s-E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059832" y="1148026"/>
            <a:ext cx="3029514" cy="1701325"/>
            <a:chOff x="3059832" y="1148026"/>
            <a:chExt cx="3029514" cy="170132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1286624"/>
              <a:ext cx="3029514" cy="1562727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5781499" y="1148026"/>
              <a:ext cx="30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s-E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232620" y="1286624"/>
            <a:ext cx="2855809" cy="1557714"/>
            <a:chOff x="6232620" y="1286624"/>
            <a:chExt cx="2855809" cy="155771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20" y="1286624"/>
              <a:ext cx="2855809" cy="1557714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8780582" y="1512148"/>
              <a:ext cx="30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s-E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028433" y="2780928"/>
            <a:ext cx="3069619" cy="2160240"/>
            <a:chOff x="6028433" y="2780928"/>
            <a:chExt cx="3069619" cy="216024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433" y="2939535"/>
              <a:ext cx="3069619" cy="2001633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6057566" y="2780928"/>
              <a:ext cx="30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s-E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028434" y="4941168"/>
            <a:ext cx="3059995" cy="1722614"/>
            <a:chOff x="6028434" y="4941168"/>
            <a:chExt cx="3059995" cy="1722614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434" y="5024291"/>
              <a:ext cx="3059995" cy="1639491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8780581" y="4941168"/>
              <a:ext cx="30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s-E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1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96" y="116632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500" b="1" dirty="0" smtClean="0">
                <a:solidFill>
                  <a:schemeClr val="tx2"/>
                </a:solidFill>
              </a:rPr>
              <a:t>Monitoreo físico y financiero de acciones SAN</a:t>
            </a:r>
            <a:endParaRPr lang="es-GT" sz="25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14318" r="20830" b="4932"/>
          <a:stretch/>
        </p:blipFill>
        <p:spPr>
          <a:xfrm>
            <a:off x="12278" y="908720"/>
            <a:ext cx="4104809" cy="33584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96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900" t="13300" r="18889" b="4101"/>
          <a:stretch/>
        </p:blipFill>
        <p:spPr>
          <a:xfrm>
            <a:off x="4093757" y="0"/>
            <a:ext cx="5073460" cy="37890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36828" y="3789040"/>
            <a:ext cx="50071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GT" sz="1200" dirty="0" smtClean="0"/>
              <a:t>Seguimiento especial de gasto, dando cumplimiento al articulo 17 Quáter de la ley orgánica del presupuesto, con herramientas de visualización en línea</a:t>
            </a:r>
            <a:endParaRPr lang="es-GT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94" t="22511" r="382" b="6090"/>
          <a:stretch/>
        </p:blipFill>
        <p:spPr>
          <a:xfrm>
            <a:off x="-1" y="4267200"/>
            <a:ext cx="91440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-27384"/>
            <a:ext cx="421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Monitoreo y Evaluación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131" y="525616"/>
            <a:ext cx="4949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dirty="0" smtClean="0">
                <a:solidFill>
                  <a:schemeClr val="tx2"/>
                </a:solidFill>
              </a:rPr>
              <a:t>Censos de Talla en Escolares</a:t>
            </a:r>
            <a:endParaRPr lang="es-GT" sz="3200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" y="1772816"/>
            <a:ext cx="1434347" cy="18507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496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0391"/>
            <a:ext cx="6592552" cy="33881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437112"/>
            <a:ext cx="7488832" cy="21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179929"/>
            <a:ext cx="421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 smtClean="0">
                <a:solidFill>
                  <a:schemeClr val="tx2"/>
                </a:solidFill>
              </a:rPr>
              <a:t>Monitoreo y Evaluación</a:t>
            </a:r>
            <a:endParaRPr lang="es-GT" sz="32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504" y="620688"/>
            <a:ext cx="3936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dirty="0" smtClean="0">
                <a:solidFill>
                  <a:schemeClr val="tx2"/>
                </a:solidFill>
              </a:rPr>
              <a:t>Evaluación de Impacto</a:t>
            </a:r>
            <a:endParaRPr lang="es-GT" sz="3200" dirty="0">
              <a:solidFill>
                <a:schemeClr val="tx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6639163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dirty="0">
                <a:solidFill>
                  <a:schemeClr val="bg1"/>
                </a:solidFill>
              </a:rPr>
              <a:t>http://</a:t>
            </a:r>
            <a:r>
              <a:rPr lang="es-GT" sz="1000" dirty="0" smtClean="0">
                <a:solidFill>
                  <a:schemeClr val="bg1"/>
                </a:solidFill>
              </a:rPr>
              <a:t>www.siinsan.gob.gt</a:t>
            </a:r>
            <a:endParaRPr lang="es-GT" sz="1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30" y="1267579"/>
            <a:ext cx="1148572" cy="11289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33632"/>
          <a:stretch/>
        </p:blipFill>
        <p:spPr>
          <a:xfrm>
            <a:off x="817277" y="5353117"/>
            <a:ext cx="7020272" cy="10081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83" y="1267579"/>
            <a:ext cx="3252345" cy="12663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2" y="2757267"/>
            <a:ext cx="2880000" cy="216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57267"/>
            <a:ext cx="2880000" cy="216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2" y="2757267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879</Words>
  <Application>Microsoft Office PowerPoint</Application>
  <PresentationFormat>Presentación en pantalla (4:3)</PresentationFormat>
  <Paragraphs>261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Segoe UI Black</vt:lpstr>
      <vt:lpstr>Tema de Office</vt:lpstr>
      <vt:lpstr>Tendencias de la situación nutricional en Guatemala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SESAN</dc:creator>
  <cp:lastModifiedBy>German Gonzalez</cp:lastModifiedBy>
  <cp:revision>129</cp:revision>
  <cp:lastPrinted>2017-05-17T00:39:29Z</cp:lastPrinted>
  <dcterms:created xsi:type="dcterms:W3CDTF">2017-05-10T23:30:59Z</dcterms:created>
  <dcterms:modified xsi:type="dcterms:W3CDTF">2017-05-29T16:37:35Z</dcterms:modified>
</cp:coreProperties>
</file>