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7" r:id="rId2"/>
    <p:sldId id="288" r:id="rId3"/>
    <p:sldId id="261" r:id="rId4"/>
    <p:sldId id="302" r:id="rId5"/>
    <p:sldId id="294" r:id="rId6"/>
    <p:sldId id="295" r:id="rId7"/>
    <p:sldId id="284" r:id="rId8"/>
    <p:sldId id="293" r:id="rId9"/>
    <p:sldId id="291" r:id="rId10"/>
    <p:sldId id="274" r:id="rId11"/>
    <p:sldId id="283" r:id="rId12"/>
    <p:sldId id="303" r:id="rId13"/>
    <p:sldId id="292" r:id="rId14"/>
    <p:sldId id="265" r:id="rId15"/>
    <p:sldId id="285" r:id="rId16"/>
    <p:sldId id="297" r:id="rId17"/>
    <p:sldId id="296" r:id="rId18"/>
    <p:sldId id="299" r:id="rId19"/>
    <p:sldId id="298" r:id="rId20"/>
    <p:sldId id="300" r:id="rId21"/>
    <p:sldId id="282" r:id="rId22"/>
  </p:sldIdLst>
  <p:sldSz cx="9144000" cy="6858000" type="screen4x3"/>
  <p:notesSz cx="7010400" cy="92964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4945" autoAdjust="0"/>
    <p:restoredTop sz="94675" autoAdjust="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tza%20Alvarez\Desktop\2016\Informe%20Congreso%20Seguimiento%20Recomendaciones\Informe%20de%20Presupuesto%20%202011-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TP\Oferta%20Programatica%202017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esktop\PRESUPUESTO%20GRUPO%20000%202010-2017\INFORME%20A%20PLANIFICACI&#211;N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PRESUPUESTO%20GRUPO%20000%202010-2017\INFORME%20A%20PLANIFICACI&#211;N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TP\COPREDEH%20MULTIANUAL%202018-2022.xlsx" TargetMode="External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tza%20Alvarez\Desktop\2017\PLANIFICACI&#211;N\Informe%20de%20Presupuesto%20%202011-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GT"/>
  <c:style val="8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numRef>
              <c:f>Hoja1!$C$6:$G$6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Hoja1!$C$7:$G$7</c:f>
              <c:numCache>
                <c:formatCode>#,##0.00</c:formatCode>
                <c:ptCount val="5"/>
                <c:pt idx="0">
                  <c:v>44898353.140000001</c:v>
                </c:pt>
                <c:pt idx="1">
                  <c:v>22581864.16</c:v>
                </c:pt>
                <c:pt idx="2">
                  <c:v>17237806.059999999</c:v>
                </c:pt>
                <c:pt idx="3">
                  <c:v>56283500.270000003</c:v>
                </c:pt>
                <c:pt idx="4">
                  <c:v>138420514.23999998</c:v>
                </c:pt>
              </c:numCache>
            </c:numRef>
          </c:val>
        </c:ser>
        <c:dLbls/>
        <c:shape val="box"/>
        <c:axId val="57834880"/>
        <c:axId val="68957312"/>
        <c:axId val="0"/>
      </c:bar3DChart>
      <c:catAx>
        <c:axId val="57834880"/>
        <c:scaling>
          <c:orientation val="minMax"/>
        </c:scaling>
        <c:axPos val="b"/>
        <c:numFmt formatCode="General" sourceLinked="1"/>
        <c:tickLblPos val="nextTo"/>
        <c:crossAx val="68957312"/>
        <c:crosses val="autoZero"/>
        <c:auto val="1"/>
        <c:lblAlgn val="ctr"/>
        <c:lblOffset val="100"/>
      </c:catAx>
      <c:valAx>
        <c:axId val="68957312"/>
        <c:scaling>
          <c:orientation val="minMax"/>
        </c:scaling>
        <c:axPos val="l"/>
        <c:majorGridlines/>
        <c:numFmt formatCode="#,##0.00" sourceLinked="1"/>
        <c:tickLblPos val="nextTo"/>
        <c:crossAx val="578348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s-G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GT"/>
  <c:chart>
    <c:title>
      <c:tx>
        <c:rich>
          <a:bodyPr/>
          <a:lstStyle/>
          <a:p>
            <a:pPr>
              <a:defRPr/>
            </a:pPr>
            <a:r>
              <a:rPr lang="es-GT" dirty="0"/>
              <a:t>ASIGNACION </a:t>
            </a:r>
            <a:r>
              <a:rPr lang="es-GT" dirty="0" smtClean="0"/>
              <a:t>PRESUPUESTARIA AÑO 2016</a:t>
            </a:r>
            <a:endParaRPr lang="es-GT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PORCENT!$A$9</c:f>
              <c:strCache>
                <c:ptCount val="1"/>
                <c:pt idx="0">
                  <c:v>PORCENTAJE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multiLvlStrRef>
              <c:f>PORCENT!$B$5:$D$9</c:f>
              <c:multiLvlStrCache>
                <c:ptCount val="3"/>
                <c:lvl>
                  <c:pt idx="0">
                    <c:v>24%</c:v>
                  </c:pt>
                  <c:pt idx="1">
                    <c:v>76%</c:v>
                  </c:pt>
                  <c:pt idx="2">
                    <c:v>4%</c:v>
                  </c:pt>
                </c:lvl>
                <c:lvl>
                  <c:pt idx="0">
                    <c:v>34,600,000.00 </c:v>
                  </c:pt>
                  <c:pt idx="1">
                    <c:v>107,000,000.00 </c:v>
                  </c:pt>
                  <c:pt idx="2">
                    <c:v>5,000,000.00 </c:v>
                  </c:pt>
                </c:lvl>
                <c:lvl>
                  <c:pt idx="0">
                    <c:v>3,600,000.00 </c:v>
                  </c:pt>
                  <c:pt idx="1">
                    <c:v>0.00 </c:v>
                  </c:pt>
                </c:lvl>
                <c:lvl>
                  <c:pt idx="0">
                    <c:v>31,000,000.00 </c:v>
                  </c:pt>
                  <c:pt idx="1">
                    <c:v>107,000,000.00 </c:v>
                  </c:pt>
                  <c:pt idx="2">
                    <c:v>5,000,000.00 </c:v>
                  </c:pt>
                </c:lvl>
                <c:lvl>
                  <c:pt idx="0">
                    <c:v>FUNCIONAMIENTO</c:v>
                  </c:pt>
                  <c:pt idx="1">
                    <c:v>POLÍTICA CHIXOY</c:v>
                  </c:pt>
                  <c:pt idx="2">
                    <c:v>REPARACIÓN</c:v>
                  </c:pt>
                </c:lvl>
              </c:multiLvlStrCache>
            </c:multiLvlStrRef>
          </c:cat>
          <c:val>
            <c:numRef>
              <c:f>PORCENT!$B$9:$D$9</c:f>
              <c:numCache>
                <c:formatCode>0%</c:formatCode>
                <c:ptCount val="3"/>
                <c:pt idx="0">
                  <c:v>0.24435028248587576</c:v>
                </c:pt>
                <c:pt idx="1">
                  <c:v>0.75564971751412502</c:v>
                </c:pt>
                <c:pt idx="2">
                  <c:v>3.5310734463276844E-2</c:v>
                </c:pt>
              </c:numCache>
            </c:numRef>
          </c:val>
        </c:ser>
        <c:dLbls/>
        <c:firstSliceAng val="0"/>
      </c:pieChart>
    </c:plotArea>
    <c:legend>
      <c:legendPos val="r"/>
      <c:legendEntry>
        <c:idx val="0"/>
        <c:txPr>
          <a:bodyPr/>
          <a:lstStyle/>
          <a:p>
            <a:pPr rtl="0">
              <a:defRPr/>
            </a:pPr>
            <a:endParaRPr lang="es-GT"/>
          </a:p>
        </c:txPr>
      </c:legendEntry>
      <c:layout/>
      <c:txPr>
        <a:bodyPr/>
        <a:lstStyle/>
        <a:p>
          <a:pPr rtl="0">
            <a:defRPr/>
          </a:pPr>
          <a:endParaRPr lang="es-GT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GT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Hoja2!$C$12</c:f>
              <c:strCache>
                <c:ptCount val="1"/>
                <c:pt idx="0">
                  <c:v>MONTO</c:v>
                </c:pt>
              </c:strCache>
            </c:strRef>
          </c:tx>
          <c:dLbls>
            <c:showVal val="1"/>
          </c:dLbls>
          <c:cat>
            <c:strRef>
              <c:f>Hoja2!$B$13:$B$17</c:f>
              <c:strCache>
                <c:ptCount val="5"/>
                <c:pt idx="0">
                  <c:v>PRODUCTOS</c:v>
                </c:pt>
                <c:pt idx="1">
                  <c:v>Dirección y Coordinación</c:v>
                </c:pt>
                <c:pt idx="2">
                  <c:v>Funcionarios formados en Derechos Humanos</c:v>
                </c:pt>
                <c:pt idx="3">
                  <c:v>Sectores beneficiados con el cumplimiento de Compromisos de Estado</c:v>
                </c:pt>
                <c:pt idx="4">
                  <c:v>Sectores en Conflictividad Social atendidos con Acciones de Mediación</c:v>
                </c:pt>
              </c:strCache>
            </c:strRef>
          </c:cat>
          <c:val>
            <c:numRef>
              <c:f>Hoja2!$C$13:$C$17</c:f>
              <c:numCache>
                <c:formatCode>_-* #,##0.00_-;\-* #,##0.00_-;_-* "-"??_-;_-@_-</c:formatCode>
                <c:ptCount val="5"/>
                <c:pt idx="1">
                  <c:v>11032444.640000001</c:v>
                </c:pt>
                <c:pt idx="2">
                  <c:v>2413482.27</c:v>
                </c:pt>
                <c:pt idx="3">
                  <c:v>186393674.63999999</c:v>
                </c:pt>
                <c:pt idx="4">
                  <c:v>8260398.4500000002</c:v>
                </c:pt>
              </c:numCache>
            </c:numRef>
          </c:val>
        </c:ser>
        <c:dLbls/>
        <c:shape val="box"/>
        <c:axId val="69006848"/>
        <c:axId val="69008384"/>
        <c:axId val="0"/>
      </c:bar3DChart>
      <c:catAx>
        <c:axId val="69006848"/>
        <c:scaling>
          <c:orientation val="minMax"/>
        </c:scaling>
        <c:axPos val="b"/>
        <c:tickLblPos val="nextTo"/>
        <c:crossAx val="69008384"/>
        <c:crosses val="autoZero"/>
        <c:auto val="1"/>
        <c:lblAlgn val="ctr"/>
        <c:lblOffset val="100"/>
      </c:catAx>
      <c:valAx>
        <c:axId val="69008384"/>
        <c:scaling>
          <c:orientation val="minMax"/>
        </c:scaling>
        <c:axPos val="l"/>
        <c:majorGridlines/>
        <c:numFmt formatCode="General" sourceLinked="1"/>
        <c:tickLblPos val="nextTo"/>
        <c:crossAx val="6900684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GT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164129483814524"/>
          <c:y val="0.12535906969962088"/>
          <c:w val="0.73882983377077882"/>
          <c:h val="0.68921660834062393"/>
        </c:manualLayout>
      </c:layout>
      <c:lineChart>
        <c:grouping val="standard"/>
        <c:ser>
          <c:idx val="1"/>
          <c:order val="0"/>
          <c:tx>
            <c:strRef>
              <c:f>Hoja1!$N$20</c:f>
              <c:strCache>
                <c:ptCount val="1"/>
                <c:pt idx="0">
                  <c:v>PUESTOS DE TRABAJO</c:v>
                </c:pt>
              </c:strCache>
            </c:strRef>
          </c:tx>
          <c:marker>
            <c:symbol val="none"/>
          </c:marker>
          <c:dLbls>
            <c:dLbl>
              <c:idx val="3"/>
              <c:layout>
                <c:manualLayout>
                  <c:x val="0"/>
                  <c:y val="4.6296296296296301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5.555555555555553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baseline="0"/>
                </a:pPr>
                <a:endParaRPr lang="es-GT"/>
              </a:p>
            </c:txPr>
            <c:showVal val="1"/>
          </c:dLbls>
          <c:trendline>
            <c:name>TENDENCIA</c:name>
            <c:trendlineType val="linear"/>
          </c:trendline>
          <c:cat>
            <c:numRef>
              <c:f>Hoja1!$O$19:$T$19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Hoja1!$O$20:$T$20</c:f>
              <c:numCache>
                <c:formatCode>General</c:formatCode>
                <c:ptCount val="6"/>
                <c:pt idx="0">
                  <c:v>69</c:v>
                </c:pt>
                <c:pt idx="1">
                  <c:v>144</c:v>
                </c:pt>
                <c:pt idx="2">
                  <c:v>169</c:v>
                </c:pt>
                <c:pt idx="3">
                  <c:v>194</c:v>
                </c:pt>
                <c:pt idx="4">
                  <c:v>194</c:v>
                </c:pt>
                <c:pt idx="5">
                  <c:v>194</c:v>
                </c:pt>
              </c:numCache>
            </c:numRef>
          </c:val>
        </c:ser>
        <c:dLbls/>
        <c:hiLowLines/>
        <c:marker val="1"/>
        <c:axId val="68421888"/>
        <c:axId val="68468736"/>
      </c:lineChart>
      <c:catAx>
        <c:axId val="684218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aseline="0"/>
            </a:pPr>
            <a:endParaRPr lang="es-GT"/>
          </a:p>
        </c:txPr>
        <c:crossAx val="68468736"/>
        <c:crosses val="autoZero"/>
        <c:auto val="1"/>
        <c:lblAlgn val="ctr"/>
        <c:lblOffset val="100"/>
      </c:catAx>
      <c:valAx>
        <c:axId val="684687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es-GT"/>
          </a:p>
        </c:txPr>
        <c:crossAx val="68421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880446194225737"/>
          <c:y val="0.91410214348206464"/>
          <c:w val="0.65230664916885395"/>
          <c:h val="8.5897856517935273E-2"/>
        </c:manualLayout>
      </c:layout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GT"/>
  <c:chart>
    <c:autoTitleDeleted val="1"/>
    <c:plotArea>
      <c:layout>
        <c:manualLayout>
          <c:layoutTarget val="inner"/>
          <c:xMode val="edge"/>
          <c:yMode val="edge"/>
          <c:x val="0.16180667475045155"/>
          <c:y val="0.13583081439464612"/>
          <c:w val="0.73369352222785034"/>
          <c:h val="0.68564365113853243"/>
        </c:manualLayout>
      </c:layout>
      <c:lineChart>
        <c:grouping val="standard"/>
        <c:ser>
          <c:idx val="1"/>
          <c:order val="0"/>
          <c:tx>
            <c:strRef>
              <c:f>Hoja1!$O$24</c:f>
              <c:strCache>
                <c:ptCount val="1"/>
                <c:pt idx="0">
                  <c:v>GASTO SERVICIOS PERSONALES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-1.2286823151845358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1.8518518518518521E-2"/>
                </c:manualLayout>
              </c:layout>
              <c:showVal val="1"/>
            </c:dLbl>
            <c:dLbl>
              <c:idx val="2"/>
              <c:layout>
                <c:manualLayout>
                  <c:x val="-6.9309075157028388E-2"/>
                  <c:y val="-7.898894154818327E-2"/>
                </c:manualLayout>
              </c:layout>
              <c:showVal val="1"/>
            </c:dLbl>
            <c:dLbl>
              <c:idx val="3"/>
              <c:layout>
                <c:manualLayout>
                  <c:x val="1.2383539776826224E-2"/>
                  <c:y val="6.0733788608177526E-2"/>
                </c:manualLayout>
              </c:layout>
              <c:showVal val="1"/>
            </c:dLbl>
            <c:dLbl>
              <c:idx val="4"/>
              <c:layout>
                <c:manualLayout>
                  <c:x val="1.7327268789257097E-2"/>
                  <c:y val="4.6293739348932099E-2"/>
                </c:manualLayout>
              </c:layout>
              <c:showVal val="1"/>
            </c:dLbl>
            <c:dLbl>
              <c:idx val="5"/>
              <c:layout>
                <c:manualLayout>
                  <c:x val="-4.3028247200094141E-4"/>
                  <c:y val="-1.2795586570636017E-2"/>
                </c:manualLayout>
              </c:layout>
              <c:showVal val="1"/>
            </c:dLbl>
            <c:numFmt formatCode="&quot;Q&quot;#,##0" sourceLinked="0"/>
            <c:txPr>
              <a:bodyPr/>
              <a:lstStyle/>
              <a:p>
                <a:pPr>
                  <a:defRPr sz="1000" b="1"/>
                </a:pPr>
                <a:endParaRPr lang="es-GT"/>
              </a:p>
            </c:txPr>
            <c:showVal val="1"/>
          </c:dLbls>
          <c:trendline>
            <c:name>TENDENCIA</c:name>
            <c:trendlineType val="linear"/>
          </c:trendline>
          <c:cat>
            <c:numRef>
              <c:f>Hoja1!$P$23:$U$23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Hoja1!$P$24:$U$24</c:f>
              <c:numCache>
                <c:formatCode>_-[$Q-100A]* #,##0.00_-;\-[$Q-100A]* #,##0.00_-;_-[$Q-100A]* "-"??_-;_-@_-</c:formatCode>
                <c:ptCount val="6"/>
                <c:pt idx="0">
                  <c:v>19510000</c:v>
                </c:pt>
                <c:pt idx="1">
                  <c:v>29510000</c:v>
                </c:pt>
                <c:pt idx="2">
                  <c:v>34510000</c:v>
                </c:pt>
                <c:pt idx="3">
                  <c:v>39210000</c:v>
                </c:pt>
                <c:pt idx="4">
                  <c:v>39210000</c:v>
                </c:pt>
                <c:pt idx="5">
                  <c:v>39210000</c:v>
                </c:pt>
              </c:numCache>
            </c:numRef>
          </c:val>
        </c:ser>
        <c:dLbls/>
        <c:marker val="1"/>
        <c:axId val="68477696"/>
        <c:axId val="68479232"/>
      </c:lineChart>
      <c:catAx>
        <c:axId val="684776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s-GT"/>
          </a:p>
        </c:txPr>
        <c:crossAx val="68479232"/>
        <c:crosses val="autoZero"/>
        <c:auto val="1"/>
        <c:lblAlgn val="ctr"/>
        <c:lblOffset val="100"/>
      </c:catAx>
      <c:valAx>
        <c:axId val="68479232"/>
        <c:scaling>
          <c:orientation val="minMax"/>
          <c:max val="40000000"/>
          <c:min val="0"/>
        </c:scaling>
        <c:axPos val="l"/>
        <c:majorGridlines/>
        <c:numFmt formatCode="&quot;Q&quot;#,##0" sourceLinked="0"/>
        <c:tickLblPos val="nextTo"/>
        <c:txPr>
          <a:bodyPr/>
          <a:lstStyle/>
          <a:p>
            <a:pPr>
              <a:defRPr sz="1400"/>
            </a:pPr>
            <a:endParaRPr lang="es-GT"/>
          </a:p>
        </c:txPr>
        <c:crossAx val="68477696"/>
        <c:crosses val="autoZero"/>
        <c:crossBetween val="between"/>
        <c:majorUnit val="6000000"/>
      </c:valAx>
    </c:plotArea>
    <c:legend>
      <c:legendPos val="b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GT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'PORCENT (2)'!$H$5:$N$5</c:f>
              <c:strCache>
                <c:ptCount val="1"/>
                <c:pt idx="0">
                  <c:v>Coordinación de Acciones en Derechos Humanos</c:v>
                </c:pt>
              </c:strCache>
            </c:strRef>
          </c:tx>
          <c:dLbls>
            <c:showVal val="1"/>
          </c:dLbls>
          <c:cat>
            <c:numRef>
              <c:f>'PORCENT (2)'!$O$4:$S$4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'PORCENT (2)'!$O$5:$S$5</c:f>
              <c:numCache>
                <c:formatCode>General</c:formatCode>
                <c:ptCount val="5"/>
                <c:pt idx="0">
                  <c:v>43</c:v>
                </c:pt>
                <c:pt idx="1">
                  <c:v>48</c:v>
                </c:pt>
                <c:pt idx="2">
                  <c:v>53</c:v>
                </c:pt>
                <c:pt idx="3">
                  <c:v>53</c:v>
                </c:pt>
                <c:pt idx="4">
                  <c:v>53</c:v>
                </c:pt>
              </c:numCache>
            </c:numRef>
          </c:val>
        </c:ser>
        <c:ser>
          <c:idx val="1"/>
          <c:order val="1"/>
          <c:tx>
            <c:strRef>
              <c:f>'PORCENT (2)'!$H$6:$N$6</c:f>
              <c:strCache>
                <c:ptCount val="1"/>
                <c:pt idx="0">
                  <c:v>Cumplimiento de compromisos de Estado en Materia de Derechos Humanos</c:v>
                </c:pt>
              </c:strCache>
            </c:strRef>
          </c:tx>
          <c:dLbls>
            <c:showVal val="1"/>
          </c:dLbls>
          <c:cat>
            <c:numRef>
              <c:f>'PORCENT (2)'!$O$4:$S$4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'PORCENT (2)'!$O$6:$S$6</c:f>
              <c:numCache>
                <c:formatCode>General</c:formatCode>
                <c:ptCount val="5"/>
                <c:pt idx="0">
                  <c:v>207</c:v>
                </c:pt>
                <c:pt idx="1">
                  <c:v>207</c:v>
                </c:pt>
                <c:pt idx="2">
                  <c:v>207</c:v>
                </c:pt>
                <c:pt idx="3">
                  <c:v>207</c:v>
                </c:pt>
                <c:pt idx="4">
                  <c:v>207</c:v>
                </c:pt>
              </c:numCache>
            </c:numRef>
          </c:val>
        </c:ser>
        <c:dLbls/>
        <c:shape val="box"/>
        <c:axId val="69401984"/>
        <c:axId val="79967360"/>
        <c:axId val="0"/>
      </c:bar3DChart>
      <c:catAx>
        <c:axId val="69401984"/>
        <c:scaling>
          <c:orientation val="minMax"/>
        </c:scaling>
        <c:axPos val="b"/>
        <c:numFmt formatCode="General" sourceLinked="1"/>
        <c:tickLblPos val="nextTo"/>
        <c:crossAx val="79967360"/>
        <c:crosses val="autoZero"/>
        <c:auto val="1"/>
        <c:lblAlgn val="ctr"/>
        <c:lblOffset val="100"/>
      </c:catAx>
      <c:valAx>
        <c:axId val="79967360"/>
        <c:scaling>
          <c:orientation val="minMax"/>
        </c:scaling>
        <c:axPos val="l"/>
        <c:majorGridlines/>
        <c:numFmt formatCode="General" sourceLinked="1"/>
        <c:tickLblPos val="nextTo"/>
        <c:crossAx val="6940198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G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cat>
            <c:strRef>
              <c:f>'PORCENT (2)'!$C$5:$E$5</c:f>
              <c:strCache>
                <c:ptCount val="3"/>
                <c:pt idx="0">
                  <c:v>FUNCIONAMIENTO</c:v>
                </c:pt>
                <c:pt idx="1">
                  <c:v>POLÍTICA CHIXOY</c:v>
                </c:pt>
                <c:pt idx="2">
                  <c:v>REPARACIÓN</c:v>
                </c:pt>
              </c:strCache>
            </c:strRef>
          </c:cat>
          <c:val>
            <c:numRef>
              <c:f>'PORCENT (2)'!$C$9:$E$9</c:f>
              <c:numCache>
                <c:formatCode>0%</c:formatCode>
                <c:ptCount val="3"/>
                <c:pt idx="0">
                  <c:v>0.17200000000000001</c:v>
                </c:pt>
                <c:pt idx="1">
                  <c:v>0.42800000000000032</c:v>
                </c:pt>
                <c:pt idx="2">
                  <c:v>0.4</c:v>
                </c:pt>
              </c:numCache>
            </c:numRef>
          </c:val>
        </c:ser>
        <c:dLbls/>
        <c:shape val="box"/>
        <c:axId val="79999744"/>
        <c:axId val="80001280"/>
        <c:axId val="0"/>
      </c:bar3DChart>
      <c:catAx>
        <c:axId val="79999744"/>
        <c:scaling>
          <c:orientation val="minMax"/>
        </c:scaling>
        <c:axPos val="b"/>
        <c:tickLblPos val="nextTo"/>
        <c:crossAx val="80001280"/>
        <c:crosses val="autoZero"/>
        <c:auto val="1"/>
        <c:lblAlgn val="ctr"/>
        <c:lblOffset val="100"/>
      </c:catAx>
      <c:valAx>
        <c:axId val="80001280"/>
        <c:scaling>
          <c:orientation val="minMax"/>
        </c:scaling>
        <c:axPos val="l"/>
        <c:majorGridlines/>
        <c:numFmt formatCode="0%" sourceLinked="1"/>
        <c:tickLblPos val="nextTo"/>
        <c:crossAx val="79999744"/>
        <c:crosses val="autoZero"/>
        <c:crossBetween val="between"/>
      </c:valAx>
    </c:plotArea>
    <c:legend>
      <c:legendPos val="r"/>
      <c:layout/>
      <c:txPr>
        <a:bodyPr/>
        <a:lstStyle/>
        <a:p>
          <a:pPr rtl="0">
            <a:defRPr/>
          </a:pPr>
          <a:endParaRPr lang="es-GT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CAAF3-F80A-4E86-88F1-3F3CBE2314A2}" type="datetimeFigureOut">
              <a:rPr lang="es-GT" smtClean="0"/>
              <a:pPr/>
              <a:t>30/05/2017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CC07B-7AA7-46A2-A66C-BCAC452BC165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3795032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FE6FA-29E0-40E8-8B97-23D5E77D1B05}" type="datetimeFigureOut">
              <a:rPr lang="es-GT" smtClean="0"/>
              <a:pPr/>
              <a:t>30/05/2017</a:t>
            </a:fld>
            <a:endParaRPr lang="es-GT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303C1-A8B5-4106-88CC-7F9E99A6375B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xmlns="" val="309017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303C1-A8B5-4106-88CC-7F9E99A6375B}" type="slidenum">
              <a:rPr lang="es-GT" smtClean="0"/>
              <a:pPr/>
              <a:t>1</a:t>
            </a:fld>
            <a:endParaRPr lang="es-G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303C1-A8B5-4106-88CC-7F9E99A6375B}" type="slidenum">
              <a:rPr lang="es-GT" smtClean="0"/>
              <a:pPr/>
              <a:t>7</a:t>
            </a:fld>
            <a:endParaRPr lang="es-G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GT" sz="1200" dirty="0" smtClean="0"/>
              <a:t>El presupuesto institucional está constituido por 1 programa dentro del cual se tienen 4 actividades con un producto cada actividad.  La mayor parte del presupuesto está concentrada en la actividad 3 que integra tres productos, dos de los cuales son de la Política Pública de Reparación de Chixoy y el de menor valor es el Sectores beneficiados con el cumplimiento de los compromisos del Estado en Materia de Derechos Humanos.  </a:t>
            </a:r>
          </a:p>
          <a:p>
            <a:endParaRPr lang="es-GT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303C1-A8B5-4106-88CC-7F9E99A6375B}" type="slidenum">
              <a:rPr lang="es-GT" smtClean="0"/>
              <a:pPr/>
              <a:t>9</a:t>
            </a:fld>
            <a:endParaRPr lang="es-G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GT" dirty="0" smtClean="0"/>
              <a:t>25 sentencias actualmente y ASAS y ACR </a:t>
            </a:r>
            <a:endParaRPr lang="es-GT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303C1-A8B5-4106-88CC-7F9E99A6375B}" type="slidenum">
              <a:rPr lang="es-GT" smtClean="0"/>
              <a:pPr/>
              <a:t>15</a:t>
            </a:fld>
            <a:endParaRPr lang="es-G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GT" dirty="0" smtClean="0"/>
              <a:t>25 sentencias actualmente y ASAS y ACR </a:t>
            </a:r>
            <a:endParaRPr lang="es-GT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303C1-A8B5-4106-88CC-7F9E99A6375B}" type="slidenum">
              <a:rPr lang="es-GT" smtClean="0"/>
              <a:pPr/>
              <a:t>17</a:t>
            </a:fld>
            <a:endParaRPr lang="es-G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F48DF3-0170-4D3B-BF51-487313BC535F}" type="datetimeFigureOut">
              <a:rPr lang="es-GT" smtClean="0"/>
              <a:pPr/>
              <a:t>30/05/2017</a:t>
            </a:fld>
            <a:endParaRPr lang="es-GT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GT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E61845-E7B1-4193-8532-5A4CFE04E7A8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48DF3-0170-4D3B-BF51-487313BC535F}" type="datetimeFigureOut">
              <a:rPr lang="es-GT" smtClean="0"/>
              <a:pPr/>
              <a:t>30/05/2017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61845-E7B1-4193-8532-5A4CFE04E7A8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48DF3-0170-4D3B-BF51-487313BC535F}" type="datetimeFigureOut">
              <a:rPr lang="es-GT" smtClean="0"/>
              <a:pPr/>
              <a:t>30/05/2017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61845-E7B1-4193-8532-5A4CFE04E7A8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48DF3-0170-4D3B-BF51-487313BC535F}" type="datetimeFigureOut">
              <a:rPr lang="es-GT" smtClean="0"/>
              <a:pPr/>
              <a:t>30/05/2017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61845-E7B1-4193-8532-5A4CFE04E7A8}" type="slidenum">
              <a:rPr lang="es-GT" smtClean="0"/>
              <a:pPr/>
              <a:t>‹Nº›</a:t>
            </a:fld>
            <a:endParaRPr lang="es-GT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48DF3-0170-4D3B-BF51-487313BC535F}" type="datetimeFigureOut">
              <a:rPr lang="es-GT" smtClean="0"/>
              <a:pPr/>
              <a:t>30/05/2017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61845-E7B1-4193-8532-5A4CFE04E7A8}" type="slidenum">
              <a:rPr lang="es-GT" smtClean="0"/>
              <a:pPr/>
              <a:t>‹Nº›</a:t>
            </a:fld>
            <a:endParaRPr lang="es-GT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48DF3-0170-4D3B-BF51-487313BC535F}" type="datetimeFigureOut">
              <a:rPr lang="es-GT" smtClean="0"/>
              <a:pPr/>
              <a:t>30/05/2017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61845-E7B1-4193-8532-5A4CFE04E7A8}" type="slidenum">
              <a:rPr lang="es-GT" smtClean="0"/>
              <a:pPr/>
              <a:t>‹Nº›</a:t>
            </a:fld>
            <a:endParaRPr lang="es-GT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48DF3-0170-4D3B-BF51-487313BC535F}" type="datetimeFigureOut">
              <a:rPr lang="es-GT" smtClean="0"/>
              <a:pPr/>
              <a:t>30/05/2017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61845-E7B1-4193-8532-5A4CFE04E7A8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48DF3-0170-4D3B-BF51-487313BC535F}" type="datetimeFigureOut">
              <a:rPr lang="es-GT" smtClean="0"/>
              <a:pPr/>
              <a:t>30/05/2017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61845-E7B1-4193-8532-5A4CFE04E7A8}" type="slidenum">
              <a:rPr lang="es-GT" smtClean="0"/>
              <a:pPr/>
              <a:t>‹Nº›</a:t>
            </a:fld>
            <a:endParaRPr lang="es-GT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48DF3-0170-4D3B-BF51-487313BC535F}" type="datetimeFigureOut">
              <a:rPr lang="es-GT" smtClean="0"/>
              <a:pPr/>
              <a:t>30/05/2017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61845-E7B1-4193-8532-5A4CFE04E7A8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F48DF3-0170-4D3B-BF51-487313BC535F}" type="datetimeFigureOut">
              <a:rPr lang="es-GT" smtClean="0"/>
              <a:pPr/>
              <a:t>30/05/2017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E61845-E7B1-4193-8532-5A4CFE04E7A8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F48DF3-0170-4D3B-BF51-487313BC535F}" type="datetimeFigureOut">
              <a:rPr lang="es-GT" smtClean="0"/>
              <a:pPr/>
              <a:t>30/05/2017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E61845-E7B1-4193-8532-5A4CFE04E7A8}" type="slidenum">
              <a:rPr lang="es-GT" smtClean="0"/>
              <a:pPr/>
              <a:t>‹Nº›</a:t>
            </a:fld>
            <a:endParaRPr lang="es-GT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F48DF3-0170-4D3B-BF51-487313BC535F}" type="datetimeFigureOut">
              <a:rPr lang="es-GT" smtClean="0"/>
              <a:pPr/>
              <a:t>30/05/2017</a:t>
            </a:fld>
            <a:endParaRPr lang="es-GT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GT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E61845-E7B1-4193-8532-5A4CFE04E7A8}" type="slidenum">
              <a:rPr lang="es-GT" smtClean="0"/>
              <a:pPr/>
              <a:t>‹Nº›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571472" y="5572140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GT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Segoe UI Black" pitchFamily="34" charset="0"/>
                <a:cs typeface="Arial" pitchFamily="34" charset="0"/>
              </a:rPr>
              <a:t>Guatemala, mayo 2017</a:t>
            </a:r>
            <a:endParaRPr lang="es-GT" sz="1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857356" y="285728"/>
            <a:ext cx="5112568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GT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l"/>
            <a:r>
              <a:rPr lang="es-GT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Segoe UI Black" pitchFamily="34" charset="0"/>
                <a:cs typeface="Arial" pitchFamily="34" charset="0"/>
              </a:rPr>
              <a:t>Formulación </a:t>
            </a:r>
            <a:r>
              <a:rPr lang="es-GT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Segoe UI Black" pitchFamily="34" charset="0"/>
                <a:cs typeface="Arial" pitchFamily="34" charset="0"/>
              </a:rPr>
              <a:t>Presupuestaria </a:t>
            </a:r>
            <a:endParaRPr lang="es-GT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l"/>
            <a:r>
              <a:rPr lang="es-GT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Segoe UI Black" pitchFamily="34" charset="0"/>
                <a:cs typeface="Arial" pitchFamily="34" charset="0"/>
              </a:rPr>
              <a:t>Multianual </a:t>
            </a:r>
            <a:r>
              <a:rPr lang="es-GT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Segoe UI Black" pitchFamily="34" charset="0"/>
                <a:cs typeface="Arial" pitchFamily="34" charset="0"/>
              </a:rPr>
              <a:t>2018-2022</a:t>
            </a:r>
          </a:p>
        </p:txBody>
      </p:sp>
      <p:pic>
        <p:nvPicPr>
          <p:cNvPr id="1027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1785926"/>
            <a:ext cx="4647605" cy="29625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5207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214414" y="2714620"/>
            <a:ext cx="7355160" cy="39290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GT" sz="2400" dirty="0"/>
              <a:t>Se reitera el programa 12 “COORDINACIÓN DE ACCIONES EN DERECHOS </a:t>
            </a:r>
            <a:r>
              <a:rPr lang="es-GT" sz="2400" dirty="0" smtClean="0"/>
              <a:t>HUMANOS”, se </a:t>
            </a:r>
            <a:r>
              <a:rPr lang="es-GT" sz="2400" dirty="0"/>
              <a:t>solicita la creación de otro programa, que agrupe el presupuesto específico para dar cumplimiento a las obligaciones de Estado para reparaciones y resarcimientos en materia de derechos humanos a nivel nacional e </a:t>
            </a:r>
            <a:r>
              <a:rPr lang="es-GT" sz="2400" dirty="0" smtClean="0"/>
              <a:t>internacional denominado: </a:t>
            </a:r>
            <a:r>
              <a:rPr lang="es-GT" sz="2400" dirty="0"/>
              <a:t>“CUMPLIMIENTO DE COMPROMISOS DE ESTADO EN MATERIA DE DERECHOS HUMANOS</a:t>
            </a:r>
            <a:r>
              <a:rPr lang="es-GT" sz="2400" dirty="0" smtClean="0"/>
              <a:t>”.</a:t>
            </a:r>
            <a:endParaRPr lang="es-GT" sz="1100" dirty="0" smtClean="0"/>
          </a:p>
          <a:p>
            <a:pPr marL="0" indent="0" algn="just">
              <a:buNone/>
            </a:pPr>
            <a:endParaRPr lang="es-GT" dirty="0" smtClean="0"/>
          </a:p>
          <a:p>
            <a:pPr lvl="1" algn="just"/>
            <a:endParaRPr lang="es-GT" dirty="0" smtClean="0"/>
          </a:p>
          <a:p>
            <a:pPr marL="457200" lvl="1" indent="0" algn="just">
              <a:buNone/>
            </a:pPr>
            <a:endParaRPr lang="es-GT" dirty="0" smtClean="0"/>
          </a:p>
          <a:p>
            <a:pPr marL="457200" lvl="1" indent="0" algn="just">
              <a:buNone/>
            </a:pPr>
            <a:endParaRPr lang="es-GT" dirty="0" smtClean="0"/>
          </a:p>
          <a:p>
            <a:pPr algn="just"/>
            <a:endParaRPr lang="es-GT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1000108"/>
            <a:ext cx="3390646" cy="1454410"/>
          </a:xfrm>
        </p:spPr>
        <p:txBody>
          <a:bodyPr>
            <a:normAutofit fontScale="90000"/>
          </a:bodyPr>
          <a:lstStyle/>
          <a:p>
            <a:r>
              <a:rPr lang="es-GT" sz="3200" dirty="0" smtClean="0"/>
              <a:t>Priorización programática 2018-2022</a:t>
            </a:r>
            <a:endParaRPr lang="es-GT" sz="3200" dirty="0"/>
          </a:p>
        </p:txBody>
      </p:sp>
      <p:pic>
        <p:nvPicPr>
          <p:cNvPr id="5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0"/>
            <a:ext cx="1673138" cy="1066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3600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571472" y="1628800"/>
            <a:ext cx="8229600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s-GT" sz="2000" dirty="0" smtClean="0"/>
              <a:t>El Programa “</a:t>
            </a:r>
            <a:r>
              <a:rPr lang="es-GT" sz="2000" b="1" dirty="0" smtClean="0"/>
              <a:t>Coordinación de Acciones en Derechos Humanos</a:t>
            </a:r>
            <a:r>
              <a:rPr lang="es-GT" sz="2000" dirty="0" smtClean="0"/>
              <a:t>” abarca: </a:t>
            </a:r>
          </a:p>
          <a:p>
            <a:pPr algn="just"/>
            <a:r>
              <a:rPr lang="es-GT" sz="2000" dirty="0" smtClean="0"/>
              <a:t>Acciones de incidencia para la promoción de consulta con base al Convenio 169 de la OIT,  </a:t>
            </a:r>
          </a:p>
          <a:p>
            <a:pPr algn="just"/>
            <a:r>
              <a:rPr lang="es-GT" sz="2000" dirty="0" smtClean="0"/>
              <a:t>Seguimiento a la reforma del Sistema de Protección de la Niñez y Adolescencia, </a:t>
            </a:r>
          </a:p>
          <a:p>
            <a:pPr algn="just"/>
            <a:r>
              <a:rPr lang="es-GT" sz="2000" dirty="0" smtClean="0"/>
              <a:t>Construcción del Plan de Acción Nacional sobre Empresa y Derechos Humanos, </a:t>
            </a:r>
          </a:p>
          <a:p>
            <a:pPr algn="just"/>
            <a:r>
              <a:rPr lang="es-GT" sz="2000" dirty="0" smtClean="0"/>
              <a:t>Elaboración de Políticas Públicas en Derechos Humanos, </a:t>
            </a:r>
          </a:p>
          <a:p>
            <a:pPr algn="just"/>
            <a:r>
              <a:rPr lang="es-GT" sz="2000" dirty="0" smtClean="0"/>
              <a:t>Seguimiento a Recomendaciones del SNU y del SIDH (SIMOREG),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3391216" cy="1210146"/>
          </a:xfrm>
        </p:spPr>
        <p:txBody>
          <a:bodyPr>
            <a:normAutofit/>
          </a:bodyPr>
          <a:lstStyle/>
          <a:p>
            <a:r>
              <a:rPr lang="es-GT" sz="3200" dirty="0" smtClean="0"/>
              <a:t>Priorización programática</a:t>
            </a:r>
            <a:endParaRPr lang="es-GT" sz="3200" dirty="0"/>
          </a:p>
        </p:txBody>
      </p:sp>
      <p:pic>
        <p:nvPicPr>
          <p:cNvPr id="5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0"/>
            <a:ext cx="1673138" cy="1066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3600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571472" y="1628800"/>
            <a:ext cx="8229600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s-GT" sz="2000" dirty="0" smtClean="0"/>
              <a:t>El Programa “</a:t>
            </a:r>
            <a:r>
              <a:rPr lang="es-GT" sz="2000" b="1" dirty="0" smtClean="0"/>
              <a:t>Coordinación de Acciones en Derechos Humanos</a:t>
            </a:r>
            <a:r>
              <a:rPr lang="es-GT" sz="2000" dirty="0" smtClean="0"/>
              <a:t>” abarca:</a:t>
            </a:r>
          </a:p>
          <a:p>
            <a:pPr algn="just"/>
            <a:r>
              <a:rPr lang="es-GT" sz="2000" dirty="0" smtClean="0"/>
              <a:t>Coordinación de Medidas Cautelares, </a:t>
            </a:r>
          </a:p>
          <a:p>
            <a:pPr algn="just"/>
            <a:r>
              <a:rPr lang="es-GT" sz="2000" dirty="0" smtClean="0"/>
              <a:t>Formación en Derechos Humanos, </a:t>
            </a:r>
          </a:p>
          <a:p>
            <a:pPr algn="just"/>
            <a:r>
              <a:rPr lang="es-GT" sz="2000" dirty="0" smtClean="0"/>
              <a:t>Estudios y Análisis para la prevención y atención de la Conflictividad Social,</a:t>
            </a:r>
          </a:p>
          <a:p>
            <a:pPr algn="just"/>
            <a:r>
              <a:rPr lang="es-GT" sz="2000" dirty="0" smtClean="0"/>
              <a:t>Fortalecimiento del Sistema de </a:t>
            </a:r>
            <a:r>
              <a:rPr lang="es-GT" sz="2000" dirty="0"/>
              <a:t>Alerta </a:t>
            </a:r>
            <a:r>
              <a:rPr lang="es-GT" sz="2000" dirty="0" smtClean="0"/>
              <a:t>Temprana, </a:t>
            </a:r>
          </a:p>
          <a:p>
            <a:pPr algn="just"/>
            <a:r>
              <a:rPr lang="es-GT" sz="2000" dirty="0" smtClean="0"/>
              <a:t>Fortalecimiento institucional organizacional.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3391216" cy="1210146"/>
          </a:xfrm>
        </p:spPr>
        <p:txBody>
          <a:bodyPr>
            <a:normAutofit/>
          </a:bodyPr>
          <a:lstStyle/>
          <a:p>
            <a:r>
              <a:rPr lang="es-GT" sz="3200" dirty="0" smtClean="0"/>
              <a:t>Priorización programática</a:t>
            </a:r>
            <a:endParaRPr lang="es-GT" sz="3200" dirty="0"/>
          </a:p>
        </p:txBody>
      </p:sp>
      <p:pic>
        <p:nvPicPr>
          <p:cNvPr id="5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0"/>
            <a:ext cx="1673138" cy="1066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5291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3382979"/>
          </a:xfrm>
        </p:spPr>
        <p:txBody>
          <a:bodyPr/>
          <a:lstStyle/>
          <a:p>
            <a:pPr marL="109728" indent="0" algn="just">
              <a:buNone/>
            </a:pPr>
            <a:r>
              <a:rPr lang="es-GT" sz="2000" dirty="0" smtClean="0"/>
              <a:t>El Programa que se solicita: “CUMPLIMIENTO DE COMPROMISOS DE ESTADO EN MATERIA DE DERECHOS HUMANOS”, incluye:</a:t>
            </a:r>
          </a:p>
          <a:p>
            <a:pPr algn="just"/>
            <a:endParaRPr lang="es-GT" sz="2000" dirty="0" smtClean="0"/>
          </a:p>
          <a:p>
            <a:pPr algn="just"/>
            <a:r>
              <a:rPr lang="es-GT" sz="2000" dirty="0" smtClean="0"/>
              <a:t>La coordinación para la implementación de los compromisos de la Política Pública de Reparación de </a:t>
            </a:r>
            <a:r>
              <a:rPr lang="es-GT" sz="2000" dirty="0" err="1" smtClean="0"/>
              <a:t>Chixoy</a:t>
            </a:r>
            <a:r>
              <a:rPr lang="es-GT" sz="2000" dirty="0" smtClean="0"/>
              <a:t>;</a:t>
            </a:r>
          </a:p>
          <a:p>
            <a:pPr marL="109728" indent="0" algn="just">
              <a:buNone/>
            </a:pPr>
            <a:endParaRPr lang="es-GT" sz="2000" dirty="0" smtClean="0"/>
          </a:p>
          <a:p>
            <a:pPr algn="just"/>
            <a:r>
              <a:rPr lang="es-GT" sz="2000" dirty="0" smtClean="0"/>
              <a:t>El cumplimiento de compromisos de Estado en materia de derechos humanos (Sentencias, ACR, ASA).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57158" y="1142984"/>
            <a:ext cx="3462654" cy="1454410"/>
          </a:xfrm>
        </p:spPr>
        <p:txBody>
          <a:bodyPr>
            <a:noAutofit/>
          </a:bodyPr>
          <a:lstStyle/>
          <a:p>
            <a:r>
              <a:rPr lang="es-GT" sz="3200" dirty="0" smtClean="0"/>
              <a:t>Priorización programática</a:t>
            </a:r>
            <a:endParaRPr lang="es-GT" sz="3200" dirty="0"/>
          </a:p>
        </p:txBody>
      </p:sp>
      <p:pic>
        <p:nvPicPr>
          <p:cNvPr id="5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14290"/>
            <a:ext cx="1673138" cy="1066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3600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472518" cy="42993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GT" sz="2000" dirty="0" smtClean="0"/>
              <a:t>JUSTIFICACIÓN:</a:t>
            </a:r>
          </a:p>
          <a:p>
            <a:r>
              <a:rPr lang="es-GT" sz="2000" dirty="0" smtClean="0"/>
              <a:t>Incremento de responsabilidades como la coordinación de la Política Pública de Reparación de Chixoy,  Seguimiento de la Reforma del Sistema de Protección de la Niñez y Adolescencia, Construcción del Plan de Acción Nacional de Empresa y Derechos Humanos; Políticas Públicas en Derechos Humanos.</a:t>
            </a:r>
          </a:p>
          <a:p>
            <a:endParaRPr lang="es-GT" sz="2000" dirty="0" smtClean="0"/>
          </a:p>
          <a:p>
            <a:r>
              <a:rPr lang="es-GT" sz="2000" dirty="0" smtClean="0"/>
              <a:t>Las recomendaciones resultado del Informe de la CIDH 2015.</a:t>
            </a:r>
          </a:p>
          <a:p>
            <a:endParaRPr lang="es-GT" sz="2000" dirty="0" smtClean="0"/>
          </a:p>
          <a:p>
            <a:r>
              <a:rPr lang="es-GT" sz="2000" dirty="0" smtClean="0"/>
              <a:t>Ser el segundo país con mayor cantidad de Sentencias de la Corte IDH.</a:t>
            </a:r>
            <a:endParaRPr lang="es-GT" sz="2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42844" y="428604"/>
            <a:ext cx="3391216" cy="1210146"/>
          </a:xfrm>
        </p:spPr>
        <p:txBody>
          <a:bodyPr>
            <a:normAutofit fontScale="90000"/>
          </a:bodyPr>
          <a:lstStyle/>
          <a:p>
            <a:r>
              <a:rPr lang="es-GT" sz="2800" dirty="0" smtClean="0"/>
              <a:t>Oferta Programática Multianual 2018-2022</a:t>
            </a:r>
            <a:endParaRPr lang="es-GT" sz="2800" dirty="0"/>
          </a:p>
        </p:txBody>
      </p:sp>
      <p:pic>
        <p:nvPicPr>
          <p:cNvPr id="5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0"/>
            <a:ext cx="1673138" cy="1066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4678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/>
            </a:r>
            <a:br>
              <a:rPr lang="es-GT" dirty="0" smtClean="0"/>
            </a:br>
            <a:endParaRPr lang="es-GT" dirty="0"/>
          </a:p>
        </p:txBody>
      </p:sp>
      <p:pic>
        <p:nvPicPr>
          <p:cNvPr id="5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0"/>
            <a:ext cx="1673138" cy="106652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00034" y="42860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 smtClean="0"/>
              <a:t>INTERVENCIONES 2018</a:t>
            </a:r>
            <a:endParaRPr lang="es-GT" dirty="0"/>
          </a:p>
        </p:txBody>
      </p:sp>
      <p:pic>
        <p:nvPicPr>
          <p:cNvPr id="8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543428" y="1858404"/>
            <a:ext cx="6057143" cy="37714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169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00034" y="42860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 smtClean="0"/>
              <a:t>INTERVENCIONES 2018</a:t>
            </a:r>
            <a:endParaRPr lang="es-GT" dirty="0"/>
          </a:p>
        </p:txBody>
      </p:sp>
      <p:pic>
        <p:nvPicPr>
          <p:cNvPr id="6" name="Picture 1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28604"/>
            <a:ext cx="6342933" cy="2714644"/>
          </a:xfrm>
          <a:prstGeom prst="rect">
            <a:avLst/>
          </a:prstGeom>
          <a:noFill/>
        </p:spPr>
      </p:pic>
      <p:pic>
        <p:nvPicPr>
          <p:cNvPr id="7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357562"/>
            <a:ext cx="7929618" cy="3204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857224" y="1071546"/>
            <a:ext cx="7427168" cy="5236064"/>
          </a:xfrm>
        </p:spPr>
        <p:txBody>
          <a:bodyPr>
            <a:normAutofit fontScale="92500" lnSpcReduction="10000"/>
          </a:bodyPr>
          <a:lstStyle/>
          <a:p>
            <a:endParaRPr lang="es-GT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GT" sz="2400" dirty="0" smtClean="0">
                <a:solidFill>
                  <a:schemeClr val="accent1">
                    <a:lumMod val="75000"/>
                  </a:schemeClr>
                </a:solidFill>
              </a:rPr>
              <a:t>Población Beneficiaria 51 Instituciones del Organismo Ejecutivo.</a:t>
            </a:r>
          </a:p>
          <a:p>
            <a:pPr algn="just"/>
            <a:r>
              <a:rPr lang="es-GT" sz="1800" dirty="0" smtClean="0"/>
              <a:t>Se registra como población beneficiaria, desde los procesos de formación en DDHH ( 11,700 en 5 años, de 2018 a 2022). </a:t>
            </a:r>
          </a:p>
          <a:p>
            <a:pPr algn="just">
              <a:buNone/>
            </a:pPr>
            <a:endParaRPr lang="es-GT" sz="1800" dirty="0" smtClean="0"/>
          </a:p>
          <a:p>
            <a:pPr algn="just"/>
            <a:r>
              <a:rPr lang="es-GT" sz="1800" dirty="0" smtClean="0"/>
              <a:t>Prevención y atención de la conflictividad social y promoción de la gobernabilidad a nivel nacional.</a:t>
            </a:r>
          </a:p>
          <a:p>
            <a:pPr algn="just"/>
            <a:endParaRPr lang="es-GT" sz="1800" dirty="0" smtClean="0"/>
          </a:p>
          <a:p>
            <a:pPr algn="just"/>
            <a:r>
              <a:rPr lang="es-GT" sz="1800" dirty="0" smtClean="0"/>
              <a:t>Procesos de socialización y seguimiento de recomendaciones del SNU y SIDH en derechos humanos.</a:t>
            </a:r>
          </a:p>
          <a:p>
            <a:pPr algn="just">
              <a:buNone/>
            </a:pPr>
            <a:endParaRPr lang="es-GT" sz="1800" dirty="0" smtClean="0"/>
          </a:p>
          <a:p>
            <a:pPr algn="just"/>
            <a:r>
              <a:rPr lang="es-GT" sz="1800" dirty="0" smtClean="0"/>
              <a:t>Población que recibe resarcimiento Individual y Colectivo en cumplimiento a la implementación de la Política Pública de Chixoy  11,383.</a:t>
            </a:r>
          </a:p>
          <a:p>
            <a:pPr algn="just">
              <a:buNone/>
            </a:pPr>
            <a:endParaRPr lang="es-GT" sz="1800" dirty="0" smtClean="0"/>
          </a:p>
          <a:p>
            <a:pPr algn="just"/>
            <a:r>
              <a:rPr lang="es-GT" sz="1800" dirty="0" smtClean="0"/>
              <a:t>Población titular de las reparaciones derivadas de los compromisos del Estado de Guatemala (Sentencias, ACR, ASA).</a:t>
            </a:r>
          </a:p>
          <a:p>
            <a:pPr algn="just"/>
            <a:endParaRPr lang="es-GT" sz="1800" dirty="0" smtClean="0"/>
          </a:p>
          <a:p>
            <a:pPr algn="just"/>
            <a:endParaRPr lang="es-GT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/>
            </a:r>
            <a:br>
              <a:rPr lang="es-GT" dirty="0" smtClean="0"/>
            </a:br>
            <a:endParaRPr lang="es-GT" dirty="0"/>
          </a:p>
        </p:txBody>
      </p:sp>
      <p:pic>
        <p:nvPicPr>
          <p:cNvPr id="5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0"/>
            <a:ext cx="1673138" cy="1066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169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7139136" cy="3888432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es-GT" dirty="0" smtClean="0"/>
          </a:p>
          <a:p>
            <a:pPr marL="457200" lvl="1" indent="0" algn="just">
              <a:buNone/>
            </a:pPr>
            <a:endParaRPr lang="es-GT" dirty="0" smtClean="0"/>
          </a:p>
          <a:p>
            <a:pPr algn="just"/>
            <a:endParaRPr lang="es-GT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42910" y="1073256"/>
            <a:ext cx="7457482" cy="771568"/>
          </a:xfrm>
        </p:spPr>
        <p:txBody>
          <a:bodyPr>
            <a:normAutofit/>
          </a:bodyPr>
          <a:lstStyle/>
          <a:p>
            <a:r>
              <a:rPr lang="es-GT" sz="3600" b="1" dirty="0" smtClean="0"/>
              <a:t>Necesidades </a:t>
            </a:r>
            <a:r>
              <a:rPr lang="es-GT" sz="3600" dirty="0" smtClean="0"/>
              <a:t>de recurso humano</a:t>
            </a:r>
            <a:endParaRPr lang="es-GT" sz="3600" b="1" dirty="0"/>
          </a:p>
        </p:txBody>
      </p:sp>
      <p:pic>
        <p:nvPicPr>
          <p:cNvPr id="7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0"/>
            <a:ext cx="1673138" cy="1066520"/>
          </a:xfrm>
          <a:prstGeom prst="rect">
            <a:avLst/>
          </a:prstGeom>
          <a:noFill/>
        </p:spPr>
      </p:pic>
      <p:graphicFrame>
        <p:nvGraphicFramePr>
          <p:cNvPr id="8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29665469"/>
              </p:ext>
            </p:extLst>
          </p:nvPr>
        </p:nvGraphicFramePr>
        <p:xfrm>
          <a:off x="899592" y="1844824"/>
          <a:ext cx="712879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45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7139136" cy="3888432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es-GT" dirty="0" smtClean="0"/>
          </a:p>
          <a:p>
            <a:pPr marL="457200" lvl="1" indent="0" algn="just">
              <a:buNone/>
            </a:pPr>
            <a:endParaRPr lang="es-GT" dirty="0" smtClean="0"/>
          </a:p>
          <a:p>
            <a:pPr algn="just"/>
            <a:endParaRPr lang="es-GT" dirty="0"/>
          </a:p>
        </p:txBody>
      </p:sp>
      <p:pic>
        <p:nvPicPr>
          <p:cNvPr id="7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0"/>
            <a:ext cx="1673138" cy="1066520"/>
          </a:xfrm>
          <a:prstGeom prst="rect">
            <a:avLst/>
          </a:prstGeom>
          <a:noFill/>
        </p:spPr>
      </p:pic>
      <p:graphicFrame>
        <p:nvGraphicFramePr>
          <p:cNvPr id="8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45811072"/>
              </p:ext>
            </p:extLst>
          </p:nvPr>
        </p:nvGraphicFramePr>
        <p:xfrm>
          <a:off x="755576" y="2060848"/>
          <a:ext cx="705678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2 Título"/>
          <p:cNvSpPr txBox="1">
            <a:spLocks/>
          </p:cNvSpPr>
          <p:nvPr/>
        </p:nvSpPr>
        <p:spPr>
          <a:xfrm>
            <a:off x="642910" y="1073256"/>
            <a:ext cx="7457482" cy="77156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GT" sz="3600" smtClean="0"/>
              <a:t>Necesidades de recurso humano</a:t>
            </a:r>
            <a:endParaRPr lang="es-GT" sz="3600" dirty="0"/>
          </a:p>
        </p:txBody>
      </p:sp>
    </p:spTree>
    <p:extLst>
      <p:ext uri="{BB962C8B-B14F-4D97-AF65-F5344CB8AC3E}">
        <p14:creationId xmlns:p14="http://schemas.microsoft.com/office/powerpoint/2010/main" xmlns="" val="173843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7427168" cy="4824536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es-GT" dirty="0" smtClean="0"/>
          </a:p>
          <a:p>
            <a:r>
              <a:rPr lang="es-GT" b="1" dirty="0" smtClean="0">
                <a:solidFill>
                  <a:schemeClr val="tx2">
                    <a:lumMod val="75000"/>
                  </a:schemeClr>
                </a:solidFill>
              </a:rPr>
              <a:t>Visión</a:t>
            </a:r>
          </a:p>
          <a:p>
            <a:pPr>
              <a:buNone/>
            </a:pPr>
            <a:r>
              <a:rPr lang="es-GT" dirty="0" smtClean="0"/>
              <a:t>	Para 2022 Copredeh, se ha fortalecido en el conocimiento político-estratégico de la situación de derechos humanos en el país y asesora a la Presidencia de la República coordinando el acompañamiento eficaz, </a:t>
            </a:r>
            <a:r>
              <a:rPr lang="es-GT" dirty="0" err="1" smtClean="0"/>
              <a:t>alertivo</a:t>
            </a:r>
            <a:r>
              <a:rPr lang="es-GT" dirty="0" smtClean="0"/>
              <a:t> y propositivo al Organismo Ejecutivo para hacer efectiva la vigencia y protección de los Derechos Humanos.</a:t>
            </a:r>
          </a:p>
          <a:p>
            <a:endParaRPr lang="es-GT" dirty="0"/>
          </a:p>
        </p:txBody>
      </p:sp>
      <p:pic>
        <p:nvPicPr>
          <p:cNvPr id="5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85728"/>
            <a:ext cx="1673138" cy="1066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169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7139136" cy="3888432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es-GT" dirty="0" smtClean="0"/>
          </a:p>
          <a:p>
            <a:pPr marL="457200" lvl="1" indent="0" algn="just">
              <a:buNone/>
            </a:pPr>
            <a:endParaRPr lang="es-GT" dirty="0" smtClean="0"/>
          </a:p>
          <a:p>
            <a:pPr algn="just"/>
            <a:endParaRPr lang="es-GT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14282" y="285728"/>
            <a:ext cx="2748274" cy="1210146"/>
          </a:xfrm>
        </p:spPr>
        <p:txBody>
          <a:bodyPr>
            <a:normAutofit fontScale="90000"/>
          </a:bodyPr>
          <a:lstStyle/>
          <a:p>
            <a:r>
              <a:rPr lang="es-GT" sz="3600" b="1" dirty="0" smtClean="0"/>
              <a:t>Necesidades Financieras</a:t>
            </a:r>
            <a:endParaRPr lang="es-GT" sz="3600" b="1" dirty="0"/>
          </a:p>
        </p:txBody>
      </p:sp>
      <p:graphicFrame>
        <p:nvGraphicFramePr>
          <p:cNvPr id="6" name="3 Gráfico"/>
          <p:cNvGraphicFramePr/>
          <p:nvPr>
            <p:extLst>
              <p:ext uri="{D42A27DB-BD31-4B8C-83A1-F6EECF244321}">
                <p14:modId xmlns:p14="http://schemas.microsoft.com/office/powerpoint/2010/main" xmlns="" val="1781265426"/>
              </p:ext>
            </p:extLst>
          </p:nvPr>
        </p:nvGraphicFramePr>
        <p:xfrm>
          <a:off x="428596" y="1571612"/>
          <a:ext cx="8247290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500694" y="785794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 smtClean="0"/>
              <a:t>En millones de Quetzales</a:t>
            </a:r>
            <a:endParaRPr lang="es-GT" dirty="0"/>
          </a:p>
        </p:txBody>
      </p:sp>
      <p:pic>
        <p:nvPicPr>
          <p:cNvPr id="7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0"/>
            <a:ext cx="1673138" cy="106652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642910" y="542926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 smtClean="0"/>
              <a:t>Coordinación de Acciones en Derechos Humanos representa el 17%,</a:t>
            </a:r>
          </a:p>
          <a:p>
            <a:r>
              <a:rPr lang="es-GT" dirty="0" smtClean="0"/>
              <a:t>Cumplimiento de Compromisos de Estado en Materia de Derechos Humanos el 83% 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xmlns="" val="260612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57158" y="1142984"/>
            <a:ext cx="3857652" cy="1214446"/>
          </a:xfrm>
        </p:spPr>
        <p:txBody>
          <a:bodyPr>
            <a:noAutofit/>
          </a:bodyPr>
          <a:lstStyle/>
          <a:p>
            <a:r>
              <a:rPr lang="es-GT" sz="2400" b="1" dirty="0"/>
              <a:t>Oferta </a:t>
            </a:r>
            <a:r>
              <a:rPr lang="es-GT" sz="2400" b="1" dirty="0" smtClean="0"/>
              <a:t>Programática Multianual 2018-2022</a:t>
            </a:r>
            <a:endParaRPr lang="es-GT" sz="2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857224" y="5589240"/>
            <a:ext cx="5618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GT" sz="1400" b="1" dirty="0" smtClean="0"/>
              <a:t>Nota:</a:t>
            </a:r>
          </a:p>
          <a:p>
            <a:r>
              <a:rPr lang="es-GT" sz="1400" b="1" dirty="0" smtClean="0"/>
              <a:t>Funcionamiento incluye acciones de derechos humanos del Programa 12.</a:t>
            </a:r>
            <a:endParaRPr lang="es-GT" sz="1400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5364088" y="1412776"/>
            <a:ext cx="2592288" cy="417646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dirty="0" smtClean="0">
                <a:solidFill>
                  <a:schemeClr val="bg1"/>
                </a:solidFill>
              </a:rPr>
              <a:t>Como resultado del diagnóstico, es </a:t>
            </a:r>
            <a:r>
              <a:rPr lang="es-GT" sz="1600" dirty="0" smtClean="0">
                <a:solidFill>
                  <a:schemeClr val="bg1"/>
                </a:solidFill>
              </a:rPr>
              <a:t>necesario</a:t>
            </a:r>
            <a:r>
              <a:rPr lang="es-GT" dirty="0" smtClean="0">
                <a:solidFill>
                  <a:schemeClr val="bg1"/>
                </a:solidFill>
              </a:rPr>
              <a:t> fortalecer a la Copredeh y dotar de los recursos para dar cumplimiento a las obligaciones de Estado en materia de Derechos Humanos y contar con el soporte en recursos humanos, materiales y financieros</a:t>
            </a:r>
            <a:endParaRPr lang="es-GT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4 Gráfico"/>
          <p:cNvGraphicFramePr/>
          <p:nvPr/>
        </p:nvGraphicFramePr>
        <p:xfrm>
          <a:off x="357158" y="24288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0"/>
            <a:ext cx="1673138" cy="1066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4678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57158" y="1071546"/>
            <a:ext cx="7344816" cy="4968552"/>
          </a:xfrm>
        </p:spPr>
        <p:txBody>
          <a:bodyPr>
            <a:normAutofit lnSpcReduction="10000"/>
          </a:bodyPr>
          <a:lstStyle/>
          <a:p>
            <a:pPr marL="400050" lvl="1" indent="0" algn="just">
              <a:buNone/>
            </a:pPr>
            <a:r>
              <a:rPr lang="es-ES_tradnl" dirty="0" smtClean="0">
                <a:solidFill>
                  <a:schemeClr val="tx2">
                    <a:lumMod val="75000"/>
                  </a:schemeClr>
                </a:solidFill>
              </a:rPr>
              <a:t>BASE LEGAL:</a:t>
            </a:r>
          </a:p>
          <a:p>
            <a:pPr marL="400050" lvl="1" indent="0" algn="just">
              <a:buNone/>
            </a:pPr>
            <a:r>
              <a:rPr lang="es-ES" dirty="0" smtClean="0"/>
              <a:t>Su base legal se encuentra fundamentada en el Acuerdo Gubernativo de creación 486-91 y sus modificaciones Acuerdos Gubernativos Números 549-91, 404-92, 222-94. </a:t>
            </a:r>
          </a:p>
          <a:p>
            <a:pPr marL="400050" lvl="1" indent="0" algn="just">
              <a:buNone/>
            </a:pPr>
            <a:endParaRPr lang="es-GT" dirty="0" smtClean="0"/>
          </a:p>
          <a:p>
            <a:pPr marL="400050" lvl="1" indent="0" algn="just">
              <a:buNone/>
            </a:pPr>
            <a:r>
              <a:rPr lang="es-GT" dirty="0" smtClean="0"/>
              <a:t>El objeto de la Copredeh es coordinar las acciones de los ministerios e instituciones del Organismo Ejecutivo, para hacer efectiva la vigencia y protección de los derechos humanos, así como garantizar la comunicación y cooperación del Presidente de la República con el Organismo Judicial y la Procuraduría de los Derechos Humanos, en lo que corresponde a tales derechos.</a:t>
            </a:r>
          </a:p>
          <a:p>
            <a:pPr marL="400050" lvl="1" indent="0" algn="just">
              <a:buNone/>
            </a:pPr>
            <a:endParaRPr lang="es-ES_tradnl" dirty="0" smtClean="0"/>
          </a:p>
        </p:txBody>
      </p:sp>
      <p:pic>
        <p:nvPicPr>
          <p:cNvPr id="3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0"/>
            <a:ext cx="1673138" cy="1066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008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7776864" cy="3888432"/>
          </a:xfrm>
        </p:spPr>
        <p:txBody>
          <a:bodyPr>
            <a:normAutofit fontScale="77500" lnSpcReduction="20000"/>
          </a:bodyPr>
          <a:lstStyle/>
          <a:p>
            <a:pPr marL="457200" lvl="1" indent="0" algn="just">
              <a:buNone/>
            </a:pPr>
            <a:endParaRPr lang="es-GT" dirty="0" smtClean="0"/>
          </a:p>
          <a:p>
            <a:pPr marL="457200" lvl="1" indent="0" algn="just">
              <a:buNone/>
            </a:pPr>
            <a:endParaRPr lang="es-GT" dirty="0" smtClean="0"/>
          </a:p>
          <a:p>
            <a:pPr algn="just"/>
            <a:r>
              <a:rPr lang="es-GT" sz="2800" b="1" dirty="0"/>
              <a:t>La evolución de las tendencias de los Organismos Internacionales de protección de derechos humanos </a:t>
            </a:r>
            <a:r>
              <a:rPr lang="es-GT" sz="2800" b="1" dirty="0" smtClean="0"/>
              <a:t>hacen necesaria </a:t>
            </a:r>
            <a:r>
              <a:rPr lang="es-GT" sz="2800" b="1" dirty="0"/>
              <a:t>la reorientación de la política del Gobierno de la República y el fortalecimiento Institucional de la </a:t>
            </a:r>
            <a:r>
              <a:rPr lang="es-GT" sz="2800" b="1" dirty="0" smtClean="0"/>
              <a:t>Comisión</a:t>
            </a:r>
            <a:r>
              <a:rPr lang="es-GT" sz="2800" b="1" dirty="0"/>
              <a:t>, a fin de que exista una efectiva coordinación de las acciones que en esta materia realizan con los </a:t>
            </a:r>
            <a:r>
              <a:rPr lang="es-GT" sz="2800" b="1" dirty="0" smtClean="0"/>
              <a:t>diversos </a:t>
            </a:r>
            <a:r>
              <a:rPr lang="es-GT" sz="2800" b="1" dirty="0"/>
              <a:t>Ministerios e instituciones del Organismo Ejecutivo, haciendo énfasis en políticas de prevención </a:t>
            </a:r>
            <a:r>
              <a:rPr lang="es-GT" sz="2800" b="1" dirty="0" smtClean="0"/>
              <a:t>de violaciones </a:t>
            </a:r>
            <a:r>
              <a:rPr lang="es-GT" sz="2800" b="1" dirty="0"/>
              <a:t>de derechos humanos que eviten que los casos lleguen a estos organismos internacionales .</a:t>
            </a:r>
          </a:p>
          <a:p>
            <a:pPr algn="just"/>
            <a:endParaRPr lang="es-GT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42910" y="1073256"/>
            <a:ext cx="7457482" cy="771568"/>
          </a:xfrm>
        </p:spPr>
        <p:txBody>
          <a:bodyPr>
            <a:normAutofit/>
          </a:bodyPr>
          <a:lstStyle/>
          <a:p>
            <a:r>
              <a:rPr lang="es-GT" sz="3600" b="1" dirty="0" smtClean="0"/>
              <a:t>Necesidad de un nuevo enfoque</a:t>
            </a:r>
            <a:endParaRPr lang="es-GT" sz="3600" b="1" dirty="0"/>
          </a:p>
        </p:txBody>
      </p:sp>
      <p:pic>
        <p:nvPicPr>
          <p:cNvPr id="7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0"/>
            <a:ext cx="1673138" cy="1066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0962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0"/>
            <a:ext cx="1673138" cy="1066520"/>
          </a:xfrm>
          <a:prstGeom prst="rect">
            <a:avLst/>
          </a:prstGeom>
          <a:noFill/>
        </p:spPr>
      </p:pic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/>
          </a:bodyPr>
          <a:lstStyle/>
          <a:p>
            <a:r>
              <a:rPr lang="es-GT" sz="3200" dirty="0" smtClean="0"/>
              <a:t>COBERTURA </a:t>
            </a:r>
            <a:endParaRPr lang="es-GT" sz="3200" dirty="0"/>
          </a:p>
        </p:txBody>
      </p:sp>
      <p:pic>
        <p:nvPicPr>
          <p:cNvPr id="9" name="Picture 2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901" t="9363" r="21674" b="7030"/>
          <a:stretch/>
        </p:blipFill>
        <p:spPr bwMode="auto">
          <a:xfrm>
            <a:off x="3286115" y="1357288"/>
            <a:ext cx="4660047" cy="487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67544" y="2276872"/>
            <a:ext cx="34563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 smtClean="0"/>
              <a:t>19 </a:t>
            </a:r>
            <a:r>
              <a:rPr lang="es-GT" dirty="0"/>
              <a:t>s</a:t>
            </a:r>
            <a:r>
              <a:rPr lang="es-GT" dirty="0" smtClean="0"/>
              <a:t>edes regionales con cobertura en los 22 departamentos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xmlns="" val="316309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Gráfico"/>
          <p:cNvGraphicFramePr>
            <a:graphicFrameLocks noGrp="1"/>
          </p:cNvGraphicFramePr>
          <p:nvPr>
            <p:ph idx="1"/>
          </p:nvPr>
        </p:nvGraphicFramePr>
        <p:xfrm>
          <a:off x="714348" y="200024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85720" y="500042"/>
            <a:ext cx="4000528" cy="1597286"/>
          </a:xfrm>
        </p:spPr>
        <p:txBody>
          <a:bodyPr>
            <a:noAutofit/>
          </a:bodyPr>
          <a:lstStyle/>
          <a:p>
            <a:r>
              <a:rPr lang="es-GT" sz="2800" dirty="0" smtClean="0"/>
              <a:t>Asignación Presupuestaria por año </a:t>
            </a:r>
            <a:endParaRPr lang="es-GT" sz="2800" dirty="0"/>
          </a:p>
        </p:txBody>
      </p:sp>
      <p:pic>
        <p:nvPicPr>
          <p:cNvPr id="4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0"/>
            <a:ext cx="1673138" cy="1066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6309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9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2521160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142852"/>
            <a:ext cx="1673138" cy="1066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169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57158" y="857232"/>
            <a:ext cx="3105464" cy="882906"/>
          </a:xfrm>
        </p:spPr>
        <p:txBody>
          <a:bodyPr>
            <a:noAutofit/>
          </a:bodyPr>
          <a:lstStyle/>
          <a:p>
            <a:r>
              <a:rPr lang="es-GT" sz="2000" dirty="0" smtClean="0"/>
              <a:t>Oferta Programática Vigente y Costo 2017</a:t>
            </a:r>
            <a:endParaRPr lang="es-GT" sz="2000" dirty="0"/>
          </a:p>
        </p:txBody>
      </p:sp>
      <p:pic>
        <p:nvPicPr>
          <p:cNvPr id="4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42852"/>
            <a:ext cx="1673138" cy="106652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785926"/>
            <a:ext cx="5429345" cy="376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6309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14282" y="714356"/>
            <a:ext cx="3429024" cy="1285884"/>
          </a:xfrm>
        </p:spPr>
        <p:txBody>
          <a:bodyPr>
            <a:noAutofit/>
          </a:bodyPr>
          <a:lstStyle/>
          <a:p>
            <a:r>
              <a:rPr lang="es-GT" sz="2400" b="1" dirty="0" smtClean="0"/>
              <a:t>Oferta Programática Vigente y Costos 2017</a:t>
            </a:r>
            <a:endParaRPr lang="es-GT" sz="2400" b="1" dirty="0"/>
          </a:p>
        </p:txBody>
      </p:sp>
      <p:graphicFrame>
        <p:nvGraphicFramePr>
          <p:cNvPr id="6" name="2 Gráfico"/>
          <p:cNvGraphicFramePr/>
          <p:nvPr/>
        </p:nvGraphicFramePr>
        <p:xfrm>
          <a:off x="1000100" y="1714488"/>
          <a:ext cx="7500990" cy="4500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 descr="C:\Users\MARITZ~1\AppData\Local\Temp\COPREDE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142852"/>
            <a:ext cx="1673138" cy="1066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008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2399</TotalTime>
  <Words>841</Words>
  <Application>Microsoft Office PowerPoint</Application>
  <PresentationFormat>Presentación en pantalla (4:3)</PresentationFormat>
  <Paragraphs>98</Paragraphs>
  <Slides>21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Concurrencia</vt:lpstr>
      <vt:lpstr>Diapositiva 1</vt:lpstr>
      <vt:lpstr>Diapositiva 2</vt:lpstr>
      <vt:lpstr>Diapositiva 3</vt:lpstr>
      <vt:lpstr>Necesidad de un nuevo enfoque</vt:lpstr>
      <vt:lpstr>COBERTURA </vt:lpstr>
      <vt:lpstr>Asignación Presupuestaria por año </vt:lpstr>
      <vt:lpstr>Diapositiva 7</vt:lpstr>
      <vt:lpstr>Oferta Programática Vigente y Costo 2017</vt:lpstr>
      <vt:lpstr>Oferta Programática Vigente y Costos 2017</vt:lpstr>
      <vt:lpstr>Priorización programática 2018-2022</vt:lpstr>
      <vt:lpstr>Priorización programática</vt:lpstr>
      <vt:lpstr>Priorización programática</vt:lpstr>
      <vt:lpstr>Priorización programática</vt:lpstr>
      <vt:lpstr>Oferta Programática Multianual 2018-2022</vt:lpstr>
      <vt:lpstr> </vt:lpstr>
      <vt:lpstr>Diapositiva 16</vt:lpstr>
      <vt:lpstr> </vt:lpstr>
      <vt:lpstr>Necesidades de recurso humano</vt:lpstr>
      <vt:lpstr>Diapositiva 19</vt:lpstr>
      <vt:lpstr>Necesidades Financieras</vt:lpstr>
      <vt:lpstr>Oferta Programática Multianual 2018-2022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Hiram Azel Letona Ramos</dc:creator>
  <cp:lastModifiedBy>Maritza Alvarez</cp:lastModifiedBy>
  <cp:revision>151</cp:revision>
  <cp:lastPrinted>2017-05-17T00:39:29Z</cp:lastPrinted>
  <dcterms:created xsi:type="dcterms:W3CDTF">2017-05-10T23:30:59Z</dcterms:created>
  <dcterms:modified xsi:type="dcterms:W3CDTF">2017-05-30T17:51:00Z</dcterms:modified>
</cp:coreProperties>
</file>