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71" r:id="rId3"/>
    <p:sldId id="313" r:id="rId4"/>
    <p:sldId id="315" r:id="rId5"/>
    <p:sldId id="297" r:id="rId6"/>
    <p:sldId id="314" r:id="rId7"/>
    <p:sldId id="309" r:id="rId8"/>
    <p:sldId id="312" r:id="rId9"/>
    <p:sldId id="270" r:id="rId10"/>
    <p:sldId id="308" r:id="rId11"/>
    <p:sldId id="279" r:id="rId12"/>
    <p:sldId id="281" r:id="rId13"/>
    <p:sldId id="282" r:id="rId14"/>
    <p:sldId id="283" r:id="rId15"/>
    <p:sldId id="299" r:id="rId16"/>
    <p:sldId id="284" r:id="rId17"/>
    <p:sldId id="304" r:id="rId18"/>
    <p:sldId id="280" r:id="rId19"/>
    <p:sldId id="298" r:id="rId20"/>
    <p:sldId id="300" r:id="rId21"/>
    <p:sldId id="302" r:id="rId22"/>
    <p:sldId id="285" r:id="rId23"/>
    <p:sldId id="293" r:id="rId24"/>
    <p:sldId id="286" r:id="rId25"/>
    <p:sldId id="303" r:id="rId26"/>
    <p:sldId id="289" r:id="rId27"/>
    <p:sldId id="310" r:id="rId28"/>
    <p:sldId id="287" r:id="rId29"/>
    <p:sldId id="301" r:id="rId30"/>
    <p:sldId id="306" r:id="rId31"/>
    <p:sldId id="311" r:id="rId32"/>
  </p:sldIdLst>
  <p:sldSz cx="9144000" cy="6858000" type="screen4x3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8A0B"/>
    <a:srgbClr val="CF0079"/>
    <a:srgbClr val="84094E"/>
    <a:srgbClr val="F1008D"/>
    <a:srgbClr val="5A8133"/>
    <a:srgbClr val="A0790E"/>
    <a:srgbClr val="9F0303"/>
    <a:srgbClr val="7259F4"/>
    <a:srgbClr val="2D367B"/>
    <a:srgbClr val="D99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0" autoAdjust="0"/>
    <p:restoredTop sz="94710" autoAdjust="0"/>
  </p:normalViewPr>
  <p:slideViewPr>
    <p:cSldViewPr>
      <p:cViewPr>
        <p:scale>
          <a:sx n="70" d="100"/>
          <a:sy n="7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\Documents\Nuevo%20PA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localhost\Users\direcom\Desktop\presupuesto%20abierto\hoy\Datos%20para%20presupuesto%20abierto%202018-2022%20(Versio&#769;n%203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\\localhost\Users\direcom\Desktop\presupuesto%20abierto\Datos%20para%20presupuesto%20abierto%202018-2022%20(Versio&#769;n%203)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\\localhost\Users\direcom\Desktop\presupuesto%20abierto\Datos%20para%20presupuesto%20abierto%202018-2022%20(Versio&#769;n%203)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localhost\Users\direcom\Desktop\presupuesto%20abierto\hoy\Datos%20para%20presupuesto%20abierto%202018-2022%20(Versio&#769;n%20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3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Hoja1!$B$3:$B$5</c:f>
              <c:strCache>
                <c:ptCount val="3"/>
                <c:pt idx="0">
                  <c:v>Conamigua</c:v>
                </c:pt>
                <c:pt idx="1">
                  <c:v>Planta Central</c:v>
                </c:pt>
                <c:pt idx="2">
                  <c:v>Servicio Exterior</c:v>
                </c:pt>
              </c:strCache>
            </c:strRef>
          </c:cat>
          <c:val>
            <c:numRef>
              <c:f>Hoja1!$C$3:$C$5</c:f>
              <c:numCache>
                <c:formatCode>General</c:formatCode>
                <c:ptCount val="3"/>
                <c:pt idx="0">
                  <c:v>18267933</c:v>
                </c:pt>
                <c:pt idx="1">
                  <c:v>83699669</c:v>
                </c:pt>
                <c:pt idx="2">
                  <c:v>340708398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831609632723999E-17"/>
                  <c:y val="2.001787422785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031487733366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715817790958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3264385308966E-17"/>
                  <c:y val="1.715817790958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7811559090908301E-3"/>
                  <c:y val="1.715817790958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DIVISAS!$D$3:$H$3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B78A0B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4.0083923742702402E-3"/>
                  <c:y val="-0.308083517888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041961871350399E-3"/>
                  <c:y val="-0.32983058973949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125885614053303E-3"/>
                  <c:y val="-0.347953149615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025177122810701E-2"/>
                  <c:y val="-0.39144729331719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050354245621301E-2"/>
                  <c:y val="-0.43131692504395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DIVISAS!$D$4:$H$4</c:f>
              <c:numCache>
                <c:formatCode>#,##0.00</c:formatCode>
                <c:ptCount val="5"/>
                <c:pt idx="0">
                  <c:v>4782728.7</c:v>
                </c:pt>
                <c:pt idx="1">
                  <c:v>5105189</c:v>
                </c:pt>
                <c:pt idx="2">
                  <c:v>5544097.5999999996</c:v>
                </c:pt>
                <c:pt idx="3">
                  <c:v>6284977.7999999998</c:v>
                </c:pt>
                <c:pt idx="4">
                  <c:v>7159967.5999999996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8732800"/>
        <c:axId val="108734336"/>
        <c:axId val="0"/>
      </c:bar3DChart>
      <c:catAx>
        <c:axId val="108732800"/>
        <c:scaling>
          <c:orientation val="minMax"/>
        </c:scaling>
        <c:delete val="1"/>
        <c:axPos val="b"/>
        <c:majorTickMark val="none"/>
        <c:minorTickMark val="none"/>
        <c:tickLblPos val="nextTo"/>
        <c:crossAx val="108734336"/>
        <c:crosses val="autoZero"/>
        <c:auto val="1"/>
        <c:lblAlgn val="ctr"/>
        <c:lblOffset val="100"/>
        <c:noMultiLvlLbl val="0"/>
      </c:catAx>
      <c:valAx>
        <c:axId val="10873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GT"/>
          </a:p>
        </c:txPr>
        <c:crossAx val="10873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rgbClr val="FFFF00"/>
                  </a:gs>
                  <a:gs pos="33000">
                    <a:srgbClr val="FFC000"/>
                  </a:gs>
                  <a:gs pos="71000">
                    <a:srgbClr val="B78A0B"/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rgbClr val="00B0F0"/>
                  </a:gs>
                  <a:gs pos="33000">
                    <a:srgbClr val="0070C0"/>
                  </a:gs>
                  <a:gs pos="71000">
                    <a:schemeClr val="accent1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rgbClr val="92D050"/>
                  </a:gs>
                  <a:gs pos="33000">
                    <a:schemeClr val="accent3">
                      <a:lumMod val="75000"/>
                    </a:schemeClr>
                  </a:gs>
                  <a:gs pos="71000">
                    <a:srgbClr val="30412C"/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rgbClr val="F1008D"/>
                  </a:gs>
                  <a:gs pos="33000">
                    <a:srgbClr val="CF0079"/>
                  </a:gs>
                  <a:gs pos="72000">
                    <a:srgbClr val="750744"/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rgbClr val="0070C0"/>
                  </a:gs>
                  <a:gs pos="33000">
                    <a:srgbClr val="002060"/>
                  </a:gs>
                  <a:gs pos="72000">
                    <a:srgbClr val="2D367B"/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7259F4"/>
                  </a:gs>
                  <a:gs pos="33000">
                    <a:srgbClr val="7030A0"/>
                  </a:gs>
                  <a:gs pos="72000">
                    <a:srgbClr val="7030A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Beneficiarios!$C$47:$H$47</c:f>
              <c:strCache>
                <c:ptCount val="6"/>
                <c:pt idx="0">
                  <c:v>Año 2017</c:v>
                </c:pt>
                <c:pt idx="1">
                  <c:v>Año 2018</c:v>
                </c:pt>
                <c:pt idx="2">
                  <c:v>Año 2019</c:v>
                </c:pt>
                <c:pt idx="3">
                  <c:v>Año 2020</c:v>
                </c:pt>
                <c:pt idx="4">
                  <c:v>Año 2021</c:v>
                </c:pt>
                <c:pt idx="5">
                  <c:v>Año 2022</c:v>
                </c:pt>
              </c:strCache>
            </c:strRef>
          </c:cat>
          <c:val>
            <c:numRef>
              <c:f>Beneficiarios!$C$48:$H$48</c:f>
              <c:numCache>
                <c:formatCode>_(* #,##0_);_(* \(#,##0\);_(* "-"??_);_(@_)</c:formatCode>
                <c:ptCount val="6"/>
                <c:pt idx="0">
                  <c:v>1160344</c:v>
                </c:pt>
                <c:pt idx="1">
                  <c:v>1380184</c:v>
                </c:pt>
                <c:pt idx="2">
                  <c:v>1460181</c:v>
                </c:pt>
                <c:pt idx="3">
                  <c:v>1683180</c:v>
                </c:pt>
                <c:pt idx="4">
                  <c:v>1906184</c:v>
                </c:pt>
                <c:pt idx="5">
                  <c:v>2129023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787584"/>
        <c:axId val="108789120"/>
        <c:axId val="0"/>
      </c:bar3DChart>
      <c:catAx>
        <c:axId val="108787584"/>
        <c:scaling>
          <c:orientation val="minMax"/>
        </c:scaling>
        <c:delete val="0"/>
        <c:axPos val="b"/>
        <c:numFmt formatCode="&quot;Q&quot;#,##0.00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 Medium" charset="0"/>
                <a:ea typeface="Oswald Medium" charset="0"/>
                <a:cs typeface="Oswald Medium" charset="0"/>
              </a:defRPr>
            </a:pPr>
            <a:endParaRPr lang="es-GT"/>
          </a:p>
        </c:txPr>
        <c:crossAx val="108789120"/>
        <c:crosses val="autoZero"/>
        <c:auto val="0"/>
        <c:lblAlgn val="ctr"/>
        <c:lblOffset val="100"/>
        <c:tickLblSkip val="1"/>
        <c:noMultiLvlLbl val="0"/>
      </c:catAx>
      <c:valAx>
        <c:axId val="10878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08787584"/>
        <c:crossesAt val="1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G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rgbClr val="FFFF00"/>
                  </a:gs>
                  <a:gs pos="33000">
                    <a:srgbClr val="FFC000"/>
                  </a:gs>
                  <a:gs pos="71000">
                    <a:srgbClr val="B78A0B"/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rgbClr val="00B0F0"/>
                  </a:gs>
                  <a:gs pos="33000">
                    <a:srgbClr val="0070C0"/>
                  </a:gs>
                  <a:gs pos="71000">
                    <a:schemeClr val="accent1">
                      <a:lumMod val="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rgbClr val="92D050"/>
                  </a:gs>
                  <a:gs pos="33000">
                    <a:schemeClr val="accent3">
                      <a:lumMod val="75000"/>
                    </a:schemeClr>
                  </a:gs>
                  <a:gs pos="71000">
                    <a:srgbClr val="30412C"/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rgbClr val="F1008D"/>
                  </a:gs>
                  <a:gs pos="33000">
                    <a:srgbClr val="CF0079"/>
                  </a:gs>
                  <a:gs pos="72000">
                    <a:srgbClr val="750744"/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rgbClr val="0070C0"/>
                  </a:gs>
                  <a:gs pos="33000">
                    <a:srgbClr val="002060"/>
                  </a:gs>
                  <a:gs pos="72000">
                    <a:srgbClr val="2D367B"/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7259F4"/>
                  </a:gs>
                  <a:gs pos="33000">
                    <a:srgbClr val="7030A0"/>
                  </a:gs>
                  <a:gs pos="72000">
                    <a:srgbClr val="7030A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Beneficiarios!$C$53:$H$53</c:f>
              <c:strCache>
                <c:ptCount val="6"/>
                <c:pt idx="0">
                  <c:v>Año 2017</c:v>
                </c:pt>
                <c:pt idx="1">
                  <c:v>Año 2018</c:v>
                </c:pt>
                <c:pt idx="2">
                  <c:v>Año 2019</c:v>
                </c:pt>
                <c:pt idx="3">
                  <c:v>Año 2020</c:v>
                </c:pt>
                <c:pt idx="4">
                  <c:v>Año 2021</c:v>
                </c:pt>
                <c:pt idx="5">
                  <c:v>Año 2022</c:v>
                </c:pt>
              </c:strCache>
            </c:strRef>
          </c:cat>
          <c:val>
            <c:numRef>
              <c:f>Beneficiarios!$C$54:$H$54</c:f>
              <c:numCache>
                <c:formatCode>_(* #,##0_);_(* \(#,##0\);_(* "-"??_);_(@_)</c:formatCode>
                <c:ptCount val="6"/>
                <c:pt idx="0">
                  <c:v>8119</c:v>
                </c:pt>
                <c:pt idx="1">
                  <c:v>8931</c:v>
                </c:pt>
                <c:pt idx="2">
                  <c:v>9824</c:v>
                </c:pt>
                <c:pt idx="3">
                  <c:v>10625</c:v>
                </c:pt>
                <c:pt idx="4">
                  <c:v>11507</c:v>
                </c:pt>
                <c:pt idx="5">
                  <c:v>12476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222912"/>
        <c:axId val="109224704"/>
        <c:axId val="0"/>
      </c:bar3DChart>
      <c:catAx>
        <c:axId val="109222912"/>
        <c:scaling>
          <c:orientation val="minMax"/>
        </c:scaling>
        <c:delete val="0"/>
        <c:axPos val="b"/>
        <c:numFmt formatCode="&quot;Q&quot;#,##0.00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 Medium" charset="0"/>
                <a:ea typeface="Oswald Medium" charset="0"/>
                <a:cs typeface="Oswald Medium" charset="0"/>
              </a:defRPr>
            </a:pPr>
            <a:endParaRPr lang="es-GT"/>
          </a:p>
        </c:txPr>
        <c:crossAx val="109224704"/>
        <c:crosses val="autoZero"/>
        <c:auto val="0"/>
        <c:lblAlgn val="ctr"/>
        <c:lblOffset val="100"/>
        <c:tickLblSkip val="1"/>
        <c:noMultiLvlLbl val="0"/>
      </c:catAx>
      <c:valAx>
        <c:axId val="10922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GT"/>
          </a:p>
        </c:txPr>
        <c:crossAx val="10922291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G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'Cuadro Global '!$B$14</c:f>
              <c:strCache>
                <c:ptCount val="1"/>
                <c:pt idx="0">
                  <c:v>Actividades Centrales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cat>
            <c:strRef>
              <c:f>'Cuadro Global '!$C$13:$H$13</c:f>
              <c:strCache>
                <c:ptCount val="6"/>
                <c:pt idx="0">
                  <c:v>Ejercicio Fiscal 2017</c:v>
                </c:pt>
                <c:pt idx="1">
                  <c:v>Ejercicio Fiscal 2018</c:v>
                </c:pt>
                <c:pt idx="2">
                  <c:v>Ejercicio Fiscal 2019</c:v>
                </c:pt>
                <c:pt idx="3">
                  <c:v>Ejercicio Fiscal 2020</c:v>
                </c:pt>
                <c:pt idx="4">
                  <c:v>Ejercicio Fiscal 2021</c:v>
                </c:pt>
                <c:pt idx="5">
                  <c:v>Ejercicio Fiscal 2022</c:v>
                </c:pt>
              </c:strCache>
            </c:strRef>
          </c:cat>
          <c:val>
            <c:numRef>
              <c:f>'Cuadro Global '!$C$14:$H$14</c:f>
              <c:numCache>
                <c:formatCode>_(* #,##0_);_(* \(#,##0\);_(* "-"??_);_(@_)</c:formatCode>
                <c:ptCount val="6"/>
                <c:pt idx="0">
                  <c:v>64149948</c:v>
                </c:pt>
                <c:pt idx="1">
                  <c:v>90149948</c:v>
                </c:pt>
                <c:pt idx="2">
                  <c:v>112649948</c:v>
                </c:pt>
                <c:pt idx="3">
                  <c:v>128649948</c:v>
                </c:pt>
                <c:pt idx="4">
                  <c:v>139649948</c:v>
                </c:pt>
                <c:pt idx="5">
                  <c:v>150649948</c:v>
                </c:pt>
              </c:numCache>
            </c:numRef>
          </c:val>
        </c:ser>
        <c:ser>
          <c:idx val="1"/>
          <c:order val="1"/>
          <c:tx>
            <c:strRef>
              <c:f>'Cuadro Global '!$B$15</c:f>
              <c:strCache>
                <c:ptCount val="1"/>
                <c:pt idx="0">
                  <c:v>Servicios Consulares y de Atención al Migrante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'Cuadro Global '!$C$13:$H$13</c:f>
              <c:strCache>
                <c:ptCount val="6"/>
                <c:pt idx="0">
                  <c:v>Ejercicio Fiscal 2017</c:v>
                </c:pt>
                <c:pt idx="1">
                  <c:v>Ejercicio Fiscal 2018</c:v>
                </c:pt>
                <c:pt idx="2">
                  <c:v>Ejercicio Fiscal 2019</c:v>
                </c:pt>
                <c:pt idx="3">
                  <c:v>Ejercicio Fiscal 2020</c:v>
                </c:pt>
                <c:pt idx="4">
                  <c:v>Ejercicio Fiscal 2021</c:v>
                </c:pt>
                <c:pt idx="5">
                  <c:v>Ejercicio Fiscal 2022</c:v>
                </c:pt>
              </c:strCache>
            </c:strRef>
          </c:cat>
          <c:val>
            <c:numRef>
              <c:f>'Cuadro Global '!$C$15:$H$15</c:f>
              <c:numCache>
                <c:formatCode>_(* #,##0_);_(* \(#,##0\);_(* "-"??_);_(@_)</c:formatCode>
                <c:ptCount val="6"/>
                <c:pt idx="0">
                  <c:v>141357118</c:v>
                </c:pt>
                <c:pt idx="1">
                  <c:v>361902118</c:v>
                </c:pt>
                <c:pt idx="2">
                  <c:v>398297118</c:v>
                </c:pt>
                <c:pt idx="3">
                  <c:v>359297118</c:v>
                </c:pt>
                <c:pt idx="4">
                  <c:v>344297118</c:v>
                </c:pt>
                <c:pt idx="5">
                  <c:v>306797118</c:v>
                </c:pt>
              </c:numCache>
            </c:numRef>
          </c:val>
        </c:ser>
        <c:ser>
          <c:idx val="2"/>
          <c:order val="2"/>
          <c:tx>
            <c:strRef>
              <c:f>'Cuadro Global '!$B$16</c:f>
              <c:strCache>
                <c:ptCount val="1"/>
                <c:pt idx="0">
                  <c:v>Servicios de Política Exterior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'Cuadro Global '!$C$13:$H$13</c:f>
              <c:strCache>
                <c:ptCount val="6"/>
                <c:pt idx="0">
                  <c:v>Ejercicio Fiscal 2017</c:v>
                </c:pt>
                <c:pt idx="1">
                  <c:v>Ejercicio Fiscal 2018</c:v>
                </c:pt>
                <c:pt idx="2">
                  <c:v>Ejercicio Fiscal 2019</c:v>
                </c:pt>
                <c:pt idx="3">
                  <c:v>Ejercicio Fiscal 2020</c:v>
                </c:pt>
                <c:pt idx="4">
                  <c:v>Ejercicio Fiscal 2021</c:v>
                </c:pt>
                <c:pt idx="5">
                  <c:v>Ejercicio Fiscal 2022</c:v>
                </c:pt>
              </c:strCache>
            </c:strRef>
          </c:cat>
          <c:val>
            <c:numRef>
              <c:f>'Cuadro Global '!$C$16:$H$16</c:f>
              <c:numCache>
                <c:formatCode>_(* #,##0_);_(* \(#,##0\);_(* "-"??_);_(@_)</c:formatCode>
                <c:ptCount val="6"/>
                <c:pt idx="0">
                  <c:v>184351280</c:v>
                </c:pt>
                <c:pt idx="1">
                  <c:v>252951280</c:v>
                </c:pt>
                <c:pt idx="2">
                  <c:v>248151280</c:v>
                </c:pt>
                <c:pt idx="3">
                  <c:v>243901280</c:v>
                </c:pt>
                <c:pt idx="4">
                  <c:v>281401280</c:v>
                </c:pt>
                <c:pt idx="5">
                  <c:v>318901280</c:v>
                </c:pt>
              </c:numCache>
            </c:numRef>
          </c:val>
        </c:ser>
        <c:ser>
          <c:idx val="3"/>
          <c:order val="3"/>
          <c:tx>
            <c:strRef>
              <c:f>'Cuadro Global '!$B$17</c:f>
              <c:strCache>
                <c:ptCount val="1"/>
                <c:pt idx="0">
                  <c:v>Conservación y Demarcación de Límites Internacionales del Territorio Nacional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'Cuadro Global '!$C$13:$H$13</c:f>
              <c:strCache>
                <c:ptCount val="6"/>
                <c:pt idx="0">
                  <c:v>Ejercicio Fiscal 2017</c:v>
                </c:pt>
                <c:pt idx="1">
                  <c:v>Ejercicio Fiscal 2018</c:v>
                </c:pt>
                <c:pt idx="2">
                  <c:v>Ejercicio Fiscal 2019</c:v>
                </c:pt>
                <c:pt idx="3">
                  <c:v>Ejercicio Fiscal 2020</c:v>
                </c:pt>
                <c:pt idx="4">
                  <c:v>Ejercicio Fiscal 2021</c:v>
                </c:pt>
                <c:pt idx="5">
                  <c:v>Ejercicio Fiscal 2022</c:v>
                </c:pt>
              </c:strCache>
            </c:strRef>
          </c:cat>
          <c:val>
            <c:numRef>
              <c:f>'Cuadro Global '!$C$17:$H$17</c:f>
              <c:numCache>
                <c:formatCode>_(* #,##0_);_(* \(#,##0\);_(* "-"??_);_(@_)</c:formatCode>
                <c:ptCount val="6"/>
                <c:pt idx="0">
                  <c:v>19549721</c:v>
                </c:pt>
                <c:pt idx="1">
                  <c:v>20549721</c:v>
                </c:pt>
                <c:pt idx="2">
                  <c:v>19549721</c:v>
                </c:pt>
                <c:pt idx="3">
                  <c:v>22549721</c:v>
                </c:pt>
                <c:pt idx="4">
                  <c:v>19549721</c:v>
                </c:pt>
                <c:pt idx="5">
                  <c:v>19549721</c:v>
                </c:pt>
              </c:numCache>
            </c:numRef>
          </c:val>
        </c:ser>
        <c:ser>
          <c:idx val="4"/>
          <c:order val="4"/>
          <c:tx>
            <c:strRef>
              <c:f>'Cuadro Global '!$B$18</c:f>
              <c:strCache>
                <c:ptCount val="1"/>
                <c:pt idx="0">
                  <c:v>Partidas No Asignables a Programas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'Cuadro Global '!$C$13:$H$13</c:f>
              <c:strCache>
                <c:ptCount val="6"/>
                <c:pt idx="0">
                  <c:v>Ejercicio Fiscal 2017</c:v>
                </c:pt>
                <c:pt idx="1">
                  <c:v>Ejercicio Fiscal 2018</c:v>
                </c:pt>
                <c:pt idx="2">
                  <c:v>Ejercicio Fiscal 2019</c:v>
                </c:pt>
                <c:pt idx="3">
                  <c:v>Ejercicio Fiscal 2020</c:v>
                </c:pt>
                <c:pt idx="4">
                  <c:v>Ejercicio Fiscal 2021</c:v>
                </c:pt>
                <c:pt idx="5">
                  <c:v>Ejercicio Fiscal 2022</c:v>
                </c:pt>
              </c:strCache>
            </c:strRef>
          </c:cat>
          <c:val>
            <c:numRef>
              <c:f>'Cuadro Global '!$C$18:$H$18</c:f>
              <c:numCache>
                <c:formatCode>_(* #,##0_);_(* \(#,##0\);_(* "-"??_);_(@_)</c:formatCode>
                <c:ptCount val="6"/>
                <c:pt idx="0">
                  <c:v>33267933</c:v>
                </c:pt>
                <c:pt idx="1">
                  <c:v>33267933</c:v>
                </c:pt>
                <c:pt idx="2">
                  <c:v>44310000</c:v>
                </c:pt>
                <c:pt idx="3">
                  <c:v>46420000</c:v>
                </c:pt>
                <c:pt idx="4">
                  <c:v>48741000</c:v>
                </c:pt>
                <c:pt idx="5">
                  <c:v>51062000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995904"/>
        <c:axId val="109997440"/>
        <c:axId val="0"/>
      </c:bar3DChart>
      <c:catAx>
        <c:axId val="109995904"/>
        <c:scaling>
          <c:orientation val="minMax"/>
        </c:scaling>
        <c:delete val="0"/>
        <c:axPos val="b"/>
        <c:numFmt formatCode="&quot;Q&quot;#,##0.00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GT"/>
          </a:p>
        </c:txPr>
        <c:crossAx val="109997440"/>
        <c:crosses val="autoZero"/>
        <c:auto val="0"/>
        <c:lblAlgn val="ctr"/>
        <c:lblOffset val="100"/>
        <c:tickLblSkip val="1"/>
        <c:noMultiLvlLbl val="0"/>
      </c:catAx>
      <c:valAx>
        <c:axId val="10999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s-GT"/>
          </a:p>
        </c:txPr>
        <c:crossAx val="109995904"/>
        <c:crossesAt val="1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Arial" charset="0"/>
          <a:ea typeface="Arial" charset="0"/>
          <a:cs typeface="Arial" charset="0"/>
        </a:defRPr>
      </a:pPr>
      <a:endParaRPr lang="es-GT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9A81E-8C94-42DF-ADDE-9F2B740A0D4A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3C1A6B-80B4-4D43-AA84-5C8BF67A03BC}">
      <dgm:prSet phldrT="[Texto]" custT="1"/>
      <dgm:spPr/>
      <dgm:t>
        <a:bodyPr/>
        <a:lstStyle/>
        <a:p>
          <a:r>
            <a:rPr lang="es-ES_tradnl" sz="1600" u="none" strike="noStrike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Apertura de 4 Consulados en los</a:t>
          </a:r>
          <a:r>
            <a:rPr lang="es-ES_tradnl" sz="1600" u="none" strike="noStrike" baseline="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 </a:t>
          </a:r>
          <a:r>
            <a:rPr lang="es-ES_tradnl" sz="1600" u="none" strike="noStrike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Estados Unidos de América </a:t>
          </a:r>
        </a:p>
        <a:p>
          <a:r>
            <a:rPr lang="es-ES_tradnl" sz="1600" u="none" strike="noStrike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y 1 Consulado en los Estados Unidos </a:t>
          </a:r>
          <a:r>
            <a:rPr lang="es-ES_tradnl" sz="1600" u="none" strike="noStrike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Mexicanos (</a:t>
          </a:r>
          <a:r>
            <a:rPr lang="es-ES_tradnl" sz="16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Lake Worth, Florida </a:t>
          </a:r>
          <a:endParaRPr lang="es-GT" sz="16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rtl="0"/>
          <a:r>
            <a:rPr lang="es-ES_tradnl" sz="1600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Oklahoma City, Oklahoma, Raleigh, Carolina del Norte, Seattle, Washington)</a:t>
          </a:r>
          <a:r>
            <a:rPr lang="es-ES_tradnl" sz="1600" u="none" strike="noStrike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 </a:t>
          </a:r>
          <a:endParaRPr lang="es-ES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10E807-6D7B-429A-A3FE-5A3EAB75330E}" type="parTrans" cxnId="{8D1A08CF-2D72-4D05-89F3-CF514A3510A9}">
      <dgm:prSet/>
      <dgm:spPr/>
      <dgm:t>
        <a:bodyPr/>
        <a:lstStyle/>
        <a:p>
          <a:endParaRPr lang="es-ES" sz="1700">
            <a:solidFill>
              <a:schemeClr val="bg1"/>
            </a:solidFill>
          </a:endParaRPr>
        </a:p>
      </dgm:t>
    </dgm:pt>
    <dgm:pt modelId="{067C6FF4-7B03-48DA-8551-279F53F6E486}" type="sibTrans" cxnId="{8D1A08CF-2D72-4D05-89F3-CF514A3510A9}">
      <dgm:prSet/>
      <dgm:spPr/>
      <dgm:t>
        <a:bodyPr/>
        <a:lstStyle/>
        <a:p>
          <a:endParaRPr lang="es-ES" sz="1700">
            <a:solidFill>
              <a:schemeClr val="bg1"/>
            </a:solidFill>
          </a:endParaRPr>
        </a:p>
      </dgm:t>
    </dgm:pt>
    <dgm:pt modelId="{BA1E0791-31A7-4384-B07C-F3E93B91C36D}">
      <dgm:prSet phldrT="[Texto]" custT="1"/>
      <dgm:spPr/>
      <dgm:t>
        <a:bodyPr/>
        <a:lstStyle/>
        <a:p>
          <a:r>
            <a:rPr lang="es-ES_tradnl" sz="1700" u="none" strike="noStrike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Apertura de </a:t>
          </a:r>
          <a:r>
            <a:rPr lang="es-ES_tradnl" sz="1700" u="none" strike="noStrike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Embajadas en Turquía y Marruecos</a:t>
          </a:r>
          <a:endParaRPr lang="es-ES" sz="1700" dirty="0">
            <a:solidFill>
              <a:schemeClr val="bg1"/>
            </a:solidFill>
          </a:endParaRPr>
        </a:p>
      </dgm:t>
    </dgm:pt>
    <dgm:pt modelId="{1BFE9004-A499-4EA5-B574-D5742CF42FD2}" type="parTrans" cxnId="{4B5118CA-7FD8-4D84-A697-3F03A998624D}">
      <dgm:prSet/>
      <dgm:spPr/>
      <dgm:t>
        <a:bodyPr/>
        <a:lstStyle/>
        <a:p>
          <a:endParaRPr lang="es-ES" sz="1700">
            <a:solidFill>
              <a:schemeClr val="bg1"/>
            </a:solidFill>
          </a:endParaRPr>
        </a:p>
      </dgm:t>
    </dgm:pt>
    <dgm:pt modelId="{EE35E48D-DE8A-40A0-B46D-B817E1E93BB9}" type="sibTrans" cxnId="{4B5118CA-7FD8-4D84-A697-3F03A998624D}">
      <dgm:prSet/>
      <dgm:spPr/>
      <dgm:t>
        <a:bodyPr/>
        <a:lstStyle/>
        <a:p>
          <a:endParaRPr lang="es-ES" sz="1700">
            <a:solidFill>
              <a:schemeClr val="bg1"/>
            </a:solidFill>
          </a:endParaRPr>
        </a:p>
      </dgm:t>
    </dgm:pt>
    <dgm:pt modelId="{3216DF4C-ED86-4995-A681-E542A3A2EA61}">
      <dgm:prSet phldrT="[Texto]" custT="1"/>
      <dgm:spPr/>
      <dgm:t>
        <a:bodyPr/>
        <a:lstStyle/>
        <a:p>
          <a:r>
            <a:rPr lang="es-ES_tradnl" sz="1700" u="none" strike="noStrike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Compras </a:t>
          </a:r>
          <a:r>
            <a:rPr lang="es-ES_tradnl" sz="1700" u="none" strike="noStrike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y acondicionamiento de Consulado de Guatemala </a:t>
          </a:r>
        </a:p>
        <a:p>
          <a:r>
            <a:rPr lang="es-ES_tradnl" sz="1700" u="none" strike="noStrike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en Los Ángeles</a:t>
          </a:r>
          <a:endParaRPr lang="es-ES" sz="1700" dirty="0">
            <a:solidFill>
              <a:schemeClr val="bg1"/>
            </a:solidFill>
          </a:endParaRPr>
        </a:p>
      </dgm:t>
    </dgm:pt>
    <dgm:pt modelId="{146D7989-1575-4914-A241-20ABE2D98008}" type="parTrans" cxnId="{E01C2613-F33D-4456-B0D6-0935FE6A6E80}">
      <dgm:prSet/>
      <dgm:spPr/>
      <dgm:t>
        <a:bodyPr/>
        <a:lstStyle/>
        <a:p>
          <a:endParaRPr lang="es-ES" sz="1700">
            <a:solidFill>
              <a:schemeClr val="bg1"/>
            </a:solidFill>
          </a:endParaRPr>
        </a:p>
      </dgm:t>
    </dgm:pt>
    <dgm:pt modelId="{8008A2DE-E5BE-45D6-BFB5-C81081A1E77B}" type="sibTrans" cxnId="{E01C2613-F33D-4456-B0D6-0935FE6A6E80}">
      <dgm:prSet/>
      <dgm:spPr/>
      <dgm:t>
        <a:bodyPr/>
        <a:lstStyle/>
        <a:p>
          <a:endParaRPr lang="es-ES" sz="1700">
            <a:solidFill>
              <a:schemeClr val="bg1"/>
            </a:solidFill>
          </a:endParaRPr>
        </a:p>
      </dgm:t>
    </dgm:pt>
    <dgm:pt modelId="{DFF5201B-0E99-443B-A969-DD6AB47596B6}">
      <dgm:prSet phldrT="[Texto]" custT="1"/>
      <dgm:spPr/>
      <dgm:t>
        <a:bodyPr/>
        <a:lstStyle/>
        <a:p>
          <a:r>
            <a:rPr lang="es-ES_tradnl" sz="1700" u="none" strike="noStrike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Implementación del Call Center </a:t>
          </a:r>
          <a:endParaRPr lang="es-ES" sz="1700" dirty="0">
            <a:solidFill>
              <a:schemeClr val="bg1"/>
            </a:solidFill>
          </a:endParaRPr>
        </a:p>
      </dgm:t>
    </dgm:pt>
    <dgm:pt modelId="{0DC8D250-9B5F-4A43-801B-6C89EBA5C1C3}" type="parTrans" cxnId="{93AA16F9-D6E2-4E6F-B5A5-01103E92CAB5}">
      <dgm:prSet/>
      <dgm:spPr/>
      <dgm:t>
        <a:bodyPr/>
        <a:lstStyle/>
        <a:p>
          <a:endParaRPr lang="es-ES" sz="1700">
            <a:solidFill>
              <a:schemeClr val="bg1"/>
            </a:solidFill>
          </a:endParaRPr>
        </a:p>
      </dgm:t>
    </dgm:pt>
    <dgm:pt modelId="{AD411DAC-29F2-463C-82E8-223A6C8BFC37}" type="sibTrans" cxnId="{93AA16F9-D6E2-4E6F-B5A5-01103E92CAB5}">
      <dgm:prSet/>
      <dgm:spPr/>
      <dgm:t>
        <a:bodyPr/>
        <a:lstStyle/>
        <a:p>
          <a:endParaRPr lang="es-ES" sz="1700">
            <a:solidFill>
              <a:schemeClr val="bg1"/>
            </a:solidFill>
          </a:endParaRPr>
        </a:p>
      </dgm:t>
    </dgm:pt>
    <dgm:pt modelId="{03B4DC26-5F2C-47C8-A654-327268270A60}">
      <dgm:prSet phldrT="[Texto]" custT="1"/>
      <dgm:spPr/>
      <dgm:t>
        <a:bodyPr/>
        <a:lstStyle/>
        <a:p>
          <a:r>
            <a:rPr lang="es-ES_tradnl" sz="1700" u="none" strike="noStrike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Empleados </a:t>
          </a:r>
          <a:r>
            <a:rPr lang="es-ES_tradnl" sz="1700" u="none" strike="noStrike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locales para fortalecimiento de servicios </a:t>
          </a:r>
          <a:r>
            <a:rPr lang="es-ES_tradnl" sz="1700" u="none" strike="noStrike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 (78 nuevos)</a:t>
          </a:r>
          <a:endParaRPr lang="es-ES" sz="1700" dirty="0">
            <a:solidFill>
              <a:schemeClr val="bg1"/>
            </a:solidFill>
          </a:endParaRPr>
        </a:p>
      </dgm:t>
    </dgm:pt>
    <dgm:pt modelId="{FB639641-1B5E-4001-A001-2CF9454DB2A4}" type="parTrans" cxnId="{A8D53C34-F7A6-4FAB-85F2-9029039ADC9F}">
      <dgm:prSet/>
      <dgm:spPr/>
      <dgm:t>
        <a:bodyPr/>
        <a:lstStyle/>
        <a:p>
          <a:endParaRPr lang="es-ES" sz="1700">
            <a:solidFill>
              <a:schemeClr val="bg1"/>
            </a:solidFill>
          </a:endParaRPr>
        </a:p>
      </dgm:t>
    </dgm:pt>
    <dgm:pt modelId="{40A6EDB6-93E7-45E7-9282-084615410EB0}" type="sibTrans" cxnId="{A8D53C34-F7A6-4FAB-85F2-9029039ADC9F}">
      <dgm:prSet/>
      <dgm:spPr/>
      <dgm:t>
        <a:bodyPr/>
        <a:lstStyle/>
        <a:p>
          <a:endParaRPr lang="es-ES" sz="1700">
            <a:solidFill>
              <a:schemeClr val="bg1"/>
            </a:solidFill>
          </a:endParaRPr>
        </a:p>
      </dgm:t>
    </dgm:pt>
    <dgm:pt modelId="{97376954-7ED1-4581-841B-D7F305B8AD7B}">
      <dgm:prSet phldrT="[Texto]" custT="1"/>
      <dgm:spPr/>
      <dgm:t>
        <a:bodyPr/>
        <a:lstStyle/>
        <a:p>
          <a:r>
            <a:rPr lang="es-ES_tradnl" sz="1700" u="none" strike="noStrike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Facilitación gratuita de la partida de nacimiento  para tramites de documentación </a:t>
          </a:r>
          <a:endParaRPr lang="es-ES" sz="1700" dirty="0">
            <a:solidFill>
              <a:schemeClr val="bg1"/>
            </a:solidFill>
          </a:endParaRPr>
        </a:p>
      </dgm:t>
    </dgm:pt>
    <dgm:pt modelId="{B584E7DB-8CD0-422A-9B43-B2C795688687}" type="parTrans" cxnId="{5B575A5B-ABED-4E61-8B34-A5EA1BA2DB4E}">
      <dgm:prSet/>
      <dgm:spPr/>
      <dgm:t>
        <a:bodyPr/>
        <a:lstStyle/>
        <a:p>
          <a:endParaRPr lang="es-ES" sz="1700">
            <a:solidFill>
              <a:schemeClr val="bg1"/>
            </a:solidFill>
          </a:endParaRPr>
        </a:p>
      </dgm:t>
    </dgm:pt>
    <dgm:pt modelId="{40F437A3-4009-46DE-9F1B-622F0928EF59}" type="sibTrans" cxnId="{5B575A5B-ABED-4E61-8B34-A5EA1BA2DB4E}">
      <dgm:prSet/>
      <dgm:spPr/>
      <dgm:t>
        <a:bodyPr/>
        <a:lstStyle/>
        <a:p>
          <a:endParaRPr lang="es-ES" sz="1700">
            <a:solidFill>
              <a:schemeClr val="bg1"/>
            </a:solidFill>
          </a:endParaRPr>
        </a:p>
      </dgm:t>
    </dgm:pt>
    <dgm:pt modelId="{643916FD-8FC5-4B42-95A9-20E3824AAF42}">
      <dgm:prSet custT="1"/>
      <dgm:spPr/>
      <dgm:t>
        <a:bodyPr/>
        <a:lstStyle/>
        <a:p>
          <a:r>
            <a:rPr lang="es-ES_tradnl" sz="1700" u="none" strike="noStrike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Servicios de orientación </a:t>
          </a:r>
          <a:r>
            <a:rPr lang="es-ES_tradnl" sz="1700" u="none" strike="noStrike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legal (19 abogados)</a:t>
          </a:r>
          <a:endParaRPr lang="es-ES_tradnl" sz="1700" dirty="0">
            <a:solidFill>
              <a:schemeClr val="bg1"/>
            </a:solidFill>
          </a:endParaRPr>
        </a:p>
      </dgm:t>
    </dgm:pt>
    <dgm:pt modelId="{0D07B08B-DDDA-1F47-A660-90F8262B1E96}" type="parTrans" cxnId="{670A8C8B-99D8-8348-95E7-998E0D462C1E}">
      <dgm:prSet/>
      <dgm:spPr/>
      <dgm:t>
        <a:bodyPr/>
        <a:lstStyle/>
        <a:p>
          <a:endParaRPr lang="es-ES_tradnl" sz="1700">
            <a:solidFill>
              <a:schemeClr val="bg1"/>
            </a:solidFill>
          </a:endParaRPr>
        </a:p>
      </dgm:t>
    </dgm:pt>
    <dgm:pt modelId="{26A816C9-4024-5A4B-8EB1-04851DD558D4}" type="sibTrans" cxnId="{670A8C8B-99D8-8348-95E7-998E0D462C1E}">
      <dgm:prSet/>
      <dgm:spPr/>
      <dgm:t>
        <a:bodyPr/>
        <a:lstStyle/>
        <a:p>
          <a:endParaRPr lang="es-ES_tradnl" sz="1700">
            <a:solidFill>
              <a:schemeClr val="bg1"/>
            </a:solidFill>
          </a:endParaRPr>
        </a:p>
      </dgm:t>
    </dgm:pt>
    <dgm:pt modelId="{020DB8EE-A582-47BC-93D7-380E683B3011}" type="pres">
      <dgm:prSet presAssocID="{A129A81E-8C94-42DF-ADDE-9F2B740A0D4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52076FD5-87F9-46B5-8345-DB242EAD564E}" type="pres">
      <dgm:prSet presAssocID="{B53C1A6B-80B4-4D43-AA84-5C8BF67A03BC}" presName="horFlow" presStyleCnt="0"/>
      <dgm:spPr/>
    </dgm:pt>
    <dgm:pt modelId="{7029B765-979C-49C0-AEEE-6A69DEC557C0}" type="pres">
      <dgm:prSet presAssocID="{B53C1A6B-80B4-4D43-AA84-5C8BF67A03BC}" presName="bigChev" presStyleLbl="node1" presStyleIdx="0" presStyleCnt="7" custScaleX="560792" custScaleY="175795"/>
      <dgm:spPr/>
      <dgm:t>
        <a:bodyPr/>
        <a:lstStyle/>
        <a:p>
          <a:endParaRPr lang="es-ES"/>
        </a:p>
      </dgm:t>
    </dgm:pt>
    <dgm:pt modelId="{7D26F523-E9E6-4E4A-9064-B32A466E5E50}" type="pres">
      <dgm:prSet presAssocID="{B53C1A6B-80B4-4D43-AA84-5C8BF67A03BC}" presName="vSp" presStyleCnt="0"/>
      <dgm:spPr/>
    </dgm:pt>
    <dgm:pt modelId="{59CD8028-9B75-4AAF-9724-795AE1D5E427}" type="pres">
      <dgm:prSet presAssocID="{BA1E0791-31A7-4384-B07C-F3E93B91C36D}" presName="horFlow" presStyleCnt="0"/>
      <dgm:spPr/>
    </dgm:pt>
    <dgm:pt modelId="{AC0D33E9-1DAF-499B-A99F-B67F819C6BC9}" type="pres">
      <dgm:prSet presAssocID="{BA1E0791-31A7-4384-B07C-F3E93B91C36D}" presName="bigChev" presStyleLbl="node1" presStyleIdx="1" presStyleCnt="7" custScaleX="560792"/>
      <dgm:spPr/>
      <dgm:t>
        <a:bodyPr/>
        <a:lstStyle/>
        <a:p>
          <a:endParaRPr lang="es-ES"/>
        </a:p>
      </dgm:t>
    </dgm:pt>
    <dgm:pt modelId="{28EADC6A-116F-4BE5-9C11-70572377D9BC}" type="pres">
      <dgm:prSet presAssocID="{BA1E0791-31A7-4384-B07C-F3E93B91C36D}" presName="vSp" presStyleCnt="0"/>
      <dgm:spPr/>
    </dgm:pt>
    <dgm:pt modelId="{55146B1E-525E-4063-BC77-983B4273C23A}" type="pres">
      <dgm:prSet presAssocID="{3216DF4C-ED86-4995-A681-E542A3A2EA61}" presName="horFlow" presStyleCnt="0"/>
      <dgm:spPr/>
    </dgm:pt>
    <dgm:pt modelId="{BBD3851D-19A3-4C52-ABC7-2AE36CE5E7CB}" type="pres">
      <dgm:prSet presAssocID="{3216DF4C-ED86-4995-A681-E542A3A2EA61}" presName="bigChev" presStyleLbl="node1" presStyleIdx="2" presStyleCnt="7" custScaleX="559638"/>
      <dgm:spPr/>
      <dgm:t>
        <a:bodyPr/>
        <a:lstStyle/>
        <a:p>
          <a:endParaRPr lang="es-ES_tradnl"/>
        </a:p>
      </dgm:t>
    </dgm:pt>
    <dgm:pt modelId="{80BFB3C1-C284-4CF4-AD5C-C93FA60190FB}" type="pres">
      <dgm:prSet presAssocID="{3216DF4C-ED86-4995-A681-E542A3A2EA61}" presName="vSp" presStyleCnt="0"/>
      <dgm:spPr/>
    </dgm:pt>
    <dgm:pt modelId="{DA2E43BC-110F-46DD-A413-F5011802AB4A}" type="pres">
      <dgm:prSet presAssocID="{DFF5201B-0E99-443B-A969-DD6AB47596B6}" presName="horFlow" presStyleCnt="0"/>
      <dgm:spPr/>
    </dgm:pt>
    <dgm:pt modelId="{6F402B76-C67D-4DC5-A39D-1A8883FE32C2}" type="pres">
      <dgm:prSet presAssocID="{DFF5201B-0E99-443B-A969-DD6AB47596B6}" presName="bigChev" presStyleLbl="node1" presStyleIdx="3" presStyleCnt="7" custScaleX="560933"/>
      <dgm:spPr/>
      <dgm:t>
        <a:bodyPr/>
        <a:lstStyle/>
        <a:p>
          <a:endParaRPr lang="es-ES"/>
        </a:p>
      </dgm:t>
    </dgm:pt>
    <dgm:pt modelId="{0A307DE5-CF04-4907-88B0-6D6DDBFE60A0}" type="pres">
      <dgm:prSet presAssocID="{DFF5201B-0E99-443B-A969-DD6AB47596B6}" presName="vSp" presStyleCnt="0"/>
      <dgm:spPr/>
    </dgm:pt>
    <dgm:pt modelId="{5FE4EBFA-6FFA-4F7D-BD53-CC6C3048599C}" type="pres">
      <dgm:prSet presAssocID="{97376954-7ED1-4581-841B-D7F305B8AD7B}" presName="horFlow" presStyleCnt="0"/>
      <dgm:spPr/>
    </dgm:pt>
    <dgm:pt modelId="{5AAA27BB-8B28-40BC-BE8D-0C28600F4D16}" type="pres">
      <dgm:prSet presAssocID="{97376954-7ED1-4581-841B-D7F305B8AD7B}" presName="bigChev" presStyleLbl="node1" presStyleIdx="4" presStyleCnt="7" custScaleX="561112"/>
      <dgm:spPr/>
      <dgm:t>
        <a:bodyPr/>
        <a:lstStyle/>
        <a:p>
          <a:endParaRPr lang="es-ES_tradnl"/>
        </a:p>
      </dgm:t>
    </dgm:pt>
    <dgm:pt modelId="{D1ED3ABB-8538-465D-B7C8-9FFF686A9E23}" type="pres">
      <dgm:prSet presAssocID="{97376954-7ED1-4581-841B-D7F305B8AD7B}" presName="vSp" presStyleCnt="0"/>
      <dgm:spPr/>
    </dgm:pt>
    <dgm:pt modelId="{D2DCE706-A694-8D46-863B-CD16FFAC8E22}" type="pres">
      <dgm:prSet presAssocID="{643916FD-8FC5-4B42-95A9-20E3824AAF42}" presName="horFlow" presStyleCnt="0"/>
      <dgm:spPr/>
    </dgm:pt>
    <dgm:pt modelId="{FC699480-92BB-2F4D-94F4-05829FAF352F}" type="pres">
      <dgm:prSet presAssocID="{643916FD-8FC5-4B42-95A9-20E3824AAF42}" presName="bigChev" presStyleLbl="node1" presStyleIdx="5" presStyleCnt="7" custScaleX="562250"/>
      <dgm:spPr/>
      <dgm:t>
        <a:bodyPr/>
        <a:lstStyle/>
        <a:p>
          <a:endParaRPr lang="es-ES_tradnl"/>
        </a:p>
      </dgm:t>
    </dgm:pt>
    <dgm:pt modelId="{E464735D-2A26-644A-BABE-532EA85F77FC}" type="pres">
      <dgm:prSet presAssocID="{643916FD-8FC5-4B42-95A9-20E3824AAF42}" presName="vSp" presStyleCnt="0"/>
      <dgm:spPr/>
    </dgm:pt>
    <dgm:pt modelId="{A2BCE5F5-99D8-4B2D-9D7D-1833C24C377D}" type="pres">
      <dgm:prSet presAssocID="{03B4DC26-5F2C-47C8-A654-327268270A60}" presName="horFlow" presStyleCnt="0"/>
      <dgm:spPr/>
    </dgm:pt>
    <dgm:pt modelId="{6DFA1FBF-6FE5-44D9-9FAF-835E6E59AF07}" type="pres">
      <dgm:prSet presAssocID="{03B4DC26-5F2C-47C8-A654-327268270A60}" presName="bigChev" presStyleLbl="node1" presStyleIdx="6" presStyleCnt="7" custScaleX="555867"/>
      <dgm:spPr/>
      <dgm:t>
        <a:bodyPr/>
        <a:lstStyle/>
        <a:p>
          <a:endParaRPr lang="es-ES"/>
        </a:p>
      </dgm:t>
    </dgm:pt>
  </dgm:ptLst>
  <dgm:cxnLst>
    <dgm:cxn modelId="{5B575A5B-ABED-4E61-8B34-A5EA1BA2DB4E}" srcId="{A129A81E-8C94-42DF-ADDE-9F2B740A0D4A}" destId="{97376954-7ED1-4581-841B-D7F305B8AD7B}" srcOrd="4" destOrd="0" parTransId="{B584E7DB-8CD0-422A-9B43-B2C795688687}" sibTransId="{40F437A3-4009-46DE-9F1B-622F0928EF59}"/>
    <dgm:cxn modelId="{8188108B-41A7-4743-A89D-F8BA835A532A}" type="presOf" srcId="{DFF5201B-0E99-443B-A969-DD6AB47596B6}" destId="{6F402B76-C67D-4DC5-A39D-1A8883FE32C2}" srcOrd="0" destOrd="0" presId="urn:microsoft.com/office/officeart/2005/8/layout/lProcess3"/>
    <dgm:cxn modelId="{4B5118CA-7FD8-4D84-A697-3F03A998624D}" srcId="{A129A81E-8C94-42DF-ADDE-9F2B740A0D4A}" destId="{BA1E0791-31A7-4384-B07C-F3E93B91C36D}" srcOrd="1" destOrd="0" parTransId="{1BFE9004-A499-4EA5-B574-D5742CF42FD2}" sibTransId="{EE35E48D-DE8A-40A0-B46D-B817E1E93BB9}"/>
    <dgm:cxn modelId="{93AA16F9-D6E2-4E6F-B5A5-01103E92CAB5}" srcId="{A129A81E-8C94-42DF-ADDE-9F2B740A0D4A}" destId="{DFF5201B-0E99-443B-A969-DD6AB47596B6}" srcOrd="3" destOrd="0" parTransId="{0DC8D250-9B5F-4A43-801B-6C89EBA5C1C3}" sibTransId="{AD411DAC-29F2-463C-82E8-223A6C8BFC37}"/>
    <dgm:cxn modelId="{8043F8C2-7F2D-604D-9EEB-DC1C24BCC533}" type="presOf" srcId="{BA1E0791-31A7-4384-B07C-F3E93B91C36D}" destId="{AC0D33E9-1DAF-499B-A99F-B67F819C6BC9}" srcOrd="0" destOrd="0" presId="urn:microsoft.com/office/officeart/2005/8/layout/lProcess3"/>
    <dgm:cxn modelId="{EE00A4BB-DA5A-DD4A-BC3D-5048ABA3A4F4}" type="presOf" srcId="{03B4DC26-5F2C-47C8-A654-327268270A60}" destId="{6DFA1FBF-6FE5-44D9-9FAF-835E6E59AF07}" srcOrd="0" destOrd="0" presId="urn:microsoft.com/office/officeart/2005/8/layout/lProcess3"/>
    <dgm:cxn modelId="{E54C48BB-7533-8B4D-9C24-97166EB6C244}" type="presOf" srcId="{3216DF4C-ED86-4995-A681-E542A3A2EA61}" destId="{BBD3851D-19A3-4C52-ABC7-2AE36CE5E7CB}" srcOrd="0" destOrd="0" presId="urn:microsoft.com/office/officeart/2005/8/layout/lProcess3"/>
    <dgm:cxn modelId="{670A8C8B-99D8-8348-95E7-998E0D462C1E}" srcId="{A129A81E-8C94-42DF-ADDE-9F2B740A0D4A}" destId="{643916FD-8FC5-4B42-95A9-20E3824AAF42}" srcOrd="5" destOrd="0" parTransId="{0D07B08B-DDDA-1F47-A660-90F8262B1E96}" sibTransId="{26A816C9-4024-5A4B-8EB1-04851DD558D4}"/>
    <dgm:cxn modelId="{DDA1EC1B-2E7E-5642-B31F-FB078A5C5708}" type="presOf" srcId="{97376954-7ED1-4581-841B-D7F305B8AD7B}" destId="{5AAA27BB-8B28-40BC-BE8D-0C28600F4D16}" srcOrd="0" destOrd="0" presId="urn:microsoft.com/office/officeart/2005/8/layout/lProcess3"/>
    <dgm:cxn modelId="{E01C2613-F33D-4456-B0D6-0935FE6A6E80}" srcId="{A129A81E-8C94-42DF-ADDE-9F2B740A0D4A}" destId="{3216DF4C-ED86-4995-A681-E542A3A2EA61}" srcOrd="2" destOrd="0" parTransId="{146D7989-1575-4914-A241-20ABE2D98008}" sibTransId="{8008A2DE-E5BE-45D6-BFB5-C81081A1E77B}"/>
    <dgm:cxn modelId="{8D1A08CF-2D72-4D05-89F3-CF514A3510A9}" srcId="{A129A81E-8C94-42DF-ADDE-9F2B740A0D4A}" destId="{B53C1A6B-80B4-4D43-AA84-5C8BF67A03BC}" srcOrd="0" destOrd="0" parTransId="{2410E807-6D7B-429A-A3FE-5A3EAB75330E}" sibTransId="{067C6FF4-7B03-48DA-8551-279F53F6E486}"/>
    <dgm:cxn modelId="{9224A1D5-A955-C84C-924A-C629B4B42917}" type="presOf" srcId="{643916FD-8FC5-4B42-95A9-20E3824AAF42}" destId="{FC699480-92BB-2F4D-94F4-05829FAF352F}" srcOrd="0" destOrd="0" presId="urn:microsoft.com/office/officeart/2005/8/layout/lProcess3"/>
    <dgm:cxn modelId="{28A5646C-A749-1C45-B518-952374764EAE}" type="presOf" srcId="{A129A81E-8C94-42DF-ADDE-9F2B740A0D4A}" destId="{020DB8EE-A582-47BC-93D7-380E683B3011}" srcOrd="0" destOrd="0" presId="urn:microsoft.com/office/officeart/2005/8/layout/lProcess3"/>
    <dgm:cxn modelId="{F0FDD249-303F-FD44-8B5C-042FE0DA0346}" type="presOf" srcId="{B53C1A6B-80B4-4D43-AA84-5C8BF67A03BC}" destId="{7029B765-979C-49C0-AEEE-6A69DEC557C0}" srcOrd="0" destOrd="0" presId="urn:microsoft.com/office/officeart/2005/8/layout/lProcess3"/>
    <dgm:cxn modelId="{A8D53C34-F7A6-4FAB-85F2-9029039ADC9F}" srcId="{A129A81E-8C94-42DF-ADDE-9F2B740A0D4A}" destId="{03B4DC26-5F2C-47C8-A654-327268270A60}" srcOrd="6" destOrd="0" parTransId="{FB639641-1B5E-4001-A001-2CF9454DB2A4}" sibTransId="{40A6EDB6-93E7-45E7-9282-084615410EB0}"/>
    <dgm:cxn modelId="{AD12C784-051A-9342-9E73-7667C24730BC}" type="presParOf" srcId="{020DB8EE-A582-47BC-93D7-380E683B3011}" destId="{52076FD5-87F9-46B5-8345-DB242EAD564E}" srcOrd="0" destOrd="0" presId="urn:microsoft.com/office/officeart/2005/8/layout/lProcess3"/>
    <dgm:cxn modelId="{9994342D-898B-3044-9B18-A66179324E7C}" type="presParOf" srcId="{52076FD5-87F9-46B5-8345-DB242EAD564E}" destId="{7029B765-979C-49C0-AEEE-6A69DEC557C0}" srcOrd="0" destOrd="0" presId="urn:microsoft.com/office/officeart/2005/8/layout/lProcess3"/>
    <dgm:cxn modelId="{CE9B4297-29D8-5C4B-94A7-A7F550ABBFEE}" type="presParOf" srcId="{020DB8EE-A582-47BC-93D7-380E683B3011}" destId="{7D26F523-E9E6-4E4A-9064-B32A466E5E50}" srcOrd="1" destOrd="0" presId="urn:microsoft.com/office/officeart/2005/8/layout/lProcess3"/>
    <dgm:cxn modelId="{B5046BC8-FE30-A04E-B80E-F03B718062A0}" type="presParOf" srcId="{020DB8EE-A582-47BC-93D7-380E683B3011}" destId="{59CD8028-9B75-4AAF-9724-795AE1D5E427}" srcOrd="2" destOrd="0" presId="urn:microsoft.com/office/officeart/2005/8/layout/lProcess3"/>
    <dgm:cxn modelId="{40C3EFDE-7656-4144-884A-86E199B0F62C}" type="presParOf" srcId="{59CD8028-9B75-4AAF-9724-795AE1D5E427}" destId="{AC0D33E9-1DAF-499B-A99F-B67F819C6BC9}" srcOrd="0" destOrd="0" presId="urn:microsoft.com/office/officeart/2005/8/layout/lProcess3"/>
    <dgm:cxn modelId="{FB416CE1-1B03-6B4C-96ED-43250EB5FE85}" type="presParOf" srcId="{020DB8EE-A582-47BC-93D7-380E683B3011}" destId="{28EADC6A-116F-4BE5-9C11-70572377D9BC}" srcOrd="3" destOrd="0" presId="urn:microsoft.com/office/officeart/2005/8/layout/lProcess3"/>
    <dgm:cxn modelId="{75C083FE-97D2-8C4D-A783-37B32CBE9F4D}" type="presParOf" srcId="{020DB8EE-A582-47BC-93D7-380E683B3011}" destId="{55146B1E-525E-4063-BC77-983B4273C23A}" srcOrd="4" destOrd="0" presId="urn:microsoft.com/office/officeart/2005/8/layout/lProcess3"/>
    <dgm:cxn modelId="{F4F0484D-5450-D742-B7DD-6FB56D0332D1}" type="presParOf" srcId="{55146B1E-525E-4063-BC77-983B4273C23A}" destId="{BBD3851D-19A3-4C52-ABC7-2AE36CE5E7CB}" srcOrd="0" destOrd="0" presId="urn:microsoft.com/office/officeart/2005/8/layout/lProcess3"/>
    <dgm:cxn modelId="{32C17FD0-CCDD-D543-90CB-D9725E493171}" type="presParOf" srcId="{020DB8EE-A582-47BC-93D7-380E683B3011}" destId="{80BFB3C1-C284-4CF4-AD5C-C93FA60190FB}" srcOrd="5" destOrd="0" presId="urn:microsoft.com/office/officeart/2005/8/layout/lProcess3"/>
    <dgm:cxn modelId="{78EAE6AE-A228-BC47-A7CC-4BEA47AEA450}" type="presParOf" srcId="{020DB8EE-A582-47BC-93D7-380E683B3011}" destId="{DA2E43BC-110F-46DD-A413-F5011802AB4A}" srcOrd="6" destOrd="0" presId="urn:microsoft.com/office/officeart/2005/8/layout/lProcess3"/>
    <dgm:cxn modelId="{7F2F1007-DE7B-4441-99C0-7B68E78410C8}" type="presParOf" srcId="{DA2E43BC-110F-46DD-A413-F5011802AB4A}" destId="{6F402B76-C67D-4DC5-A39D-1A8883FE32C2}" srcOrd="0" destOrd="0" presId="urn:microsoft.com/office/officeart/2005/8/layout/lProcess3"/>
    <dgm:cxn modelId="{E573B3F0-3A5E-D545-9D05-295DCBFBFA25}" type="presParOf" srcId="{020DB8EE-A582-47BC-93D7-380E683B3011}" destId="{0A307DE5-CF04-4907-88B0-6D6DDBFE60A0}" srcOrd="7" destOrd="0" presId="urn:microsoft.com/office/officeart/2005/8/layout/lProcess3"/>
    <dgm:cxn modelId="{70AF97B0-3755-E646-B462-216F3E8DD7EE}" type="presParOf" srcId="{020DB8EE-A582-47BC-93D7-380E683B3011}" destId="{5FE4EBFA-6FFA-4F7D-BD53-CC6C3048599C}" srcOrd="8" destOrd="0" presId="urn:microsoft.com/office/officeart/2005/8/layout/lProcess3"/>
    <dgm:cxn modelId="{9E0A437E-4D0C-5248-9C6E-0D9F59F70A75}" type="presParOf" srcId="{5FE4EBFA-6FFA-4F7D-BD53-CC6C3048599C}" destId="{5AAA27BB-8B28-40BC-BE8D-0C28600F4D16}" srcOrd="0" destOrd="0" presId="urn:microsoft.com/office/officeart/2005/8/layout/lProcess3"/>
    <dgm:cxn modelId="{E78494B7-B25C-B641-8E1C-A0567F8D2E04}" type="presParOf" srcId="{020DB8EE-A582-47BC-93D7-380E683B3011}" destId="{D1ED3ABB-8538-465D-B7C8-9FFF686A9E23}" srcOrd="9" destOrd="0" presId="urn:microsoft.com/office/officeart/2005/8/layout/lProcess3"/>
    <dgm:cxn modelId="{E082C610-4CF1-0242-82E8-2890D2651676}" type="presParOf" srcId="{020DB8EE-A582-47BC-93D7-380E683B3011}" destId="{D2DCE706-A694-8D46-863B-CD16FFAC8E22}" srcOrd="10" destOrd="0" presId="urn:microsoft.com/office/officeart/2005/8/layout/lProcess3"/>
    <dgm:cxn modelId="{BE76809A-C5C3-F84F-A181-98B0DC6F2604}" type="presParOf" srcId="{D2DCE706-A694-8D46-863B-CD16FFAC8E22}" destId="{FC699480-92BB-2F4D-94F4-05829FAF352F}" srcOrd="0" destOrd="0" presId="urn:microsoft.com/office/officeart/2005/8/layout/lProcess3"/>
    <dgm:cxn modelId="{CFC02C14-3319-1049-A0F7-DEC253369F8F}" type="presParOf" srcId="{020DB8EE-A582-47BC-93D7-380E683B3011}" destId="{E464735D-2A26-644A-BABE-532EA85F77FC}" srcOrd="11" destOrd="0" presId="urn:microsoft.com/office/officeart/2005/8/layout/lProcess3"/>
    <dgm:cxn modelId="{45654509-8538-E144-8BB7-C724ACD6C4D3}" type="presParOf" srcId="{020DB8EE-A582-47BC-93D7-380E683B3011}" destId="{A2BCE5F5-99D8-4B2D-9D7D-1833C24C377D}" srcOrd="12" destOrd="0" presId="urn:microsoft.com/office/officeart/2005/8/layout/lProcess3"/>
    <dgm:cxn modelId="{270C875A-6F1C-F44A-8573-CCE6557E0EAE}" type="presParOf" srcId="{A2BCE5F5-99D8-4B2D-9D7D-1833C24C377D}" destId="{6DFA1FBF-6FE5-44D9-9FAF-835E6E59AF0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9A81E-8C94-42DF-ADDE-9F2B740A0D4A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3C1A6B-80B4-4D43-AA84-5C8BF67A03BC}">
      <dgm:prSet phldrT="[Texto]"/>
      <dgm:spPr/>
      <dgm:t>
        <a:bodyPr/>
        <a:lstStyle/>
        <a:p>
          <a:r>
            <a:rPr lang="es-ES" dirty="0" smtClean="0"/>
            <a:t>Ampliación Consular</a:t>
          </a:r>
          <a:endParaRPr lang="es-ES" dirty="0"/>
        </a:p>
      </dgm:t>
    </dgm:pt>
    <dgm:pt modelId="{2410E807-6D7B-429A-A3FE-5A3EAB75330E}" type="parTrans" cxnId="{8D1A08CF-2D72-4D05-89F3-CF514A3510A9}">
      <dgm:prSet/>
      <dgm:spPr/>
      <dgm:t>
        <a:bodyPr/>
        <a:lstStyle/>
        <a:p>
          <a:endParaRPr lang="es-ES"/>
        </a:p>
      </dgm:t>
    </dgm:pt>
    <dgm:pt modelId="{067C6FF4-7B03-48DA-8551-279F53F6E486}" type="sibTrans" cxnId="{8D1A08CF-2D72-4D05-89F3-CF514A3510A9}">
      <dgm:prSet/>
      <dgm:spPr/>
      <dgm:t>
        <a:bodyPr/>
        <a:lstStyle/>
        <a:p>
          <a:endParaRPr lang="es-ES"/>
        </a:p>
      </dgm:t>
    </dgm:pt>
    <dgm:pt modelId="{39D2CC85-BBDD-41B8-9643-66F8C743B6B9}">
      <dgm:prSet phldrT="[Texto]"/>
      <dgm:spPr/>
      <dgm:t>
        <a:bodyPr/>
        <a:lstStyle/>
        <a:p>
          <a:r>
            <a:rPr lang="es-ES" dirty="0" smtClean="0"/>
            <a:t>Q 75.5 millones</a:t>
          </a:r>
          <a:endParaRPr lang="es-ES" dirty="0"/>
        </a:p>
      </dgm:t>
    </dgm:pt>
    <dgm:pt modelId="{B33DEEE6-0C42-4822-BF01-6CCAD764AD2E}" type="parTrans" cxnId="{4F372D26-7ABA-42F6-869A-F1F2F0CEAF27}">
      <dgm:prSet/>
      <dgm:spPr/>
      <dgm:t>
        <a:bodyPr/>
        <a:lstStyle/>
        <a:p>
          <a:endParaRPr lang="es-ES"/>
        </a:p>
      </dgm:t>
    </dgm:pt>
    <dgm:pt modelId="{C59BD348-3686-4746-AE13-28B804B7AC07}" type="sibTrans" cxnId="{4F372D26-7ABA-42F6-869A-F1F2F0CEAF27}">
      <dgm:prSet/>
      <dgm:spPr/>
      <dgm:t>
        <a:bodyPr/>
        <a:lstStyle/>
        <a:p>
          <a:endParaRPr lang="es-ES"/>
        </a:p>
      </dgm:t>
    </dgm:pt>
    <dgm:pt modelId="{BA1E0791-31A7-4384-B07C-F3E93B91C36D}">
      <dgm:prSet phldrT="[Texto]"/>
      <dgm:spPr/>
      <dgm:t>
        <a:bodyPr/>
        <a:lstStyle/>
        <a:p>
          <a:r>
            <a:rPr lang="es-ES" dirty="0" smtClean="0"/>
            <a:t>Fortalecimiento a la Red Consular existente</a:t>
          </a:r>
          <a:endParaRPr lang="es-ES" dirty="0"/>
        </a:p>
      </dgm:t>
    </dgm:pt>
    <dgm:pt modelId="{1BFE9004-A499-4EA5-B574-D5742CF42FD2}" type="parTrans" cxnId="{4B5118CA-7FD8-4D84-A697-3F03A998624D}">
      <dgm:prSet/>
      <dgm:spPr/>
      <dgm:t>
        <a:bodyPr/>
        <a:lstStyle/>
        <a:p>
          <a:endParaRPr lang="es-ES"/>
        </a:p>
      </dgm:t>
    </dgm:pt>
    <dgm:pt modelId="{EE35E48D-DE8A-40A0-B46D-B817E1E93BB9}" type="sibTrans" cxnId="{4B5118CA-7FD8-4D84-A697-3F03A998624D}">
      <dgm:prSet/>
      <dgm:spPr/>
      <dgm:t>
        <a:bodyPr/>
        <a:lstStyle/>
        <a:p>
          <a:endParaRPr lang="es-ES"/>
        </a:p>
      </dgm:t>
    </dgm:pt>
    <dgm:pt modelId="{098156DF-427C-41F2-863E-B3599CAF016B}">
      <dgm:prSet phldrT="[Texto]"/>
      <dgm:spPr/>
      <dgm:t>
        <a:bodyPr/>
        <a:lstStyle/>
        <a:p>
          <a:r>
            <a:rPr lang="es-ES" smtClean="0"/>
            <a:t>Q 145 </a:t>
          </a:r>
          <a:r>
            <a:rPr lang="es-ES" dirty="0" smtClean="0"/>
            <a:t>millones</a:t>
          </a:r>
          <a:endParaRPr lang="es-ES" dirty="0"/>
        </a:p>
      </dgm:t>
    </dgm:pt>
    <dgm:pt modelId="{36EE64D9-DDF7-4C4F-9C0C-75188C4B9DEE}" type="parTrans" cxnId="{EF358CF4-261C-4FD7-BDBD-CA855C463A31}">
      <dgm:prSet/>
      <dgm:spPr/>
      <dgm:t>
        <a:bodyPr/>
        <a:lstStyle/>
        <a:p>
          <a:endParaRPr lang="es-ES"/>
        </a:p>
      </dgm:t>
    </dgm:pt>
    <dgm:pt modelId="{CAE5FE0F-FFA7-469D-B1F6-F293AA9FEB50}" type="sibTrans" cxnId="{EF358CF4-261C-4FD7-BDBD-CA855C463A31}">
      <dgm:prSet/>
      <dgm:spPr/>
      <dgm:t>
        <a:bodyPr/>
        <a:lstStyle/>
        <a:p>
          <a:endParaRPr lang="es-ES"/>
        </a:p>
      </dgm:t>
    </dgm:pt>
    <dgm:pt modelId="{3216DF4C-ED86-4995-A681-E542A3A2EA61}">
      <dgm:prSet phldrT="[Texto]"/>
      <dgm:spPr/>
      <dgm:t>
        <a:bodyPr/>
        <a:lstStyle/>
        <a:p>
          <a:r>
            <a:rPr lang="es-ES" dirty="0" smtClean="0"/>
            <a:t>Ampliación Diplomática</a:t>
          </a:r>
          <a:endParaRPr lang="es-ES" dirty="0"/>
        </a:p>
      </dgm:t>
    </dgm:pt>
    <dgm:pt modelId="{146D7989-1575-4914-A241-20ABE2D98008}" type="parTrans" cxnId="{E01C2613-F33D-4456-B0D6-0935FE6A6E80}">
      <dgm:prSet/>
      <dgm:spPr/>
      <dgm:t>
        <a:bodyPr/>
        <a:lstStyle/>
        <a:p>
          <a:endParaRPr lang="es-ES"/>
        </a:p>
      </dgm:t>
    </dgm:pt>
    <dgm:pt modelId="{8008A2DE-E5BE-45D6-BFB5-C81081A1E77B}" type="sibTrans" cxnId="{E01C2613-F33D-4456-B0D6-0935FE6A6E80}">
      <dgm:prSet/>
      <dgm:spPr/>
      <dgm:t>
        <a:bodyPr/>
        <a:lstStyle/>
        <a:p>
          <a:endParaRPr lang="es-ES"/>
        </a:p>
      </dgm:t>
    </dgm:pt>
    <dgm:pt modelId="{24C7B93E-C23F-477A-85D4-9C9AE01966B0}">
      <dgm:prSet phldrT="[Texto]"/>
      <dgm:spPr/>
      <dgm:t>
        <a:bodyPr/>
        <a:lstStyle/>
        <a:p>
          <a:r>
            <a:rPr lang="es-ES" dirty="0" smtClean="0"/>
            <a:t>Q 17.2 millones</a:t>
          </a:r>
          <a:endParaRPr lang="es-ES" dirty="0"/>
        </a:p>
      </dgm:t>
    </dgm:pt>
    <dgm:pt modelId="{E7BB63C2-1C63-4CBA-81E1-B6938C4040D6}" type="parTrans" cxnId="{037FB5B6-89C7-4D8F-A3EE-73215E6AAF92}">
      <dgm:prSet/>
      <dgm:spPr/>
      <dgm:t>
        <a:bodyPr/>
        <a:lstStyle/>
        <a:p>
          <a:endParaRPr lang="es-ES"/>
        </a:p>
      </dgm:t>
    </dgm:pt>
    <dgm:pt modelId="{FEB2C610-5183-4B65-AC29-74F8BE768C24}" type="sibTrans" cxnId="{037FB5B6-89C7-4D8F-A3EE-73215E6AAF92}">
      <dgm:prSet/>
      <dgm:spPr/>
      <dgm:t>
        <a:bodyPr/>
        <a:lstStyle/>
        <a:p>
          <a:endParaRPr lang="es-ES"/>
        </a:p>
      </dgm:t>
    </dgm:pt>
    <dgm:pt modelId="{DFF5201B-0E99-443B-A969-DD6AB47596B6}">
      <dgm:prSet phldrT="[Texto]"/>
      <dgm:spPr/>
      <dgm:t>
        <a:bodyPr/>
        <a:lstStyle/>
        <a:p>
          <a:r>
            <a:rPr lang="es-ES" dirty="0" smtClean="0"/>
            <a:t>Fortalecimiento de Embajadas y Misiones</a:t>
          </a:r>
          <a:endParaRPr lang="es-ES" dirty="0"/>
        </a:p>
      </dgm:t>
    </dgm:pt>
    <dgm:pt modelId="{0DC8D250-9B5F-4A43-801B-6C89EBA5C1C3}" type="parTrans" cxnId="{93AA16F9-D6E2-4E6F-B5A5-01103E92CAB5}">
      <dgm:prSet/>
      <dgm:spPr/>
      <dgm:t>
        <a:bodyPr/>
        <a:lstStyle/>
        <a:p>
          <a:endParaRPr lang="es-ES"/>
        </a:p>
      </dgm:t>
    </dgm:pt>
    <dgm:pt modelId="{AD411DAC-29F2-463C-82E8-223A6C8BFC37}" type="sibTrans" cxnId="{93AA16F9-D6E2-4E6F-B5A5-01103E92CAB5}">
      <dgm:prSet/>
      <dgm:spPr/>
      <dgm:t>
        <a:bodyPr/>
        <a:lstStyle/>
        <a:p>
          <a:endParaRPr lang="es-ES"/>
        </a:p>
      </dgm:t>
    </dgm:pt>
    <dgm:pt modelId="{03B4DC26-5F2C-47C8-A654-327268270A60}">
      <dgm:prSet phldrT="[Texto]"/>
      <dgm:spPr/>
      <dgm:t>
        <a:bodyPr/>
        <a:lstStyle/>
        <a:p>
          <a:r>
            <a:rPr lang="es-ES" dirty="0" smtClean="0"/>
            <a:t>Fortalecimiento de la Planta</a:t>
          </a:r>
          <a:r>
            <a:rPr lang="es-ES" baseline="0" dirty="0" smtClean="0"/>
            <a:t> Central</a:t>
          </a:r>
          <a:endParaRPr lang="es-ES" dirty="0"/>
        </a:p>
      </dgm:t>
    </dgm:pt>
    <dgm:pt modelId="{FB639641-1B5E-4001-A001-2CF9454DB2A4}" type="parTrans" cxnId="{A8D53C34-F7A6-4FAB-85F2-9029039ADC9F}">
      <dgm:prSet/>
      <dgm:spPr/>
      <dgm:t>
        <a:bodyPr/>
        <a:lstStyle/>
        <a:p>
          <a:endParaRPr lang="es-ES"/>
        </a:p>
      </dgm:t>
    </dgm:pt>
    <dgm:pt modelId="{40A6EDB6-93E7-45E7-9282-084615410EB0}" type="sibTrans" cxnId="{A8D53C34-F7A6-4FAB-85F2-9029039ADC9F}">
      <dgm:prSet/>
      <dgm:spPr/>
      <dgm:t>
        <a:bodyPr/>
        <a:lstStyle/>
        <a:p>
          <a:endParaRPr lang="es-ES"/>
        </a:p>
      </dgm:t>
    </dgm:pt>
    <dgm:pt modelId="{F41471F2-1B5C-4B28-A1D3-868099B13F29}">
      <dgm:prSet phldrT="[Texto]"/>
      <dgm:spPr/>
      <dgm:t>
        <a:bodyPr/>
        <a:lstStyle/>
        <a:p>
          <a:r>
            <a:rPr lang="es-ES" dirty="0" smtClean="0"/>
            <a:t>Q 44.4 millones</a:t>
          </a:r>
          <a:endParaRPr lang="es-ES" dirty="0"/>
        </a:p>
      </dgm:t>
    </dgm:pt>
    <dgm:pt modelId="{BE9E9DB1-E7DA-4C00-9AE5-EDE8E5BBBA86}" type="parTrans" cxnId="{4329CC17-AE09-4990-A485-7CB931A35C38}">
      <dgm:prSet/>
      <dgm:spPr/>
      <dgm:t>
        <a:bodyPr/>
        <a:lstStyle/>
        <a:p>
          <a:endParaRPr lang="es-ES"/>
        </a:p>
      </dgm:t>
    </dgm:pt>
    <dgm:pt modelId="{858463FE-A434-40F8-A9BC-33F386AC459E}" type="sibTrans" cxnId="{4329CC17-AE09-4990-A485-7CB931A35C38}">
      <dgm:prSet/>
      <dgm:spPr/>
      <dgm:t>
        <a:bodyPr/>
        <a:lstStyle/>
        <a:p>
          <a:endParaRPr lang="es-ES"/>
        </a:p>
      </dgm:t>
    </dgm:pt>
    <dgm:pt modelId="{90039DBC-0F15-4B69-A010-F096DBABEEE9}">
      <dgm:prSet phldrT="[Texto]"/>
      <dgm:spPr/>
      <dgm:t>
        <a:bodyPr/>
        <a:lstStyle/>
        <a:p>
          <a:r>
            <a:rPr lang="es-ES" dirty="0" smtClean="0"/>
            <a:t>Q </a:t>
          </a:r>
          <a:r>
            <a:rPr lang="es-ES" dirty="0" smtClean="0"/>
            <a:t>19 </a:t>
          </a:r>
          <a:r>
            <a:rPr lang="es-ES" dirty="0" smtClean="0"/>
            <a:t>millones</a:t>
          </a:r>
          <a:endParaRPr lang="es-ES" dirty="0"/>
        </a:p>
      </dgm:t>
    </dgm:pt>
    <dgm:pt modelId="{34650968-4B69-45BC-A21A-45049B4FF3BC}" type="parTrans" cxnId="{BC95D460-BC96-43B1-B313-F24A377CA418}">
      <dgm:prSet/>
      <dgm:spPr/>
      <dgm:t>
        <a:bodyPr/>
        <a:lstStyle/>
        <a:p>
          <a:endParaRPr lang="es-ES"/>
        </a:p>
      </dgm:t>
    </dgm:pt>
    <dgm:pt modelId="{1EA57145-6909-42E1-831A-0B45777A714D}" type="sibTrans" cxnId="{BC95D460-BC96-43B1-B313-F24A377CA418}">
      <dgm:prSet/>
      <dgm:spPr/>
      <dgm:t>
        <a:bodyPr/>
        <a:lstStyle/>
        <a:p>
          <a:endParaRPr lang="es-ES"/>
        </a:p>
      </dgm:t>
    </dgm:pt>
    <dgm:pt modelId="{C83E3F6E-67F8-41AF-8269-8BEBB981C182}">
      <dgm:prSet phldrT="[Texto]"/>
      <dgm:spPr/>
      <dgm:t>
        <a:bodyPr/>
        <a:lstStyle/>
        <a:p>
          <a:r>
            <a:rPr lang="es-ES" dirty="0" smtClean="0"/>
            <a:t>Q 15 millones</a:t>
          </a:r>
          <a:endParaRPr lang="es-ES" dirty="0"/>
        </a:p>
      </dgm:t>
    </dgm:pt>
    <dgm:pt modelId="{6895D06B-6DD7-44C5-AEC3-4D2736F0D7EE}" type="parTrans" cxnId="{583A0FA7-B382-4274-BA97-E211C9ADAEC0}">
      <dgm:prSet/>
      <dgm:spPr/>
      <dgm:t>
        <a:bodyPr/>
        <a:lstStyle/>
        <a:p>
          <a:endParaRPr lang="es-ES"/>
        </a:p>
      </dgm:t>
    </dgm:pt>
    <dgm:pt modelId="{E3F08CB6-D52D-4179-8E98-7DC563C3493A}" type="sibTrans" cxnId="{583A0FA7-B382-4274-BA97-E211C9ADAEC0}">
      <dgm:prSet/>
      <dgm:spPr/>
      <dgm:t>
        <a:bodyPr/>
        <a:lstStyle/>
        <a:p>
          <a:endParaRPr lang="es-ES"/>
        </a:p>
      </dgm:t>
    </dgm:pt>
    <dgm:pt modelId="{97376954-7ED1-4581-841B-D7F305B8AD7B}">
      <dgm:prSet phldrT="[Texto]"/>
      <dgm:spPr/>
      <dgm:t>
        <a:bodyPr/>
        <a:lstStyle/>
        <a:p>
          <a:r>
            <a:rPr lang="es-ES" dirty="0" smtClean="0"/>
            <a:t>Diferendo con Belice</a:t>
          </a:r>
          <a:endParaRPr lang="es-ES" dirty="0"/>
        </a:p>
      </dgm:t>
    </dgm:pt>
    <dgm:pt modelId="{B584E7DB-8CD0-422A-9B43-B2C795688687}" type="parTrans" cxnId="{5B575A5B-ABED-4E61-8B34-A5EA1BA2DB4E}">
      <dgm:prSet/>
      <dgm:spPr/>
      <dgm:t>
        <a:bodyPr/>
        <a:lstStyle/>
        <a:p>
          <a:endParaRPr lang="es-ES"/>
        </a:p>
      </dgm:t>
    </dgm:pt>
    <dgm:pt modelId="{40F437A3-4009-46DE-9F1B-622F0928EF59}" type="sibTrans" cxnId="{5B575A5B-ABED-4E61-8B34-A5EA1BA2DB4E}">
      <dgm:prSet/>
      <dgm:spPr/>
      <dgm:t>
        <a:bodyPr/>
        <a:lstStyle/>
        <a:p>
          <a:endParaRPr lang="es-ES"/>
        </a:p>
      </dgm:t>
    </dgm:pt>
    <dgm:pt modelId="{020DB8EE-A582-47BC-93D7-380E683B3011}" type="pres">
      <dgm:prSet presAssocID="{A129A81E-8C94-42DF-ADDE-9F2B740A0D4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52076FD5-87F9-46B5-8345-DB242EAD564E}" type="pres">
      <dgm:prSet presAssocID="{B53C1A6B-80B4-4D43-AA84-5C8BF67A03BC}" presName="horFlow" presStyleCnt="0"/>
      <dgm:spPr/>
    </dgm:pt>
    <dgm:pt modelId="{7029B765-979C-49C0-AEEE-6A69DEC557C0}" type="pres">
      <dgm:prSet presAssocID="{B53C1A6B-80B4-4D43-AA84-5C8BF67A03BC}" presName="bigChev" presStyleLbl="node1" presStyleIdx="0" presStyleCnt="6" custScaleX="276772"/>
      <dgm:spPr/>
      <dgm:t>
        <a:bodyPr/>
        <a:lstStyle/>
        <a:p>
          <a:endParaRPr lang="es-ES"/>
        </a:p>
      </dgm:t>
    </dgm:pt>
    <dgm:pt modelId="{61E4FA43-289F-4C3D-A741-87EEBEF9516F}" type="pres">
      <dgm:prSet presAssocID="{B33DEEE6-0C42-4822-BF01-6CCAD764AD2E}" presName="parTrans" presStyleCnt="0"/>
      <dgm:spPr/>
    </dgm:pt>
    <dgm:pt modelId="{66BBDAC1-96C6-44B0-B237-FDA847F772E5}" type="pres">
      <dgm:prSet presAssocID="{39D2CC85-BBDD-41B8-9643-66F8C743B6B9}" presName="node" presStyleLbl="alignAccFollowNode1" presStyleIdx="0" presStyleCnt="6" custScaleX="1795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26F523-E9E6-4E4A-9064-B32A466E5E50}" type="pres">
      <dgm:prSet presAssocID="{B53C1A6B-80B4-4D43-AA84-5C8BF67A03BC}" presName="vSp" presStyleCnt="0"/>
      <dgm:spPr/>
    </dgm:pt>
    <dgm:pt modelId="{59CD8028-9B75-4AAF-9724-795AE1D5E427}" type="pres">
      <dgm:prSet presAssocID="{BA1E0791-31A7-4384-B07C-F3E93B91C36D}" presName="horFlow" presStyleCnt="0"/>
      <dgm:spPr/>
    </dgm:pt>
    <dgm:pt modelId="{AC0D33E9-1DAF-499B-A99F-B67F819C6BC9}" type="pres">
      <dgm:prSet presAssocID="{BA1E0791-31A7-4384-B07C-F3E93B91C36D}" presName="bigChev" presStyleLbl="node1" presStyleIdx="1" presStyleCnt="6" custScaleX="276772"/>
      <dgm:spPr/>
      <dgm:t>
        <a:bodyPr/>
        <a:lstStyle/>
        <a:p>
          <a:endParaRPr lang="es-ES"/>
        </a:p>
      </dgm:t>
    </dgm:pt>
    <dgm:pt modelId="{4268570D-31B3-4F25-832B-574744743901}" type="pres">
      <dgm:prSet presAssocID="{36EE64D9-DDF7-4C4F-9C0C-75188C4B9DEE}" presName="parTrans" presStyleCnt="0"/>
      <dgm:spPr/>
    </dgm:pt>
    <dgm:pt modelId="{39606248-3728-4DA0-B239-56EA216281C3}" type="pres">
      <dgm:prSet presAssocID="{098156DF-427C-41F2-863E-B3599CAF016B}" presName="node" presStyleLbl="alignAccFollowNode1" presStyleIdx="1" presStyleCnt="6" custScaleX="1795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EADC6A-116F-4BE5-9C11-70572377D9BC}" type="pres">
      <dgm:prSet presAssocID="{BA1E0791-31A7-4384-B07C-F3E93B91C36D}" presName="vSp" presStyleCnt="0"/>
      <dgm:spPr/>
    </dgm:pt>
    <dgm:pt modelId="{55146B1E-525E-4063-BC77-983B4273C23A}" type="pres">
      <dgm:prSet presAssocID="{3216DF4C-ED86-4995-A681-E542A3A2EA61}" presName="horFlow" presStyleCnt="0"/>
      <dgm:spPr/>
    </dgm:pt>
    <dgm:pt modelId="{BBD3851D-19A3-4C52-ABC7-2AE36CE5E7CB}" type="pres">
      <dgm:prSet presAssocID="{3216DF4C-ED86-4995-A681-E542A3A2EA61}" presName="bigChev" presStyleLbl="node1" presStyleIdx="2" presStyleCnt="6" custScaleX="276772"/>
      <dgm:spPr/>
      <dgm:t>
        <a:bodyPr/>
        <a:lstStyle/>
        <a:p>
          <a:endParaRPr lang="es-ES_tradnl"/>
        </a:p>
      </dgm:t>
    </dgm:pt>
    <dgm:pt modelId="{22B368F0-64F4-4F69-9151-CD3B4A09F73A}" type="pres">
      <dgm:prSet presAssocID="{E7BB63C2-1C63-4CBA-81E1-B6938C4040D6}" presName="parTrans" presStyleCnt="0"/>
      <dgm:spPr/>
    </dgm:pt>
    <dgm:pt modelId="{614B3103-EBFB-436F-B825-CD7C1EAFB84D}" type="pres">
      <dgm:prSet presAssocID="{24C7B93E-C23F-477A-85D4-9C9AE01966B0}" presName="node" presStyleLbl="alignAccFollowNode1" presStyleIdx="2" presStyleCnt="6" custScaleX="1795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BFB3C1-C284-4CF4-AD5C-C93FA60190FB}" type="pres">
      <dgm:prSet presAssocID="{3216DF4C-ED86-4995-A681-E542A3A2EA61}" presName="vSp" presStyleCnt="0"/>
      <dgm:spPr/>
    </dgm:pt>
    <dgm:pt modelId="{DA2E43BC-110F-46DD-A413-F5011802AB4A}" type="pres">
      <dgm:prSet presAssocID="{DFF5201B-0E99-443B-A969-DD6AB47596B6}" presName="horFlow" presStyleCnt="0"/>
      <dgm:spPr/>
    </dgm:pt>
    <dgm:pt modelId="{6F402B76-C67D-4DC5-A39D-1A8883FE32C2}" type="pres">
      <dgm:prSet presAssocID="{DFF5201B-0E99-443B-A969-DD6AB47596B6}" presName="bigChev" presStyleLbl="node1" presStyleIdx="3" presStyleCnt="6" custScaleX="276772"/>
      <dgm:spPr/>
      <dgm:t>
        <a:bodyPr/>
        <a:lstStyle/>
        <a:p>
          <a:endParaRPr lang="es-ES"/>
        </a:p>
      </dgm:t>
    </dgm:pt>
    <dgm:pt modelId="{287A60CB-0C73-484C-BB9E-E353CCD30ED6}" type="pres">
      <dgm:prSet presAssocID="{BE9E9DB1-E7DA-4C00-9AE5-EDE8E5BBBA86}" presName="parTrans" presStyleCnt="0"/>
      <dgm:spPr/>
    </dgm:pt>
    <dgm:pt modelId="{35A0E63E-5867-4775-B67E-88D4DA0FD093}" type="pres">
      <dgm:prSet presAssocID="{F41471F2-1B5C-4B28-A1D3-868099B13F29}" presName="node" presStyleLbl="alignAccFollowNode1" presStyleIdx="3" presStyleCnt="6" custScaleX="1795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307DE5-CF04-4907-88B0-6D6DDBFE60A0}" type="pres">
      <dgm:prSet presAssocID="{DFF5201B-0E99-443B-A969-DD6AB47596B6}" presName="vSp" presStyleCnt="0"/>
      <dgm:spPr/>
    </dgm:pt>
    <dgm:pt modelId="{5FE4EBFA-6FFA-4F7D-BD53-CC6C3048599C}" type="pres">
      <dgm:prSet presAssocID="{97376954-7ED1-4581-841B-D7F305B8AD7B}" presName="horFlow" presStyleCnt="0"/>
      <dgm:spPr/>
    </dgm:pt>
    <dgm:pt modelId="{5AAA27BB-8B28-40BC-BE8D-0C28600F4D16}" type="pres">
      <dgm:prSet presAssocID="{97376954-7ED1-4581-841B-D7F305B8AD7B}" presName="bigChev" presStyleLbl="node1" presStyleIdx="4" presStyleCnt="6" custScaleX="276772"/>
      <dgm:spPr/>
      <dgm:t>
        <a:bodyPr/>
        <a:lstStyle/>
        <a:p>
          <a:endParaRPr lang="es-ES_tradnl"/>
        </a:p>
      </dgm:t>
    </dgm:pt>
    <dgm:pt modelId="{6DC41F50-575B-4494-A81A-B8FA455E2E81}" type="pres">
      <dgm:prSet presAssocID="{6895D06B-6DD7-44C5-AEC3-4D2736F0D7EE}" presName="parTrans" presStyleCnt="0"/>
      <dgm:spPr/>
    </dgm:pt>
    <dgm:pt modelId="{07346BEC-8B74-4A34-A514-4E0218672FD2}" type="pres">
      <dgm:prSet presAssocID="{C83E3F6E-67F8-41AF-8269-8BEBB981C182}" presName="node" presStyleLbl="alignAccFollowNode1" presStyleIdx="4" presStyleCnt="6" custScaleX="17955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1ED3ABB-8538-465D-B7C8-9FFF686A9E23}" type="pres">
      <dgm:prSet presAssocID="{97376954-7ED1-4581-841B-D7F305B8AD7B}" presName="vSp" presStyleCnt="0"/>
      <dgm:spPr/>
    </dgm:pt>
    <dgm:pt modelId="{A2BCE5F5-99D8-4B2D-9D7D-1833C24C377D}" type="pres">
      <dgm:prSet presAssocID="{03B4DC26-5F2C-47C8-A654-327268270A60}" presName="horFlow" presStyleCnt="0"/>
      <dgm:spPr/>
    </dgm:pt>
    <dgm:pt modelId="{6DFA1FBF-6FE5-44D9-9FAF-835E6E59AF07}" type="pres">
      <dgm:prSet presAssocID="{03B4DC26-5F2C-47C8-A654-327268270A60}" presName="bigChev" presStyleLbl="node1" presStyleIdx="5" presStyleCnt="6" custScaleX="276772"/>
      <dgm:spPr/>
      <dgm:t>
        <a:bodyPr/>
        <a:lstStyle/>
        <a:p>
          <a:endParaRPr lang="es-ES"/>
        </a:p>
      </dgm:t>
    </dgm:pt>
    <dgm:pt modelId="{3EA0317C-75E0-47C8-AECE-40161FDB3D8B}" type="pres">
      <dgm:prSet presAssocID="{34650968-4B69-45BC-A21A-45049B4FF3BC}" presName="parTrans" presStyleCnt="0"/>
      <dgm:spPr/>
    </dgm:pt>
    <dgm:pt modelId="{ACCFED6C-92CA-4991-BC7B-A29C0C21CBE6}" type="pres">
      <dgm:prSet presAssocID="{90039DBC-0F15-4B69-A010-F096DBABEEE9}" presName="node" presStyleLbl="alignAccFollowNode1" presStyleIdx="5" presStyleCnt="6" custScaleX="17955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93AA16F9-D6E2-4E6F-B5A5-01103E92CAB5}" srcId="{A129A81E-8C94-42DF-ADDE-9F2B740A0D4A}" destId="{DFF5201B-0E99-443B-A969-DD6AB47596B6}" srcOrd="3" destOrd="0" parTransId="{0DC8D250-9B5F-4A43-801B-6C89EBA5C1C3}" sibTransId="{AD411DAC-29F2-463C-82E8-223A6C8BFC37}"/>
    <dgm:cxn modelId="{32F6981B-C0A9-034C-B868-A3AEA7DB5241}" type="presOf" srcId="{39D2CC85-BBDD-41B8-9643-66F8C743B6B9}" destId="{66BBDAC1-96C6-44B0-B237-FDA847F772E5}" srcOrd="0" destOrd="0" presId="urn:microsoft.com/office/officeart/2005/8/layout/lProcess3"/>
    <dgm:cxn modelId="{614D712A-FA15-6F47-BC0C-AD80ED6EF777}" type="presOf" srcId="{24C7B93E-C23F-477A-85D4-9C9AE01966B0}" destId="{614B3103-EBFB-436F-B825-CD7C1EAFB84D}" srcOrd="0" destOrd="0" presId="urn:microsoft.com/office/officeart/2005/8/layout/lProcess3"/>
    <dgm:cxn modelId="{0CD9201D-1055-8B42-905F-2789A711651F}" type="presOf" srcId="{03B4DC26-5F2C-47C8-A654-327268270A60}" destId="{6DFA1FBF-6FE5-44D9-9FAF-835E6E59AF07}" srcOrd="0" destOrd="0" presId="urn:microsoft.com/office/officeart/2005/8/layout/lProcess3"/>
    <dgm:cxn modelId="{4F372D26-7ABA-42F6-869A-F1F2F0CEAF27}" srcId="{B53C1A6B-80B4-4D43-AA84-5C8BF67A03BC}" destId="{39D2CC85-BBDD-41B8-9643-66F8C743B6B9}" srcOrd="0" destOrd="0" parTransId="{B33DEEE6-0C42-4822-BF01-6CCAD764AD2E}" sibTransId="{C59BD348-3686-4746-AE13-28B804B7AC07}"/>
    <dgm:cxn modelId="{EF358CF4-261C-4FD7-BDBD-CA855C463A31}" srcId="{BA1E0791-31A7-4384-B07C-F3E93B91C36D}" destId="{098156DF-427C-41F2-863E-B3599CAF016B}" srcOrd="0" destOrd="0" parTransId="{36EE64D9-DDF7-4C4F-9C0C-75188C4B9DEE}" sibTransId="{CAE5FE0F-FFA7-469D-B1F6-F293AA9FEB50}"/>
    <dgm:cxn modelId="{79761061-B027-6246-A100-5F34E937D551}" type="presOf" srcId="{BA1E0791-31A7-4384-B07C-F3E93B91C36D}" destId="{AC0D33E9-1DAF-499B-A99F-B67F819C6BC9}" srcOrd="0" destOrd="0" presId="urn:microsoft.com/office/officeart/2005/8/layout/lProcess3"/>
    <dgm:cxn modelId="{F780C878-3695-8A46-AE20-F05D6E32F664}" type="presOf" srcId="{C83E3F6E-67F8-41AF-8269-8BEBB981C182}" destId="{07346BEC-8B74-4A34-A514-4E0218672FD2}" srcOrd="0" destOrd="0" presId="urn:microsoft.com/office/officeart/2005/8/layout/lProcess3"/>
    <dgm:cxn modelId="{5EDA65E9-439D-DA40-A625-A7A5F0B69D25}" type="presOf" srcId="{DFF5201B-0E99-443B-A969-DD6AB47596B6}" destId="{6F402B76-C67D-4DC5-A39D-1A8883FE32C2}" srcOrd="0" destOrd="0" presId="urn:microsoft.com/office/officeart/2005/8/layout/lProcess3"/>
    <dgm:cxn modelId="{E1506597-B2AB-1249-8947-07008F9508E8}" type="presOf" srcId="{A129A81E-8C94-42DF-ADDE-9F2B740A0D4A}" destId="{020DB8EE-A582-47BC-93D7-380E683B3011}" srcOrd="0" destOrd="0" presId="urn:microsoft.com/office/officeart/2005/8/layout/lProcess3"/>
    <dgm:cxn modelId="{4B5118CA-7FD8-4D84-A697-3F03A998624D}" srcId="{A129A81E-8C94-42DF-ADDE-9F2B740A0D4A}" destId="{BA1E0791-31A7-4384-B07C-F3E93B91C36D}" srcOrd="1" destOrd="0" parTransId="{1BFE9004-A499-4EA5-B574-D5742CF42FD2}" sibTransId="{EE35E48D-DE8A-40A0-B46D-B817E1E93BB9}"/>
    <dgm:cxn modelId="{DECB7A53-0666-7F4B-A229-C7AE9F178A72}" type="presOf" srcId="{97376954-7ED1-4581-841B-D7F305B8AD7B}" destId="{5AAA27BB-8B28-40BC-BE8D-0C28600F4D16}" srcOrd="0" destOrd="0" presId="urn:microsoft.com/office/officeart/2005/8/layout/lProcess3"/>
    <dgm:cxn modelId="{A8D53C34-F7A6-4FAB-85F2-9029039ADC9F}" srcId="{A129A81E-8C94-42DF-ADDE-9F2B740A0D4A}" destId="{03B4DC26-5F2C-47C8-A654-327268270A60}" srcOrd="5" destOrd="0" parTransId="{FB639641-1B5E-4001-A001-2CF9454DB2A4}" sibTransId="{40A6EDB6-93E7-45E7-9282-084615410EB0}"/>
    <dgm:cxn modelId="{8418B40A-8C5E-264F-BCCC-B08ACD7A6CE7}" type="presOf" srcId="{F41471F2-1B5C-4B28-A1D3-868099B13F29}" destId="{35A0E63E-5867-4775-B67E-88D4DA0FD093}" srcOrd="0" destOrd="0" presId="urn:microsoft.com/office/officeart/2005/8/layout/lProcess3"/>
    <dgm:cxn modelId="{F3125FB9-F2FB-7B4C-8203-B6B082DEDF7D}" type="presOf" srcId="{90039DBC-0F15-4B69-A010-F096DBABEEE9}" destId="{ACCFED6C-92CA-4991-BC7B-A29C0C21CBE6}" srcOrd="0" destOrd="0" presId="urn:microsoft.com/office/officeart/2005/8/layout/lProcess3"/>
    <dgm:cxn modelId="{8D1A08CF-2D72-4D05-89F3-CF514A3510A9}" srcId="{A129A81E-8C94-42DF-ADDE-9F2B740A0D4A}" destId="{B53C1A6B-80B4-4D43-AA84-5C8BF67A03BC}" srcOrd="0" destOrd="0" parTransId="{2410E807-6D7B-429A-A3FE-5A3EAB75330E}" sibTransId="{067C6FF4-7B03-48DA-8551-279F53F6E486}"/>
    <dgm:cxn modelId="{037FB5B6-89C7-4D8F-A3EE-73215E6AAF92}" srcId="{3216DF4C-ED86-4995-A681-E542A3A2EA61}" destId="{24C7B93E-C23F-477A-85D4-9C9AE01966B0}" srcOrd="0" destOrd="0" parTransId="{E7BB63C2-1C63-4CBA-81E1-B6938C4040D6}" sibTransId="{FEB2C610-5183-4B65-AC29-74F8BE768C24}"/>
    <dgm:cxn modelId="{4329CC17-AE09-4990-A485-7CB931A35C38}" srcId="{DFF5201B-0E99-443B-A969-DD6AB47596B6}" destId="{F41471F2-1B5C-4B28-A1D3-868099B13F29}" srcOrd="0" destOrd="0" parTransId="{BE9E9DB1-E7DA-4C00-9AE5-EDE8E5BBBA86}" sibTransId="{858463FE-A434-40F8-A9BC-33F386AC459E}"/>
    <dgm:cxn modelId="{E01C2613-F33D-4456-B0D6-0935FE6A6E80}" srcId="{A129A81E-8C94-42DF-ADDE-9F2B740A0D4A}" destId="{3216DF4C-ED86-4995-A681-E542A3A2EA61}" srcOrd="2" destOrd="0" parTransId="{146D7989-1575-4914-A241-20ABE2D98008}" sibTransId="{8008A2DE-E5BE-45D6-BFB5-C81081A1E77B}"/>
    <dgm:cxn modelId="{583A0FA7-B382-4274-BA97-E211C9ADAEC0}" srcId="{97376954-7ED1-4581-841B-D7F305B8AD7B}" destId="{C83E3F6E-67F8-41AF-8269-8BEBB981C182}" srcOrd="0" destOrd="0" parTransId="{6895D06B-6DD7-44C5-AEC3-4D2736F0D7EE}" sibTransId="{E3F08CB6-D52D-4179-8E98-7DC563C3493A}"/>
    <dgm:cxn modelId="{BC95D460-BC96-43B1-B313-F24A377CA418}" srcId="{03B4DC26-5F2C-47C8-A654-327268270A60}" destId="{90039DBC-0F15-4B69-A010-F096DBABEEE9}" srcOrd="0" destOrd="0" parTransId="{34650968-4B69-45BC-A21A-45049B4FF3BC}" sibTransId="{1EA57145-6909-42E1-831A-0B45777A714D}"/>
    <dgm:cxn modelId="{D417F2A2-6105-3C43-A32B-2F5050004FE4}" type="presOf" srcId="{098156DF-427C-41F2-863E-B3599CAF016B}" destId="{39606248-3728-4DA0-B239-56EA216281C3}" srcOrd="0" destOrd="0" presId="urn:microsoft.com/office/officeart/2005/8/layout/lProcess3"/>
    <dgm:cxn modelId="{5B575A5B-ABED-4E61-8B34-A5EA1BA2DB4E}" srcId="{A129A81E-8C94-42DF-ADDE-9F2B740A0D4A}" destId="{97376954-7ED1-4581-841B-D7F305B8AD7B}" srcOrd="4" destOrd="0" parTransId="{B584E7DB-8CD0-422A-9B43-B2C795688687}" sibTransId="{40F437A3-4009-46DE-9F1B-622F0928EF59}"/>
    <dgm:cxn modelId="{A5E9F1F6-E3FB-4D4D-8643-709CE7A619CA}" type="presOf" srcId="{3216DF4C-ED86-4995-A681-E542A3A2EA61}" destId="{BBD3851D-19A3-4C52-ABC7-2AE36CE5E7CB}" srcOrd="0" destOrd="0" presId="urn:microsoft.com/office/officeart/2005/8/layout/lProcess3"/>
    <dgm:cxn modelId="{BE69D804-AF87-5445-B519-4FC7F7DBCB61}" type="presOf" srcId="{B53C1A6B-80B4-4D43-AA84-5C8BF67A03BC}" destId="{7029B765-979C-49C0-AEEE-6A69DEC557C0}" srcOrd="0" destOrd="0" presId="urn:microsoft.com/office/officeart/2005/8/layout/lProcess3"/>
    <dgm:cxn modelId="{FB4FCA02-CD6D-F345-BCA6-01AE893F7DE3}" type="presParOf" srcId="{020DB8EE-A582-47BC-93D7-380E683B3011}" destId="{52076FD5-87F9-46B5-8345-DB242EAD564E}" srcOrd="0" destOrd="0" presId="urn:microsoft.com/office/officeart/2005/8/layout/lProcess3"/>
    <dgm:cxn modelId="{E0F92156-2C5A-7748-B34E-498A8E0CFE97}" type="presParOf" srcId="{52076FD5-87F9-46B5-8345-DB242EAD564E}" destId="{7029B765-979C-49C0-AEEE-6A69DEC557C0}" srcOrd="0" destOrd="0" presId="urn:microsoft.com/office/officeart/2005/8/layout/lProcess3"/>
    <dgm:cxn modelId="{12F90AA6-DBFD-2A40-B11F-C06EAD8337C5}" type="presParOf" srcId="{52076FD5-87F9-46B5-8345-DB242EAD564E}" destId="{61E4FA43-289F-4C3D-A741-87EEBEF9516F}" srcOrd="1" destOrd="0" presId="urn:microsoft.com/office/officeart/2005/8/layout/lProcess3"/>
    <dgm:cxn modelId="{3AE7D8E9-16F1-0748-9928-9F2AEC7D19AB}" type="presParOf" srcId="{52076FD5-87F9-46B5-8345-DB242EAD564E}" destId="{66BBDAC1-96C6-44B0-B237-FDA847F772E5}" srcOrd="2" destOrd="0" presId="urn:microsoft.com/office/officeart/2005/8/layout/lProcess3"/>
    <dgm:cxn modelId="{4E1938F5-1D9A-E54A-8950-0DE805265C50}" type="presParOf" srcId="{020DB8EE-A582-47BC-93D7-380E683B3011}" destId="{7D26F523-E9E6-4E4A-9064-B32A466E5E50}" srcOrd="1" destOrd="0" presId="urn:microsoft.com/office/officeart/2005/8/layout/lProcess3"/>
    <dgm:cxn modelId="{6F269A34-6542-3242-83A5-D55B138B11FB}" type="presParOf" srcId="{020DB8EE-A582-47BC-93D7-380E683B3011}" destId="{59CD8028-9B75-4AAF-9724-795AE1D5E427}" srcOrd="2" destOrd="0" presId="urn:microsoft.com/office/officeart/2005/8/layout/lProcess3"/>
    <dgm:cxn modelId="{5C1D6F8C-AB1E-3B45-BD21-8E6A334F87A2}" type="presParOf" srcId="{59CD8028-9B75-4AAF-9724-795AE1D5E427}" destId="{AC0D33E9-1DAF-499B-A99F-B67F819C6BC9}" srcOrd="0" destOrd="0" presId="urn:microsoft.com/office/officeart/2005/8/layout/lProcess3"/>
    <dgm:cxn modelId="{1A8B0650-C285-F94C-A726-0ADDA0373415}" type="presParOf" srcId="{59CD8028-9B75-4AAF-9724-795AE1D5E427}" destId="{4268570D-31B3-4F25-832B-574744743901}" srcOrd="1" destOrd="0" presId="urn:microsoft.com/office/officeart/2005/8/layout/lProcess3"/>
    <dgm:cxn modelId="{5EB8C21D-3001-4945-BBE1-198614E7D4CC}" type="presParOf" srcId="{59CD8028-9B75-4AAF-9724-795AE1D5E427}" destId="{39606248-3728-4DA0-B239-56EA216281C3}" srcOrd="2" destOrd="0" presId="urn:microsoft.com/office/officeart/2005/8/layout/lProcess3"/>
    <dgm:cxn modelId="{8287D99A-5F83-444F-880A-233795A2BB63}" type="presParOf" srcId="{020DB8EE-A582-47BC-93D7-380E683B3011}" destId="{28EADC6A-116F-4BE5-9C11-70572377D9BC}" srcOrd="3" destOrd="0" presId="urn:microsoft.com/office/officeart/2005/8/layout/lProcess3"/>
    <dgm:cxn modelId="{43869445-1E3B-F34C-8F66-88CEB0E1421F}" type="presParOf" srcId="{020DB8EE-A582-47BC-93D7-380E683B3011}" destId="{55146B1E-525E-4063-BC77-983B4273C23A}" srcOrd="4" destOrd="0" presId="urn:microsoft.com/office/officeart/2005/8/layout/lProcess3"/>
    <dgm:cxn modelId="{11DC7EA5-4029-9341-BAD9-DFC61F2FA395}" type="presParOf" srcId="{55146B1E-525E-4063-BC77-983B4273C23A}" destId="{BBD3851D-19A3-4C52-ABC7-2AE36CE5E7CB}" srcOrd="0" destOrd="0" presId="urn:microsoft.com/office/officeart/2005/8/layout/lProcess3"/>
    <dgm:cxn modelId="{05B4C643-1DB7-684B-9A1F-82F4F74285B6}" type="presParOf" srcId="{55146B1E-525E-4063-BC77-983B4273C23A}" destId="{22B368F0-64F4-4F69-9151-CD3B4A09F73A}" srcOrd="1" destOrd="0" presId="urn:microsoft.com/office/officeart/2005/8/layout/lProcess3"/>
    <dgm:cxn modelId="{586BB747-37CD-0640-8562-BAAA3F8F513C}" type="presParOf" srcId="{55146B1E-525E-4063-BC77-983B4273C23A}" destId="{614B3103-EBFB-436F-B825-CD7C1EAFB84D}" srcOrd="2" destOrd="0" presId="urn:microsoft.com/office/officeart/2005/8/layout/lProcess3"/>
    <dgm:cxn modelId="{C1521C9D-1E63-BC48-A2C8-8B1908914E16}" type="presParOf" srcId="{020DB8EE-A582-47BC-93D7-380E683B3011}" destId="{80BFB3C1-C284-4CF4-AD5C-C93FA60190FB}" srcOrd="5" destOrd="0" presId="urn:microsoft.com/office/officeart/2005/8/layout/lProcess3"/>
    <dgm:cxn modelId="{A85528C3-FBC2-3B46-8038-A0CBA7902068}" type="presParOf" srcId="{020DB8EE-A582-47BC-93D7-380E683B3011}" destId="{DA2E43BC-110F-46DD-A413-F5011802AB4A}" srcOrd="6" destOrd="0" presId="urn:microsoft.com/office/officeart/2005/8/layout/lProcess3"/>
    <dgm:cxn modelId="{7AC16A07-55C4-ED46-8EEC-CAE3B439EF47}" type="presParOf" srcId="{DA2E43BC-110F-46DD-A413-F5011802AB4A}" destId="{6F402B76-C67D-4DC5-A39D-1A8883FE32C2}" srcOrd="0" destOrd="0" presId="urn:microsoft.com/office/officeart/2005/8/layout/lProcess3"/>
    <dgm:cxn modelId="{4A6C32FF-C75D-074F-BBDB-8C379446CE01}" type="presParOf" srcId="{DA2E43BC-110F-46DD-A413-F5011802AB4A}" destId="{287A60CB-0C73-484C-BB9E-E353CCD30ED6}" srcOrd="1" destOrd="0" presId="urn:microsoft.com/office/officeart/2005/8/layout/lProcess3"/>
    <dgm:cxn modelId="{CDD130AE-A55E-1B4A-8591-9242439424A3}" type="presParOf" srcId="{DA2E43BC-110F-46DD-A413-F5011802AB4A}" destId="{35A0E63E-5867-4775-B67E-88D4DA0FD093}" srcOrd="2" destOrd="0" presId="urn:microsoft.com/office/officeart/2005/8/layout/lProcess3"/>
    <dgm:cxn modelId="{BBBC7C45-F1E1-F244-B5CA-3A242A92F8D2}" type="presParOf" srcId="{020DB8EE-A582-47BC-93D7-380E683B3011}" destId="{0A307DE5-CF04-4907-88B0-6D6DDBFE60A0}" srcOrd="7" destOrd="0" presId="urn:microsoft.com/office/officeart/2005/8/layout/lProcess3"/>
    <dgm:cxn modelId="{42D389CC-944E-B342-B404-CBC281E4FDD3}" type="presParOf" srcId="{020DB8EE-A582-47BC-93D7-380E683B3011}" destId="{5FE4EBFA-6FFA-4F7D-BD53-CC6C3048599C}" srcOrd="8" destOrd="0" presId="urn:microsoft.com/office/officeart/2005/8/layout/lProcess3"/>
    <dgm:cxn modelId="{390F1968-765C-3049-A55F-F00B8531A78D}" type="presParOf" srcId="{5FE4EBFA-6FFA-4F7D-BD53-CC6C3048599C}" destId="{5AAA27BB-8B28-40BC-BE8D-0C28600F4D16}" srcOrd="0" destOrd="0" presId="urn:microsoft.com/office/officeart/2005/8/layout/lProcess3"/>
    <dgm:cxn modelId="{9EA7FA46-8476-F942-BF38-BB31ECC16051}" type="presParOf" srcId="{5FE4EBFA-6FFA-4F7D-BD53-CC6C3048599C}" destId="{6DC41F50-575B-4494-A81A-B8FA455E2E81}" srcOrd="1" destOrd="0" presId="urn:microsoft.com/office/officeart/2005/8/layout/lProcess3"/>
    <dgm:cxn modelId="{EA96D810-D252-5246-BC45-AEDAEEE49C73}" type="presParOf" srcId="{5FE4EBFA-6FFA-4F7D-BD53-CC6C3048599C}" destId="{07346BEC-8B74-4A34-A514-4E0218672FD2}" srcOrd="2" destOrd="0" presId="urn:microsoft.com/office/officeart/2005/8/layout/lProcess3"/>
    <dgm:cxn modelId="{9090B925-71CD-8F44-B6E2-59FD6581FF64}" type="presParOf" srcId="{020DB8EE-A582-47BC-93D7-380E683B3011}" destId="{D1ED3ABB-8538-465D-B7C8-9FFF686A9E23}" srcOrd="9" destOrd="0" presId="urn:microsoft.com/office/officeart/2005/8/layout/lProcess3"/>
    <dgm:cxn modelId="{C6602D5C-E98F-8B45-9CE9-C4EAE375138D}" type="presParOf" srcId="{020DB8EE-A582-47BC-93D7-380E683B3011}" destId="{A2BCE5F5-99D8-4B2D-9D7D-1833C24C377D}" srcOrd="10" destOrd="0" presId="urn:microsoft.com/office/officeart/2005/8/layout/lProcess3"/>
    <dgm:cxn modelId="{532DFCEB-384E-8244-84DC-083E812AED17}" type="presParOf" srcId="{A2BCE5F5-99D8-4B2D-9D7D-1833C24C377D}" destId="{6DFA1FBF-6FE5-44D9-9FAF-835E6E59AF07}" srcOrd="0" destOrd="0" presId="urn:microsoft.com/office/officeart/2005/8/layout/lProcess3"/>
    <dgm:cxn modelId="{26AF7DD0-2321-954E-994E-124401389209}" type="presParOf" srcId="{A2BCE5F5-99D8-4B2D-9D7D-1833C24C377D}" destId="{3EA0317C-75E0-47C8-AECE-40161FDB3D8B}" srcOrd="1" destOrd="0" presId="urn:microsoft.com/office/officeart/2005/8/layout/lProcess3"/>
    <dgm:cxn modelId="{F9194CBD-6CFA-3A40-BD8E-41152C506772}" type="presParOf" srcId="{A2BCE5F5-99D8-4B2D-9D7D-1833C24C377D}" destId="{ACCFED6C-92CA-4991-BC7B-A29C0C21CBE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35124E-FC8F-7C47-AE2A-53DBBE328D9F}" type="doc">
      <dgm:prSet loTypeId="urn:microsoft.com/office/officeart/2005/8/layout/process4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79DF0F29-A8EC-A94F-ABED-7FB6E8CC3754}">
      <dgm:prSet phldrT="[Texto]"/>
      <dgm:spPr/>
      <dgm:t>
        <a:bodyPr/>
        <a:lstStyle/>
        <a:p>
          <a:r>
            <a:rPr lang="es-ES_tradnl" dirty="0" err="1" smtClean="0"/>
            <a:t>Atenci</a:t>
          </a:r>
          <a:r>
            <a:rPr lang="es-ES" dirty="0" err="1" smtClean="0"/>
            <a:t>ón</a:t>
          </a:r>
          <a:r>
            <a:rPr lang="es-ES" dirty="0" smtClean="0"/>
            <a:t> al Migrante</a:t>
          </a:r>
          <a:endParaRPr lang="es-ES_tradnl" dirty="0"/>
        </a:p>
      </dgm:t>
    </dgm:pt>
    <dgm:pt modelId="{6440101F-123B-D44E-ABD5-87446E7E202E}" type="parTrans" cxnId="{C0FA30D3-468C-9849-A635-2CA184A69827}">
      <dgm:prSet/>
      <dgm:spPr/>
      <dgm:t>
        <a:bodyPr/>
        <a:lstStyle/>
        <a:p>
          <a:endParaRPr lang="es-ES_tradnl"/>
        </a:p>
      </dgm:t>
    </dgm:pt>
    <dgm:pt modelId="{9F83E5E7-1EE8-5A47-93E4-17BEAB900F6D}" type="sibTrans" cxnId="{C0FA30D3-468C-9849-A635-2CA184A69827}">
      <dgm:prSet/>
      <dgm:spPr/>
      <dgm:t>
        <a:bodyPr/>
        <a:lstStyle/>
        <a:p>
          <a:endParaRPr lang="es-ES_tradnl"/>
        </a:p>
      </dgm:t>
    </dgm:pt>
    <dgm:pt modelId="{2E80E2E0-C3EA-AD4F-8596-7C99E9869433}">
      <dgm:prSet phldrT="[Texto]"/>
      <dgm:spPr/>
      <dgm:t>
        <a:bodyPr/>
        <a:lstStyle/>
        <a:p>
          <a:r>
            <a:rPr lang="es-ES_tradnl" smtClean="0"/>
            <a:t>Las remesas </a:t>
          </a:r>
          <a:r>
            <a:rPr lang="es-ES_tradnl" dirty="0" smtClean="0"/>
            <a:t>representan</a:t>
          </a:r>
          <a:r>
            <a:rPr lang="es-ES_tradnl" baseline="0" dirty="0" smtClean="0"/>
            <a:t> el 11% del PIB</a:t>
          </a:r>
          <a:endParaRPr lang="es-ES_tradnl" dirty="0"/>
        </a:p>
      </dgm:t>
    </dgm:pt>
    <dgm:pt modelId="{6307342C-DEFF-B84D-9D79-C131309BC0F2}" type="parTrans" cxnId="{E32A9BC6-9882-554C-8290-22176FEE1824}">
      <dgm:prSet/>
      <dgm:spPr/>
      <dgm:t>
        <a:bodyPr/>
        <a:lstStyle/>
        <a:p>
          <a:endParaRPr lang="es-ES_tradnl"/>
        </a:p>
      </dgm:t>
    </dgm:pt>
    <dgm:pt modelId="{4C89D6A3-83DD-7F41-A0F9-3D27DF579384}" type="sibTrans" cxnId="{E32A9BC6-9882-554C-8290-22176FEE1824}">
      <dgm:prSet/>
      <dgm:spPr/>
      <dgm:t>
        <a:bodyPr/>
        <a:lstStyle/>
        <a:p>
          <a:endParaRPr lang="es-ES_tradnl"/>
        </a:p>
      </dgm:t>
    </dgm:pt>
    <dgm:pt modelId="{5E337DA6-870B-3042-98E4-7B92A92BFF5F}">
      <dgm:prSet phldrT="[Texto]"/>
      <dgm:spPr/>
      <dgm:t>
        <a:bodyPr/>
        <a:lstStyle/>
        <a:p>
          <a:r>
            <a:rPr lang="es-ES_tradnl" dirty="0" smtClean="0"/>
            <a:t>Resolver</a:t>
          </a:r>
          <a:r>
            <a:rPr lang="es-ES_tradnl" baseline="0" dirty="0" smtClean="0"/>
            <a:t> los problemas de Pol</a:t>
          </a:r>
          <a:r>
            <a:rPr lang="es-ES" baseline="0" dirty="0" err="1" smtClean="0"/>
            <a:t>ítica</a:t>
          </a:r>
          <a:r>
            <a:rPr lang="es-ES" baseline="0" dirty="0" smtClean="0"/>
            <a:t> Exterior</a:t>
          </a:r>
          <a:endParaRPr lang="es-ES_tradnl" dirty="0"/>
        </a:p>
      </dgm:t>
    </dgm:pt>
    <dgm:pt modelId="{FE6C7E2C-50CF-E445-86D4-A4873E1774BF}" type="parTrans" cxnId="{BC336443-82D6-5845-9AD3-EC0F399C65D4}">
      <dgm:prSet/>
      <dgm:spPr/>
      <dgm:t>
        <a:bodyPr/>
        <a:lstStyle/>
        <a:p>
          <a:endParaRPr lang="es-ES_tradnl"/>
        </a:p>
      </dgm:t>
    </dgm:pt>
    <dgm:pt modelId="{A8F7E578-D8F2-D340-8DC2-92D10964B25D}" type="sibTrans" cxnId="{BC336443-82D6-5845-9AD3-EC0F399C65D4}">
      <dgm:prSet/>
      <dgm:spPr/>
      <dgm:t>
        <a:bodyPr/>
        <a:lstStyle/>
        <a:p>
          <a:endParaRPr lang="es-ES_tradnl"/>
        </a:p>
      </dgm:t>
    </dgm:pt>
    <dgm:pt modelId="{EB95785E-9F68-D543-BC1C-BB9F29E45154}">
      <dgm:prSet/>
      <dgm:spPr/>
      <dgm:t>
        <a:bodyPr/>
        <a:lstStyle/>
        <a:p>
          <a:r>
            <a:rPr lang="es-ES_tradnl" dirty="0" smtClean="0"/>
            <a:t>Presencia del Estado de Guatemala ante el mundo</a:t>
          </a:r>
          <a:endParaRPr lang="es-ES_tradnl" dirty="0"/>
        </a:p>
      </dgm:t>
    </dgm:pt>
    <dgm:pt modelId="{092790AA-ED39-9348-A45E-B3F026FEBE89}" type="parTrans" cxnId="{35DB10AF-A86A-ED44-8B67-625660577353}">
      <dgm:prSet/>
      <dgm:spPr/>
      <dgm:t>
        <a:bodyPr/>
        <a:lstStyle/>
        <a:p>
          <a:endParaRPr lang="es-ES_tradnl"/>
        </a:p>
      </dgm:t>
    </dgm:pt>
    <dgm:pt modelId="{429E03FE-0F5C-3F4B-82F1-616055A3AEF6}" type="sibTrans" cxnId="{35DB10AF-A86A-ED44-8B67-625660577353}">
      <dgm:prSet/>
      <dgm:spPr/>
      <dgm:t>
        <a:bodyPr/>
        <a:lstStyle/>
        <a:p>
          <a:endParaRPr lang="es-ES_tradnl"/>
        </a:p>
      </dgm:t>
    </dgm:pt>
    <dgm:pt modelId="{91066FAA-1211-7D4E-9420-00DC62CCF332}" type="pres">
      <dgm:prSet presAssocID="{7235124E-FC8F-7C47-AE2A-53DBBE328D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DDC118A9-9E5F-0841-B90A-4D91CF6DB3C7}" type="pres">
      <dgm:prSet presAssocID="{EB95785E-9F68-D543-BC1C-BB9F29E45154}" presName="boxAndChildren" presStyleCnt="0"/>
      <dgm:spPr/>
    </dgm:pt>
    <dgm:pt modelId="{A9F298F0-CCF5-A64B-B602-DF195BFA1950}" type="pres">
      <dgm:prSet presAssocID="{EB95785E-9F68-D543-BC1C-BB9F29E45154}" presName="parentTextBox" presStyleLbl="node1" presStyleIdx="0" presStyleCnt="4"/>
      <dgm:spPr/>
      <dgm:t>
        <a:bodyPr/>
        <a:lstStyle/>
        <a:p>
          <a:endParaRPr lang="es-ES_tradnl"/>
        </a:p>
      </dgm:t>
    </dgm:pt>
    <dgm:pt modelId="{F724CCC7-E6C9-3042-91CF-C9306DB498CD}" type="pres">
      <dgm:prSet presAssocID="{A8F7E578-D8F2-D340-8DC2-92D10964B25D}" presName="sp" presStyleCnt="0"/>
      <dgm:spPr/>
    </dgm:pt>
    <dgm:pt modelId="{58A356C0-05F9-2245-B74F-040671C904FB}" type="pres">
      <dgm:prSet presAssocID="{5E337DA6-870B-3042-98E4-7B92A92BFF5F}" presName="arrowAndChildren" presStyleCnt="0"/>
      <dgm:spPr/>
    </dgm:pt>
    <dgm:pt modelId="{38F75986-7F5B-FC48-A395-DE3A86312181}" type="pres">
      <dgm:prSet presAssocID="{5E337DA6-870B-3042-98E4-7B92A92BFF5F}" presName="parentTextArrow" presStyleLbl="node1" presStyleIdx="1" presStyleCnt="4"/>
      <dgm:spPr/>
      <dgm:t>
        <a:bodyPr/>
        <a:lstStyle/>
        <a:p>
          <a:endParaRPr lang="es-ES_tradnl"/>
        </a:p>
      </dgm:t>
    </dgm:pt>
    <dgm:pt modelId="{7F7E6FBC-962C-764B-A0BB-17005159B688}" type="pres">
      <dgm:prSet presAssocID="{4C89D6A3-83DD-7F41-A0F9-3D27DF579384}" presName="sp" presStyleCnt="0"/>
      <dgm:spPr/>
    </dgm:pt>
    <dgm:pt modelId="{A8398722-01FA-AE4A-8B4F-E06695227C42}" type="pres">
      <dgm:prSet presAssocID="{2E80E2E0-C3EA-AD4F-8596-7C99E9869433}" presName="arrowAndChildren" presStyleCnt="0"/>
      <dgm:spPr/>
    </dgm:pt>
    <dgm:pt modelId="{4BBF7435-90F9-564A-9FA0-5FFB4259DD58}" type="pres">
      <dgm:prSet presAssocID="{2E80E2E0-C3EA-AD4F-8596-7C99E9869433}" presName="parentTextArrow" presStyleLbl="node1" presStyleIdx="2" presStyleCnt="4"/>
      <dgm:spPr/>
      <dgm:t>
        <a:bodyPr/>
        <a:lstStyle/>
        <a:p>
          <a:endParaRPr lang="es-ES_tradnl"/>
        </a:p>
      </dgm:t>
    </dgm:pt>
    <dgm:pt modelId="{E5234221-198E-364A-A84D-FFC8E4AC421E}" type="pres">
      <dgm:prSet presAssocID="{9F83E5E7-1EE8-5A47-93E4-17BEAB900F6D}" presName="sp" presStyleCnt="0"/>
      <dgm:spPr/>
    </dgm:pt>
    <dgm:pt modelId="{331826EE-13A2-634D-8134-4BB47E00FBB2}" type="pres">
      <dgm:prSet presAssocID="{79DF0F29-A8EC-A94F-ABED-7FB6E8CC3754}" presName="arrowAndChildren" presStyleCnt="0"/>
      <dgm:spPr/>
    </dgm:pt>
    <dgm:pt modelId="{EFEC3052-3A16-7245-B99C-8D8D86CA7BC0}" type="pres">
      <dgm:prSet presAssocID="{79DF0F29-A8EC-A94F-ABED-7FB6E8CC3754}" presName="parentTextArrow" presStyleLbl="node1" presStyleIdx="3" presStyleCnt="4"/>
      <dgm:spPr/>
      <dgm:t>
        <a:bodyPr/>
        <a:lstStyle/>
        <a:p>
          <a:endParaRPr lang="es-ES_tradnl"/>
        </a:p>
      </dgm:t>
    </dgm:pt>
  </dgm:ptLst>
  <dgm:cxnLst>
    <dgm:cxn modelId="{884817B6-56E5-9143-B401-7C82FF04814D}" type="presOf" srcId="{5E337DA6-870B-3042-98E4-7B92A92BFF5F}" destId="{38F75986-7F5B-FC48-A395-DE3A86312181}" srcOrd="0" destOrd="0" presId="urn:microsoft.com/office/officeart/2005/8/layout/process4"/>
    <dgm:cxn modelId="{576DDBE7-E5A2-6E44-B84A-9BE51B278668}" type="presOf" srcId="{79DF0F29-A8EC-A94F-ABED-7FB6E8CC3754}" destId="{EFEC3052-3A16-7245-B99C-8D8D86CA7BC0}" srcOrd="0" destOrd="0" presId="urn:microsoft.com/office/officeart/2005/8/layout/process4"/>
    <dgm:cxn modelId="{2766A15D-C82E-F446-92B6-5B7F82782A59}" type="presOf" srcId="{2E80E2E0-C3EA-AD4F-8596-7C99E9869433}" destId="{4BBF7435-90F9-564A-9FA0-5FFB4259DD58}" srcOrd="0" destOrd="0" presId="urn:microsoft.com/office/officeart/2005/8/layout/process4"/>
    <dgm:cxn modelId="{23148A16-DED6-4D46-9023-55901216617E}" type="presOf" srcId="{7235124E-FC8F-7C47-AE2A-53DBBE328D9F}" destId="{91066FAA-1211-7D4E-9420-00DC62CCF332}" srcOrd="0" destOrd="0" presId="urn:microsoft.com/office/officeart/2005/8/layout/process4"/>
    <dgm:cxn modelId="{35DB10AF-A86A-ED44-8B67-625660577353}" srcId="{7235124E-FC8F-7C47-AE2A-53DBBE328D9F}" destId="{EB95785E-9F68-D543-BC1C-BB9F29E45154}" srcOrd="3" destOrd="0" parTransId="{092790AA-ED39-9348-A45E-B3F026FEBE89}" sibTransId="{429E03FE-0F5C-3F4B-82F1-616055A3AEF6}"/>
    <dgm:cxn modelId="{BC336443-82D6-5845-9AD3-EC0F399C65D4}" srcId="{7235124E-FC8F-7C47-AE2A-53DBBE328D9F}" destId="{5E337DA6-870B-3042-98E4-7B92A92BFF5F}" srcOrd="2" destOrd="0" parTransId="{FE6C7E2C-50CF-E445-86D4-A4873E1774BF}" sibTransId="{A8F7E578-D8F2-D340-8DC2-92D10964B25D}"/>
    <dgm:cxn modelId="{7BE5B6E8-BECF-1540-8DFB-130AAECA0FC2}" type="presOf" srcId="{EB95785E-9F68-D543-BC1C-BB9F29E45154}" destId="{A9F298F0-CCF5-A64B-B602-DF195BFA1950}" srcOrd="0" destOrd="0" presId="urn:microsoft.com/office/officeart/2005/8/layout/process4"/>
    <dgm:cxn modelId="{E32A9BC6-9882-554C-8290-22176FEE1824}" srcId="{7235124E-FC8F-7C47-AE2A-53DBBE328D9F}" destId="{2E80E2E0-C3EA-AD4F-8596-7C99E9869433}" srcOrd="1" destOrd="0" parTransId="{6307342C-DEFF-B84D-9D79-C131309BC0F2}" sibTransId="{4C89D6A3-83DD-7F41-A0F9-3D27DF579384}"/>
    <dgm:cxn modelId="{C0FA30D3-468C-9849-A635-2CA184A69827}" srcId="{7235124E-FC8F-7C47-AE2A-53DBBE328D9F}" destId="{79DF0F29-A8EC-A94F-ABED-7FB6E8CC3754}" srcOrd="0" destOrd="0" parTransId="{6440101F-123B-D44E-ABD5-87446E7E202E}" sibTransId="{9F83E5E7-1EE8-5A47-93E4-17BEAB900F6D}"/>
    <dgm:cxn modelId="{765E5801-6FEB-FD4E-972D-96BCD616A3D6}" type="presParOf" srcId="{91066FAA-1211-7D4E-9420-00DC62CCF332}" destId="{DDC118A9-9E5F-0841-B90A-4D91CF6DB3C7}" srcOrd="0" destOrd="0" presId="urn:microsoft.com/office/officeart/2005/8/layout/process4"/>
    <dgm:cxn modelId="{D04D1501-720C-7945-A86C-58B0766A5985}" type="presParOf" srcId="{DDC118A9-9E5F-0841-B90A-4D91CF6DB3C7}" destId="{A9F298F0-CCF5-A64B-B602-DF195BFA1950}" srcOrd="0" destOrd="0" presId="urn:microsoft.com/office/officeart/2005/8/layout/process4"/>
    <dgm:cxn modelId="{C187D028-45ED-2043-B8D1-B4DE29414937}" type="presParOf" srcId="{91066FAA-1211-7D4E-9420-00DC62CCF332}" destId="{F724CCC7-E6C9-3042-91CF-C9306DB498CD}" srcOrd="1" destOrd="0" presId="urn:microsoft.com/office/officeart/2005/8/layout/process4"/>
    <dgm:cxn modelId="{DC92517E-2385-CF45-803C-1F6F5F2CA775}" type="presParOf" srcId="{91066FAA-1211-7D4E-9420-00DC62CCF332}" destId="{58A356C0-05F9-2245-B74F-040671C904FB}" srcOrd="2" destOrd="0" presId="urn:microsoft.com/office/officeart/2005/8/layout/process4"/>
    <dgm:cxn modelId="{A626EF5C-2558-6D45-8F97-EFB6B6DD8D5E}" type="presParOf" srcId="{58A356C0-05F9-2245-B74F-040671C904FB}" destId="{38F75986-7F5B-FC48-A395-DE3A86312181}" srcOrd="0" destOrd="0" presId="urn:microsoft.com/office/officeart/2005/8/layout/process4"/>
    <dgm:cxn modelId="{062EE939-DB5F-6A46-BCCE-23B337E67139}" type="presParOf" srcId="{91066FAA-1211-7D4E-9420-00DC62CCF332}" destId="{7F7E6FBC-962C-764B-A0BB-17005159B688}" srcOrd="3" destOrd="0" presId="urn:microsoft.com/office/officeart/2005/8/layout/process4"/>
    <dgm:cxn modelId="{C13E61E5-9170-CB45-A848-2622213318F3}" type="presParOf" srcId="{91066FAA-1211-7D4E-9420-00DC62CCF332}" destId="{A8398722-01FA-AE4A-8B4F-E06695227C42}" srcOrd="4" destOrd="0" presId="urn:microsoft.com/office/officeart/2005/8/layout/process4"/>
    <dgm:cxn modelId="{29BC10A5-6B8C-EA4D-BF3E-B9ED74A786C5}" type="presParOf" srcId="{A8398722-01FA-AE4A-8B4F-E06695227C42}" destId="{4BBF7435-90F9-564A-9FA0-5FFB4259DD58}" srcOrd="0" destOrd="0" presId="urn:microsoft.com/office/officeart/2005/8/layout/process4"/>
    <dgm:cxn modelId="{C6B513A3-DAF8-4247-83C8-779BE999D404}" type="presParOf" srcId="{91066FAA-1211-7D4E-9420-00DC62CCF332}" destId="{E5234221-198E-364A-A84D-FFC8E4AC421E}" srcOrd="5" destOrd="0" presId="urn:microsoft.com/office/officeart/2005/8/layout/process4"/>
    <dgm:cxn modelId="{1D65837F-E2B8-1B4D-9482-FBD95F68A3BD}" type="presParOf" srcId="{91066FAA-1211-7D4E-9420-00DC62CCF332}" destId="{331826EE-13A2-634D-8134-4BB47E00FBB2}" srcOrd="6" destOrd="0" presId="urn:microsoft.com/office/officeart/2005/8/layout/process4"/>
    <dgm:cxn modelId="{4241B8B6-6721-0A4A-A9A3-D97D677DDC3A}" type="presParOf" srcId="{331826EE-13A2-634D-8134-4BB47E00FBB2}" destId="{EFEC3052-3A16-7245-B99C-8D8D86CA7BC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9B765-979C-49C0-AEEE-6A69DEC557C0}">
      <dsp:nvSpPr>
        <dsp:cNvPr id="0" name=""/>
        <dsp:cNvSpPr/>
      </dsp:nvSpPr>
      <dsp:spPr>
        <a:xfrm>
          <a:off x="2750" y="488030"/>
          <a:ext cx="7962503" cy="99842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u="none" strike="noStrike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Apertura de 4 Consulados en los</a:t>
          </a:r>
          <a:r>
            <a:rPr lang="es-ES_tradnl" sz="1600" u="none" strike="noStrike" kern="1200" baseline="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 </a:t>
          </a:r>
          <a:r>
            <a:rPr lang="es-ES_tradnl" sz="1600" u="none" strike="noStrike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Estados Unidos de América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u="none" strike="noStrike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y 1 Consulado en los Estados Unidos </a:t>
          </a:r>
          <a:r>
            <a:rPr lang="es-ES_tradnl" sz="1600" u="none" strike="noStrike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Mexicanos (</a:t>
          </a:r>
          <a:r>
            <a:rPr lang="es-ES_tradnl" sz="16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Lake Worth, Florida </a:t>
          </a:r>
          <a:endParaRPr lang="es-GT" sz="16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Oklahoma City, Oklahoma, Raleigh, Carolina del Norte, Seattle, Washington)</a:t>
          </a:r>
          <a:r>
            <a:rPr lang="es-ES_tradnl" sz="1600" u="none" strike="noStrike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rPr>
            <a:t> </a:t>
          </a:r>
          <a:endParaRPr lang="es-E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1961" y="488030"/>
        <a:ext cx="6964081" cy="998422"/>
      </dsp:txXfrm>
    </dsp:sp>
    <dsp:sp modelId="{AC0D33E9-1DAF-499B-A99F-B67F819C6BC9}">
      <dsp:nvSpPr>
        <dsp:cNvPr id="0" name=""/>
        <dsp:cNvSpPr/>
      </dsp:nvSpPr>
      <dsp:spPr>
        <a:xfrm>
          <a:off x="2750" y="1565965"/>
          <a:ext cx="7962503" cy="567946"/>
        </a:xfrm>
        <a:prstGeom prst="chevron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u="none" strike="noStrike" kern="1200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Apertura de </a:t>
          </a:r>
          <a:r>
            <a:rPr lang="es-ES_tradnl" sz="1700" u="none" strike="noStrike" kern="1200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Embajadas en Turquía y Marruecos</a:t>
          </a:r>
          <a:endParaRPr lang="es-ES" sz="1700" kern="1200" dirty="0">
            <a:solidFill>
              <a:schemeClr val="bg1"/>
            </a:solidFill>
          </a:endParaRPr>
        </a:p>
      </dsp:txBody>
      <dsp:txXfrm>
        <a:off x="286723" y="1565965"/>
        <a:ext cx="7394557" cy="567946"/>
      </dsp:txXfrm>
    </dsp:sp>
    <dsp:sp modelId="{BBD3851D-19A3-4C52-ABC7-2AE36CE5E7CB}">
      <dsp:nvSpPr>
        <dsp:cNvPr id="0" name=""/>
        <dsp:cNvSpPr/>
      </dsp:nvSpPr>
      <dsp:spPr>
        <a:xfrm>
          <a:off x="2750" y="2213425"/>
          <a:ext cx="7946118" cy="567946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u="none" strike="noStrike" kern="1200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Compras </a:t>
          </a:r>
          <a:r>
            <a:rPr lang="es-ES_tradnl" sz="1700" u="none" strike="noStrike" kern="1200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y acondicionamiento de Consulado de Guatemala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u="none" strike="noStrike" kern="1200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en Los Ángeles</a:t>
          </a:r>
          <a:endParaRPr lang="es-ES" sz="1700" kern="1200" dirty="0">
            <a:solidFill>
              <a:schemeClr val="bg1"/>
            </a:solidFill>
          </a:endParaRPr>
        </a:p>
      </dsp:txBody>
      <dsp:txXfrm>
        <a:off x="286723" y="2213425"/>
        <a:ext cx="7378172" cy="567946"/>
      </dsp:txXfrm>
    </dsp:sp>
    <dsp:sp modelId="{6F402B76-C67D-4DC5-A39D-1A8883FE32C2}">
      <dsp:nvSpPr>
        <dsp:cNvPr id="0" name=""/>
        <dsp:cNvSpPr/>
      </dsp:nvSpPr>
      <dsp:spPr>
        <a:xfrm>
          <a:off x="2750" y="2860884"/>
          <a:ext cx="7964505" cy="567946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u="none" strike="noStrike" kern="1200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Implementación del Call Center </a:t>
          </a:r>
          <a:endParaRPr lang="es-ES" sz="1700" kern="1200" dirty="0">
            <a:solidFill>
              <a:schemeClr val="bg1"/>
            </a:solidFill>
          </a:endParaRPr>
        </a:p>
      </dsp:txBody>
      <dsp:txXfrm>
        <a:off x="286723" y="2860884"/>
        <a:ext cx="7396559" cy="567946"/>
      </dsp:txXfrm>
    </dsp:sp>
    <dsp:sp modelId="{5AAA27BB-8B28-40BC-BE8D-0C28600F4D16}">
      <dsp:nvSpPr>
        <dsp:cNvPr id="0" name=""/>
        <dsp:cNvSpPr/>
      </dsp:nvSpPr>
      <dsp:spPr>
        <a:xfrm>
          <a:off x="2750" y="3508344"/>
          <a:ext cx="7967046" cy="567946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u="none" strike="noStrike" kern="1200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Facilitación gratuita de la partida de nacimiento  para tramites de documentación </a:t>
          </a:r>
          <a:endParaRPr lang="es-ES" sz="1700" kern="1200" dirty="0">
            <a:solidFill>
              <a:schemeClr val="bg1"/>
            </a:solidFill>
          </a:endParaRPr>
        </a:p>
      </dsp:txBody>
      <dsp:txXfrm>
        <a:off x="286723" y="3508344"/>
        <a:ext cx="7399100" cy="567946"/>
      </dsp:txXfrm>
    </dsp:sp>
    <dsp:sp modelId="{FC699480-92BB-2F4D-94F4-05829FAF352F}">
      <dsp:nvSpPr>
        <dsp:cNvPr id="0" name=""/>
        <dsp:cNvSpPr/>
      </dsp:nvSpPr>
      <dsp:spPr>
        <a:xfrm>
          <a:off x="2750" y="4155803"/>
          <a:ext cx="7983204" cy="567946"/>
        </a:xfrm>
        <a:prstGeom prst="chevron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u="none" strike="noStrike" kern="1200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Servicios de orientación </a:t>
          </a:r>
          <a:r>
            <a:rPr lang="es-ES_tradnl" sz="1700" u="none" strike="noStrike" kern="1200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legal (19 abogados)</a:t>
          </a:r>
          <a:endParaRPr lang="es-ES_tradnl" sz="1700" kern="1200" dirty="0">
            <a:solidFill>
              <a:schemeClr val="bg1"/>
            </a:solidFill>
          </a:endParaRPr>
        </a:p>
      </dsp:txBody>
      <dsp:txXfrm>
        <a:off x="286723" y="4155803"/>
        <a:ext cx="7415258" cy="567946"/>
      </dsp:txXfrm>
    </dsp:sp>
    <dsp:sp modelId="{6DFA1FBF-6FE5-44D9-9FAF-835E6E59AF07}">
      <dsp:nvSpPr>
        <dsp:cNvPr id="0" name=""/>
        <dsp:cNvSpPr/>
      </dsp:nvSpPr>
      <dsp:spPr>
        <a:xfrm>
          <a:off x="2750" y="4803263"/>
          <a:ext cx="7892574" cy="567946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u="none" strike="noStrike" kern="1200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Empleados </a:t>
          </a:r>
          <a:r>
            <a:rPr lang="es-ES_tradnl" sz="1700" u="none" strike="noStrike" kern="1200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locales para fortalecimiento de servicios </a:t>
          </a:r>
          <a:r>
            <a:rPr lang="es-ES_tradnl" sz="1700" u="none" strike="noStrike" kern="1200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rPr>
            <a:t> (78 nuevos)</a:t>
          </a:r>
          <a:endParaRPr lang="es-ES" sz="1700" kern="1200" dirty="0">
            <a:solidFill>
              <a:schemeClr val="bg1"/>
            </a:solidFill>
          </a:endParaRPr>
        </a:p>
      </dsp:txBody>
      <dsp:txXfrm>
        <a:off x="286723" y="4803263"/>
        <a:ext cx="7324628" cy="567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9B765-979C-49C0-AEEE-6A69DEC557C0}">
      <dsp:nvSpPr>
        <dsp:cNvPr id="0" name=""/>
        <dsp:cNvSpPr/>
      </dsp:nvSpPr>
      <dsp:spPr>
        <a:xfrm>
          <a:off x="361981" y="1906"/>
          <a:ext cx="4680001" cy="6763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Ampliación Consular</a:t>
          </a:r>
          <a:endParaRPr lang="es-ES" sz="2300" kern="1200" dirty="0"/>
        </a:p>
      </dsp:txBody>
      <dsp:txXfrm>
        <a:off x="700166" y="1906"/>
        <a:ext cx="4003632" cy="676369"/>
      </dsp:txXfrm>
    </dsp:sp>
    <dsp:sp modelId="{66BBDAC1-96C6-44B0-B237-FDA847F772E5}">
      <dsp:nvSpPr>
        <dsp:cNvPr id="0" name=""/>
        <dsp:cNvSpPr/>
      </dsp:nvSpPr>
      <dsp:spPr>
        <a:xfrm>
          <a:off x="4822162" y="59398"/>
          <a:ext cx="2519993" cy="561386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Q 75.5 millones</a:t>
          </a:r>
          <a:endParaRPr lang="es-ES" sz="2300" kern="1200" dirty="0"/>
        </a:p>
      </dsp:txBody>
      <dsp:txXfrm>
        <a:off x="5102855" y="59398"/>
        <a:ext cx="1958607" cy="561386"/>
      </dsp:txXfrm>
    </dsp:sp>
    <dsp:sp modelId="{AC0D33E9-1DAF-499B-A99F-B67F819C6BC9}">
      <dsp:nvSpPr>
        <dsp:cNvPr id="0" name=""/>
        <dsp:cNvSpPr/>
      </dsp:nvSpPr>
      <dsp:spPr>
        <a:xfrm>
          <a:off x="361981" y="772967"/>
          <a:ext cx="4680001" cy="676369"/>
        </a:xfrm>
        <a:prstGeom prst="chevron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Fortalecimiento a la Red Consular existente</a:t>
          </a:r>
          <a:endParaRPr lang="es-ES" sz="2300" kern="1200" dirty="0"/>
        </a:p>
      </dsp:txBody>
      <dsp:txXfrm>
        <a:off x="700166" y="772967"/>
        <a:ext cx="4003632" cy="676369"/>
      </dsp:txXfrm>
    </dsp:sp>
    <dsp:sp modelId="{39606248-3728-4DA0-B239-56EA216281C3}">
      <dsp:nvSpPr>
        <dsp:cNvPr id="0" name=""/>
        <dsp:cNvSpPr/>
      </dsp:nvSpPr>
      <dsp:spPr>
        <a:xfrm>
          <a:off x="4822162" y="830459"/>
          <a:ext cx="2519993" cy="561386"/>
        </a:xfrm>
        <a:prstGeom prst="chevron">
          <a:avLst/>
        </a:prstGeom>
        <a:solidFill>
          <a:schemeClr val="accent3">
            <a:tint val="40000"/>
            <a:alpha val="90000"/>
            <a:hueOff val="2143370"/>
            <a:satOff val="-2759"/>
            <a:lumOff val="-21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143370"/>
              <a:satOff val="-2759"/>
              <a:lumOff val="-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/>
            <a:t>Q 145 </a:t>
          </a:r>
          <a:r>
            <a:rPr lang="es-ES" sz="2300" kern="1200" dirty="0" smtClean="0"/>
            <a:t>millones</a:t>
          </a:r>
          <a:endParaRPr lang="es-ES" sz="2300" kern="1200" dirty="0"/>
        </a:p>
      </dsp:txBody>
      <dsp:txXfrm>
        <a:off x="5102855" y="830459"/>
        <a:ext cx="1958607" cy="561386"/>
      </dsp:txXfrm>
    </dsp:sp>
    <dsp:sp modelId="{BBD3851D-19A3-4C52-ABC7-2AE36CE5E7CB}">
      <dsp:nvSpPr>
        <dsp:cNvPr id="0" name=""/>
        <dsp:cNvSpPr/>
      </dsp:nvSpPr>
      <dsp:spPr>
        <a:xfrm>
          <a:off x="361981" y="1544028"/>
          <a:ext cx="4680001" cy="676369"/>
        </a:xfrm>
        <a:prstGeom prst="chevron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Ampliación Diplomática</a:t>
          </a:r>
          <a:endParaRPr lang="es-ES" sz="2300" kern="1200" dirty="0"/>
        </a:p>
      </dsp:txBody>
      <dsp:txXfrm>
        <a:off x="700166" y="1544028"/>
        <a:ext cx="4003632" cy="676369"/>
      </dsp:txXfrm>
    </dsp:sp>
    <dsp:sp modelId="{614B3103-EBFB-436F-B825-CD7C1EAFB84D}">
      <dsp:nvSpPr>
        <dsp:cNvPr id="0" name=""/>
        <dsp:cNvSpPr/>
      </dsp:nvSpPr>
      <dsp:spPr>
        <a:xfrm>
          <a:off x="4822162" y="1601519"/>
          <a:ext cx="2519993" cy="561386"/>
        </a:xfrm>
        <a:prstGeom prst="chevron">
          <a:avLst/>
        </a:prstGeom>
        <a:solidFill>
          <a:schemeClr val="accent3">
            <a:tint val="40000"/>
            <a:alpha val="90000"/>
            <a:hueOff val="4286740"/>
            <a:satOff val="-5517"/>
            <a:lumOff val="-43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286740"/>
              <a:satOff val="-5517"/>
              <a:lumOff val="-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Q 17.2 millones</a:t>
          </a:r>
          <a:endParaRPr lang="es-ES" sz="2300" kern="1200" dirty="0"/>
        </a:p>
      </dsp:txBody>
      <dsp:txXfrm>
        <a:off x="5102855" y="1601519"/>
        <a:ext cx="1958607" cy="561386"/>
      </dsp:txXfrm>
    </dsp:sp>
    <dsp:sp modelId="{6F402B76-C67D-4DC5-A39D-1A8883FE32C2}">
      <dsp:nvSpPr>
        <dsp:cNvPr id="0" name=""/>
        <dsp:cNvSpPr/>
      </dsp:nvSpPr>
      <dsp:spPr>
        <a:xfrm>
          <a:off x="361981" y="2315089"/>
          <a:ext cx="4680001" cy="676369"/>
        </a:xfrm>
        <a:prstGeom prst="chevron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Fortalecimiento de Embajadas y Misiones</a:t>
          </a:r>
          <a:endParaRPr lang="es-ES" sz="2300" kern="1200" dirty="0"/>
        </a:p>
      </dsp:txBody>
      <dsp:txXfrm>
        <a:off x="700166" y="2315089"/>
        <a:ext cx="4003632" cy="676369"/>
      </dsp:txXfrm>
    </dsp:sp>
    <dsp:sp modelId="{35A0E63E-5867-4775-B67E-88D4DA0FD093}">
      <dsp:nvSpPr>
        <dsp:cNvPr id="0" name=""/>
        <dsp:cNvSpPr/>
      </dsp:nvSpPr>
      <dsp:spPr>
        <a:xfrm>
          <a:off x="4822162" y="2372580"/>
          <a:ext cx="2519993" cy="561386"/>
        </a:xfrm>
        <a:prstGeom prst="chevron">
          <a:avLst/>
        </a:prstGeom>
        <a:solidFill>
          <a:schemeClr val="accent3">
            <a:tint val="40000"/>
            <a:alpha val="90000"/>
            <a:hueOff val="6430110"/>
            <a:satOff val="-8276"/>
            <a:lumOff val="-64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430110"/>
              <a:satOff val="-8276"/>
              <a:lumOff val="-6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Q 44.4 millones</a:t>
          </a:r>
          <a:endParaRPr lang="es-ES" sz="2300" kern="1200" dirty="0"/>
        </a:p>
      </dsp:txBody>
      <dsp:txXfrm>
        <a:off x="5102855" y="2372580"/>
        <a:ext cx="1958607" cy="561386"/>
      </dsp:txXfrm>
    </dsp:sp>
    <dsp:sp modelId="{5AAA27BB-8B28-40BC-BE8D-0C28600F4D16}">
      <dsp:nvSpPr>
        <dsp:cNvPr id="0" name=""/>
        <dsp:cNvSpPr/>
      </dsp:nvSpPr>
      <dsp:spPr>
        <a:xfrm>
          <a:off x="361981" y="3086150"/>
          <a:ext cx="4680001" cy="676369"/>
        </a:xfrm>
        <a:prstGeom prst="chevron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Diferendo con Belice</a:t>
          </a:r>
          <a:endParaRPr lang="es-ES" sz="2300" kern="1200" dirty="0"/>
        </a:p>
      </dsp:txBody>
      <dsp:txXfrm>
        <a:off x="700166" y="3086150"/>
        <a:ext cx="4003632" cy="676369"/>
      </dsp:txXfrm>
    </dsp:sp>
    <dsp:sp modelId="{07346BEC-8B74-4A34-A514-4E0218672FD2}">
      <dsp:nvSpPr>
        <dsp:cNvPr id="0" name=""/>
        <dsp:cNvSpPr/>
      </dsp:nvSpPr>
      <dsp:spPr>
        <a:xfrm>
          <a:off x="4822162" y="3143641"/>
          <a:ext cx="2519993" cy="561386"/>
        </a:xfrm>
        <a:prstGeom prst="chevron">
          <a:avLst/>
        </a:prstGeom>
        <a:solidFill>
          <a:schemeClr val="accent3">
            <a:tint val="40000"/>
            <a:alpha val="90000"/>
            <a:hueOff val="8573481"/>
            <a:satOff val="-11034"/>
            <a:lumOff val="-86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573481"/>
              <a:satOff val="-11034"/>
              <a:lumOff val="-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Q 15 millones</a:t>
          </a:r>
          <a:endParaRPr lang="es-ES" sz="2300" kern="1200" dirty="0"/>
        </a:p>
      </dsp:txBody>
      <dsp:txXfrm>
        <a:off x="5102855" y="3143641"/>
        <a:ext cx="1958607" cy="561386"/>
      </dsp:txXfrm>
    </dsp:sp>
    <dsp:sp modelId="{6DFA1FBF-6FE5-44D9-9FAF-835E6E59AF07}">
      <dsp:nvSpPr>
        <dsp:cNvPr id="0" name=""/>
        <dsp:cNvSpPr/>
      </dsp:nvSpPr>
      <dsp:spPr>
        <a:xfrm>
          <a:off x="361981" y="3857210"/>
          <a:ext cx="4680001" cy="676369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Fortalecimiento de la Planta</a:t>
          </a:r>
          <a:r>
            <a:rPr lang="es-ES" sz="2300" kern="1200" baseline="0" dirty="0" smtClean="0"/>
            <a:t> Central</a:t>
          </a:r>
          <a:endParaRPr lang="es-ES" sz="2300" kern="1200" dirty="0"/>
        </a:p>
      </dsp:txBody>
      <dsp:txXfrm>
        <a:off x="700166" y="3857210"/>
        <a:ext cx="4003632" cy="676369"/>
      </dsp:txXfrm>
    </dsp:sp>
    <dsp:sp modelId="{ACCFED6C-92CA-4991-BC7B-A29C0C21CBE6}">
      <dsp:nvSpPr>
        <dsp:cNvPr id="0" name=""/>
        <dsp:cNvSpPr/>
      </dsp:nvSpPr>
      <dsp:spPr>
        <a:xfrm>
          <a:off x="4822162" y="3914702"/>
          <a:ext cx="2519993" cy="561386"/>
        </a:xfrm>
        <a:prstGeom prst="chevron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Q </a:t>
          </a:r>
          <a:r>
            <a:rPr lang="es-ES" sz="2300" kern="1200" dirty="0" smtClean="0"/>
            <a:t>19 </a:t>
          </a:r>
          <a:r>
            <a:rPr lang="es-ES" sz="2300" kern="1200" dirty="0" smtClean="0"/>
            <a:t>millones</a:t>
          </a:r>
          <a:endParaRPr lang="es-ES" sz="2300" kern="1200" dirty="0"/>
        </a:p>
      </dsp:txBody>
      <dsp:txXfrm>
        <a:off x="5102855" y="3914702"/>
        <a:ext cx="1958607" cy="561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298F0-CCF5-A64B-B602-DF195BFA1950}">
      <dsp:nvSpPr>
        <dsp:cNvPr id="0" name=""/>
        <dsp:cNvSpPr/>
      </dsp:nvSpPr>
      <dsp:spPr>
        <a:xfrm>
          <a:off x="0" y="3333360"/>
          <a:ext cx="7708011" cy="7292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Presencia del Estado de Guatemala ante el mundo</a:t>
          </a:r>
          <a:endParaRPr lang="es-ES_tradnl" sz="2500" kern="1200" dirty="0"/>
        </a:p>
      </dsp:txBody>
      <dsp:txXfrm>
        <a:off x="0" y="3333360"/>
        <a:ext cx="7708011" cy="729257"/>
      </dsp:txXfrm>
    </dsp:sp>
    <dsp:sp modelId="{38F75986-7F5B-FC48-A395-DE3A86312181}">
      <dsp:nvSpPr>
        <dsp:cNvPr id="0" name=""/>
        <dsp:cNvSpPr/>
      </dsp:nvSpPr>
      <dsp:spPr>
        <a:xfrm rot="10800000">
          <a:off x="0" y="2222700"/>
          <a:ext cx="7708011" cy="11215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Resolver</a:t>
          </a:r>
          <a:r>
            <a:rPr lang="es-ES_tradnl" sz="2500" kern="1200" baseline="0" dirty="0" smtClean="0"/>
            <a:t> los problemas de Pol</a:t>
          </a:r>
          <a:r>
            <a:rPr lang="es-ES" sz="2500" kern="1200" baseline="0" dirty="0" err="1" smtClean="0"/>
            <a:t>ítica</a:t>
          </a:r>
          <a:r>
            <a:rPr lang="es-ES" sz="2500" kern="1200" baseline="0" dirty="0" smtClean="0"/>
            <a:t> Exterior</a:t>
          </a:r>
          <a:endParaRPr lang="es-ES_tradnl" sz="2500" kern="1200" dirty="0"/>
        </a:p>
      </dsp:txBody>
      <dsp:txXfrm rot="10800000">
        <a:off x="0" y="2222700"/>
        <a:ext cx="7708011" cy="728781"/>
      </dsp:txXfrm>
    </dsp:sp>
    <dsp:sp modelId="{4BBF7435-90F9-564A-9FA0-5FFB4259DD58}">
      <dsp:nvSpPr>
        <dsp:cNvPr id="0" name=""/>
        <dsp:cNvSpPr/>
      </dsp:nvSpPr>
      <dsp:spPr>
        <a:xfrm rot="10800000">
          <a:off x="0" y="1112041"/>
          <a:ext cx="7708011" cy="11215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smtClean="0"/>
            <a:t>Las remesas </a:t>
          </a:r>
          <a:r>
            <a:rPr lang="es-ES_tradnl" sz="2500" kern="1200" dirty="0" smtClean="0"/>
            <a:t>representan</a:t>
          </a:r>
          <a:r>
            <a:rPr lang="es-ES_tradnl" sz="2500" kern="1200" baseline="0" dirty="0" smtClean="0"/>
            <a:t> el 11% del PIB</a:t>
          </a:r>
          <a:endParaRPr lang="es-ES_tradnl" sz="2500" kern="1200" dirty="0"/>
        </a:p>
      </dsp:txBody>
      <dsp:txXfrm rot="10800000">
        <a:off x="0" y="1112041"/>
        <a:ext cx="7708011" cy="728781"/>
      </dsp:txXfrm>
    </dsp:sp>
    <dsp:sp modelId="{EFEC3052-3A16-7245-B99C-8D8D86CA7BC0}">
      <dsp:nvSpPr>
        <dsp:cNvPr id="0" name=""/>
        <dsp:cNvSpPr/>
      </dsp:nvSpPr>
      <dsp:spPr>
        <a:xfrm rot="10800000">
          <a:off x="0" y="1381"/>
          <a:ext cx="7708011" cy="112159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err="1" smtClean="0"/>
            <a:t>Atenci</a:t>
          </a:r>
          <a:r>
            <a:rPr lang="es-ES" sz="2500" kern="1200" dirty="0" err="1" smtClean="0"/>
            <a:t>ón</a:t>
          </a:r>
          <a:r>
            <a:rPr lang="es-ES" sz="2500" kern="1200" dirty="0" smtClean="0"/>
            <a:t> al Migrante</a:t>
          </a:r>
          <a:endParaRPr lang="es-ES_tradnl" sz="2500" kern="1200" dirty="0"/>
        </a:p>
      </dsp:txBody>
      <dsp:txXfrm rot="10800000">
        <a:off x="0" y="1381"/>
        <a:ext cx="7708011" cy="728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1403E-D21E-984F-88E3-3CA52924B5A9}" type="datetimeFigureOut">
              <a:rPr lang="es-ES_tradnl" smtClean="0"/>
              <a:t>30/05/2017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1999A-C55F-114A-BED1-C8A34A9111C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14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1999A-C55F-114A-BED1-C8A34A9111CB}" type="slidenum">
              <a:rPr lang="es-ES_tradnl" smtClean="0"/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3589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1999A-C55F-114A-BED1-C8A34A9111CB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4126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1999A-C55F-114A-BED1-C8A34A9111CB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8594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1999A-C55F-114A-BED1-C8A34A9111CB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758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4102224" cy="1470025"/>
          </a:xfr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4968552" cy="17281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30/05/2017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10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30/05/2017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800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30/05/2017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11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30/05/2017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8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30/05/2017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35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30/05/2017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753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30/05/2017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74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30/05/2017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8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30/05/2017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930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30/05/2017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4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30/05/2017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059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8DF3-0170-4D3B-BF51-487313BC535F}" type="datetimeFigureOut">
              <a:rPr lang="es-GT" smtClean="0"/>
              <a:t>30/05/2017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12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76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" Target="slide2.xml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" Target="slide2.xml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95536" y="5877272"/>
            <a:ext cx="1837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GT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Guatemala, 2017</a:t>
            </a:r>
            <a:endParaRPr lang="es-GT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1897" y="560078"/>
            <a:ext cx="511256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GT" sz="2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Formulación </a:t>
            </a:r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Presupuestaria </a:t>
            </a:r>
            <a:endParaRPr lang="es-GT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l"/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Multianual </a:t>
            </a:r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2018-2022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3028360" cy="16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7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8504" cy="678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0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8314435" y="0"/>
            <a:ext cx="846756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3233"/>
            <a:ext cx="4752527" cy="6332941"/>
          </a:xfrm>
          <a:prstGeom prst="rect">
            <a:avLst/>
          </a:prstGeom>
          <a:effectLst>
            <a:outerShdw blurRad="241300" dir="18900000" sy="23000" kx="-1200000" algn="bl" rotWithShape="0">
              <a:prstClr val="black">
                <a:alpha val="12000"/>
              </a:prstClr>
            </a:outerShdw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18360" y="1412776"/>
            <a:ext cx="3096344" cy="792088"/>
          </a:xfrm>
        </p:spPr>
        <p:txBody>
          <a:bodyPr tIns="0"/>
          <a:lstStyle/>
          <a:p>
            <a:pPr algn="ctr"/>
            <a:r>
              <a:rPr lang="nb-NO" sz="6500" dirty="0" smtClean="0">
                <a:solidFill>
                  <a:schemeClr val="accent5"/>
                </a:solidFill>
                <a:latin typeface="Oswald Medium" charset="0"/>
                <a:ea typeface="Oswald Medium" charset="0"/>
                <a:cs typeface="Oswald Medium" charset="0"/>
              </a:rPr>
              <a:t>Q75.</a:t>
            </a:r>
            <a:r>
              <a:rPr lang="nb-NO" sz="6500" baseline="30000" dirty="0" smtClean="0">
                <a:solidFill>
                  <a:schemeClr val="accent5"/>
                </a:solidFill>
                <a:latin typeface="Oswald Medium" charset="0"/>
                <a:ea typeface="Oswald Medium" charset="0"/>
                <a:cs typeface="Oswald Medium" charset="0"/>
              </a:rPr>
              <a:t>5</a:t>
            </a:r>
            <a:endParaRPr lang="es-GT" sz="6500" baseline="30000" dirty="0">
              <a:solidFill>
                <a:schemeClr val="accent5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3218360" y="3115544"/>
            <a:ext cx="30963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400" dirty="0">
                <a:latin typeface="Oswald Medium" charset="0"/>
                <a:ea typeface="Oswald Medium" charset="0"/>
                <a:cs typeface="Oswald Medium" charset="0"/>
              </a:rPr>
              <a:t>AMPLIACIÓN</a:t>
            </a:r>
          </a:p>
          <a:p>
            <a:pPr algn="ctr"/>
            <a:r>
              <a:rPr lang="nb-NO" sz="2400" dirty="0">
                <a:latin typeface="Oswald Medium" charset="0"/>
                <a:ea typeface="Oswald Medium" charset="0"/>
                <a:cs typeface="Oswald Medium" charset="0"/>
              </a:rPr>
              <a:t>CONSULAR</a:t>
            </a:r>
            <a:endParaRPr lang="es-GT" sz="24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3" name="2 Título"/>
          <p:cNvSpPr txBox="1">
            <a:spLocks/>
          </p:cNvSpPr>
          <p:nvPr/>
        </p:nvSpPr>
        <p:spPr>
          <a:xfrm>
            <a:off x="3218360" y="2060848"/>
            <a:ext cx="30963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 smtClean="0">
                <a:solidFill>
                  <a:schemeClr val="accent5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2800" dirty="0">
              <a:solidFill>
                <a:schemeClr val="accent5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pic>
        <p:nvPicPr>
          <p:cNvPr id="9" name="Imagen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82" y="6151786"/>
            <a:ext cx="563862" cy="5638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7" y="0"/>
            <a:ext cx="1749874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88635" y="368660"/>
            <a:ext cx="1749411" cy="720080"/>
          </a:xfrm>
        </p:spPr>
        <p:txBody>
          <a:bodyPr/>
          <a:lstStyle/>
          <a:p>
            <a:pPr algn="ctr"/>
            <a:r>
              <a:rPr lang="nb-NO" sz="60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EEUU</a:t>
            </a:r>
            <a:endParaRPr lang="es-GT" sz="60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38266" y="1204329"/>
            <a:ext cx="2157470" cy="1288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5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60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49.</a:t>
            </a:r>
            <a:r>
              <a:rPr lang="nb-NO" sz="5000" baseline="300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5</a:t>
            </a:r>
          </a:p>
          <a:p>
            <a:pPr algn="ctr"/>
            <a:r>
              <a:rPr lang="nb-NO" sz="30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3000" dirty="0">
              <a:solidFill>
                <a:schemeClr val="tx2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17222"/>
              </p:ext>
            </p:extLst>
          </p:nvPr>
        </p:nvGraphicFramePr>
        <p:xfrm>
          <a:off x="5989314" y="4296736"/>
          <a:ext cx="1751038" cy="2398829"/>
        </p:xfrm>
        <a:graphic>
          <a:graphicData uri="http://schemas.openxmlformats.org/drawingml/2006/table">
            <a:tbl>
              <a:tblPr firstRow="1" bandCol="1">
                <a:effectLst>
                  <a:outerShdw blurRad="127000" dist="762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178206"/>
                <a:gridCol w="1572832"/>
              </a:tblGrid>
              <a:tr h="1509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Presencia actual 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800" b="0" i="1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</a:rPr>
                        <a:t>1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Atlanta, Georgia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</a:rPr>
                        <a:t>2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Chicago, Illinois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</a:rPr>
                        <a:t>3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Del Río, Texas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</a:rPr>
                        <a:t>4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Denver, Colorado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</a:rPr>
                        <a:t>5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Houston, Texas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</a:rPr>
                        <a:t>6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Los Ángeles, California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</a:rPr>
                        <a:t>7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McAllen, Texas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</a:rPr>
                        <a:t>8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Miami, Florida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</a:rPr>
                        <a:t>9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Nueva York, Nueva York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</a:rPr>
                        <a:t>10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Phoenix, Arizona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</a:rPr>
                        <a:t>11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Providence, Rhode Island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</a:rPr>
                        <a:t>12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San Bernardino, California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</a:rPr>
                        <a:t>13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San Francisco, California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</a:rPr>
                        <a:t>14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Silver Spring, Maryland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</a:rPr>
                        <a:t>15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Tucson, Arizona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177255"/>
              </p:ext>
            </p:extLst>
          </p:nvPr>
        </p:nvGraphicFramePr>
        <p:xfrm>
          <a:off x="3464809" y="5022988"/>
          <a:ext cx="2304256" cy="749300"/>
        </p:xfrm>
        <a:graphic>
          <a:graphicData uri="http://schemas.openxmlformats.org/drawingml/2006/table">
            <a:tbl>
              <a:tblPr firstRow="1" bandCol="1">
                <a:effectLst>
                  <a:outerShdw blurRad="127000" dist="76200" dir="2700000" algn="t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45273"/>
                <a:gridCol w="2058983"/>
              </a:tblGrid>
              <a:tr h="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Apertura</a:t>
                      </a:r>
                      <a:r>
                        <a:rPr lang="es-ES_tradnl" sz="900" u="none" strike="noStrike" baseline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 julio </a:t>
                      </a:r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2017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800" b="0" i="1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Lake Worth, Florida </a:t>
                      </a:r>
                      <a:endParaRPr lang="es-ES_tradnl" sz="9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Oklahoma City, Oklahoma </a:t>
                      </a:r>
                      <a:endParaRPr lang="es-ES_tradnl" sz="9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Raleigh, Carolina del Norte </a:t>
                      </a:r>
                      <a:endParaRPr lang="es-ES_tradnl" sz="9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Seattle, </a:t>
                      </a:r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Washington</a:t>
                      </a:r>
                      <a:endParaRPr lang="es-ES_tradnl" sz="9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1767"/>
              </p:ext>
            </p:extLst>
          </p:nvPr>
        </p:nvGraphicFramePr>
        <p:xfrm>
          <a:off x="256061" y="3793501"/>
          <a:ext cx="2988499" cy="2742549"/>
        </p:xfrm>
        <a:graphic>
          <a:graphicData uri="http://schemas.openxmlformats.org/drawingml/2006/table">
            <a:tbl>
              <a:tblPr firstRow="1" bandCol="1">
                <a:effectLst>
                  <a:outerShdw blurRad="127000" dist="762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266670"/>
                <a:gridCol w="2721829"/>
              </a:tblGrid>
              <a:tr h="21547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Apertura 2017 - 2018</a:t>
                      </a:r>
                      <a:endParaRPr lang="es-ES_tradnl" sz="1200" b="0" i="1" u="none" strike="noStrike" dirty="0" smtClean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800" b="0" i="1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3364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endParaRPr lang="es-ES_tradnl" sz="12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Philadelphia, Pennsylvania</a:t>
                      </a:r>
                      <a:endParaRPr lang="es-ES_tradn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3088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</a:t>
                      </a:r>
                      <a:endParaRPr lang="es-ES_tradnl" sz="12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Saint Paul, Minessota</a:t>
                      </a:r>
                      <a:endParaRPr lang="es-ES_tradn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3088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</a:t>
                      </a:r>
                      <a:endParaRPr lang="es-ES_tradnl" sz="12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Columbus, Ohio</a:t>
                      </a:r>
                      <a:endParaRPr lang="es-ES_tradn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3088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  <a:endParaRPr lang="es-ES_tradnl" sz="12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Omaha, Nebraska</a:t>
                      </a:r>
                      <a:endParaRPr lang="es-ES_tradn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1547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  <a:endParaRPr lang="es-ES_tradnl" sz="12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Long </a:t>
                      </a:r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Island, Nueva York</a:t>
                      </a:r>
                      <a:endParaRPr lang="es-ES_tradn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3088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</a:t>
                      </a:r>
                      <a:endParaRPr lang="es-ES_tradnl" sz="12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Memphis,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Tennessee</a:t>
                      </a:r>
                      <a:endParaRPr lang="es-ES_tradn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3088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</a:t>
                      </a:r>
                      <a:endParaRPr lang="es-ES_tradnl" sz="12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Dallas, Texas</a:t>
                      </a:r>
                      <a:endParaRPr lang="es-ES_tradn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3088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</a:t>
                      </a:r>
                      <a:endParaRPr lang="es-ES_tradnl" sz="12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Las Vegas, Nevada</a:t>
                      </a:r>
                      <a:endParaRPr lang="es-ES_tradn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3088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</a:t>
                      </a:r>
                      <a:endParaRPr lang="es-ES_tradnl" sz="12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Salt Lake City, Utah</a:t>
                      </a:r>
                      <a:endParaRPr lang="es-ES_tradn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3088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</a:t>
                      </a:r>
                      <a:endParaRPr lang="es-ES_tradnl" sz="12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New Orleans,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Louisiana</a:t>
                      </a:r>
                      <a:endParaRPr lang="es-ES_tradn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3088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  <a:endParaRPr lang="es-ES_tradnl" sz="12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Lynn, Massachusetts</a:t>
                      </a:r>
                      <a:endParaRPr lang="es-ES_tradn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8314435" y="0"/>
            <a:ext cx="846756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40" y="476161"/>
            <a:ext cx="6624703" cy="40791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97" y="507540"/>
            <a:ext cx="719956" cy="418697"/>
          </a:xfrm>
          <a:prstGeom prst="rect">
            <a:avLst/>
          </a:prstGeom>
        </p:spPr>
      </p:pic>
      <p:pic>
        <p:nvPicPr>
          <p:cNvPr id="12" name="Imagen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82" y="6151786"/>
            <a:ext cx="563862" cy="56386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7" y="0"/>
            <a:ext cx="1749874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0" y="2132131"/>
            <a:ext cx="2353285" cy="720080"/>
          </a:xfrm>
        </p:spPr>
        <p:txBody>
          <a:bodyPr/>
          <a:lstStyle/>
          <a:p>
            <a:pPr algn="ctr"/>
            <a:r>
              <a:rPr lang="nb-NO" sz="60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</a:t>
            </a:r>
            <a:r>
              <a:rPr lang="es-ES" sz="60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éxico</a:t>
            </a:r>
            <a:endParaRPr lang="es-GT" sz="60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0" y="2859878"/>
            <a:ext cx="2303259" cy="1069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5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60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8</a:t>
            </a:r>
            <a:r>
              <a:rPr lang="nb-NO" sz="30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3000" dirty="0">
              <a:solidFill>
                <a:schemeClr val="tx2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291829"/>
              </p:ext>
            </p:extLst>
          </p:nvPr>
        </p:nvGraphicFramePr>
        <p:xfrm>
          <a:off x="3780853" y="5072044"/>
          <a:ext cx="1765118" cy="299720"/>
        </p:xfrm>
        <a:graphic>
          <a:graphicData uri="http://schemas.openxmlformats.org/drawingml/2006/table">
            <a:tbl>
              <a:tblPr firstRow="1" bandCol="1">
                <a:effectLst>
                  <a:outerShdw blurRad="127000" dist="76200" dir="2700000" algn="t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92344"/>
                <a:gridCol w="1472774"/>
              </a:tblGrid>
              <a:tr h="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Apertura</a:t>
                      </a:r>
                      <a:r>
                        <a:rPr lang="es-ES_tradnl" sz="900" u="none" strike="noStrike" baseline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 julio </a:t>
                      </a:r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2017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800" b="0" i="1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Monterrey, Nuevo León</a:t>
                      </a:r>
                      <a:endParaRPr lang="es-ES_tradnl" sz="9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97408"/>
              </p:ext>
            </p:extLst>
          </p:nvPr>
        </p:nvGraphicFramePr>
        <p:xfrm>
          <a:off x="199212" y="5057996"/>
          <a:ext cx="3292668" cy="977900"/>
        </p:xfrm>
        <a:graphic>
          <a:graphicData uri="http://schemas.openxmlformats.org/drawingml/2006/table">
            <a:tbl>
              <a:tblPr firstRow="1" bandCol="1">
                <a:effectLst>
                  <a:outerShdw blurRad="127000" dist="762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293812"/>
                <a:gridCol w="2998856"/>
              </a:tblGrid>
              <a:tr h="85792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Apertura 2017 - 2018</a:t>
                      </a:r>
                      <a:endParaRPr lang="es-ES_tradnl" sz="1200" b="0" i="1" u="none" strike="noStrike" dirty="0" smtClean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800" b="0" i="1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0057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</a:t>
                      </a:r>
                      <a:endParaRPr lang="es-ES_tradn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Chihuahua, Chihuahua</a:t>
                      </a:r>
                    </a:p>
                  </a:txBody>
                  <a:tcPr marL="12700" marR="12700" marT="12700" marB="0" anchor="b"/>
                </a:tc>
              </a:tr>
              <a:tr h="9939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lang="es-ES_tradn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San Luis Potosí, San Luis Potosí</a:t>
                      </a:r>
                    </a:p>
                  </a:txBody>
                  <a:tcPr marL="12700" marR="12700" marT="12700" marB="0" anchor="b"/>
                </a:tc>
              </a:tr>
              <a:tr h="9939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endParaRPr lang="es-ES_tradn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Villahermosa, Tabasco</a:t>
                      </a:r>
                    </a:p>
                  </a:txBody>
                  <a:tcPr marL="12700" marR="12700" marT="12700" marB="0" anchor="b"/>
                </a:tc>
              </a:tr>
              <a:tr h="14609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  <a:endParaRPr lang="es-ES_tradnl" sz="12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Cancún, Quintana Roo</a:t>
                      </a:r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8031541" y="0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55" y="0"/>
            <a:ext cx="6909631" cy="49239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84" y="2327047"/>
            <a:ext cx="791964" cy="46057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01" y="116632"/>
            <a:ext cx="941231" cy="633130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35" y="6151786"/>
            <a:ext cx="563862" cy="563862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771095"/>
              </p:ext>
            </p:extLst>
          </p:nvPr>
        </p:nvGraphicFramePr>
        <p:xfrm>
          <a:off x="5834945" y="5072044"/>
          <a:ext cx="2304256" cy="1500054"/>
        </p:xfrm>
        <a:graphic>
          <a:graphicData uri="http://schemas.openxmlformats.org/drawingml/2006/table">
            <a:tbl>
              <a:tblPr firstRow="1" bandCol="1">
                <a:effectLst>
                  <a:outerShdw blurRad="127000" dist="762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237746"/>
                <a:gridCol w="2066510"/>
              </a:tblGrid>
              <a:tr h="1160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Presencia actual 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800" b="0" i="1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1600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Acayucan, Veracruz</a:t>
                      </a:r>
                    </a:p>
                  </a:txBody>
                  <a:tcPr marL="12700" marR="12700" marT="12700" marB="0" anchor="b"/>
                </a:tc>
              </a:tr>
              <a:tr h="11600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Arriaga, Chiapas </a:t>
                      </a:r>
                    </a:p>
                  </a:txBody>
                  <a:tcPr marL="12700" marR="12700" marT="12700" marB="0" anchor="b"/>
                </a:tc>
              </a:tr>
              <a:tr h="11600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Ciudad Hidalgo, Chiapas</a:t>
                      </a:r>
                    </a:p>
                  </a:txBody>
                  <a:tcPr marL="12700" marR="12700" marT="12700" marB="0" anchor="b"/>
                </a:tc>
              </a:tr>
              <a:tr h="151314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Comitán de Domínguez, Chiapas</a:t>
                      </a:r>
                    </a:p>
                  </a:txBody>
                  <a:tcPr marL="12700" marR="12700" marT="12700" marB="0" anchor="b"/>
                </a:tc>
              </a:tr>
              <a:tr h="11600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Oaxaca, Oaxaca</a:t>
                      </a:r>
                    </a:p>
                  </a:txBody>
                  <a:tcPr marL="12700" marR="12700" marT="12700" marB="0" anchor="b"/>
                </a:tc>
              </a:tr>
              <a:tr h="11600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Tapachula, Chiapas</a:t>
                      </a:r>
                    </a:p>
                  </a:txBody>
                  <a:tcPr marL="12700" marR="12700" marT="12700" marB="0" anchor="b"/>
                </a:tc>
              </a:tr>
              <a:tr h="11600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Tenosique, Tabasco</a:t>
                      </a:r>
                    </a:p>
                  </a:txBody>
                  <a:tcPr marL="12700" marR="12700" marT="12700" marB="0" anchor="b"/>
                </a:tc>
              </a:tr>
              <a:tr h="11600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Tijuana, Baja California</a:t>
                      </a:r>
                    </a:p>
                  </a:txBody>
                  <a:tcPr marL="12700" marR="12700" marT="12700" marB="0" anchor="b"/>
                </a:tc>
              </a:tr>
              <a:tr h="11600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Tuxtla Gutiérrez, Chiapas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8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274498" y="333872"/>
            <a:ext cx="3084695" cy="720080"/>
          </a:xfrm>
        </p:spPr>
        <p:txBody>
          <a:bodyPr/>
          <a:lstStyle/>
          <a:p>
            <a:pPr algn="ctr"/>
            <a:r>
              <a:rPr lang="es-ES" sz="60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Canadá</a:t>
            </a:r>
            <a:endParaRPr lang="es-GT" sz="60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10" y="470712"/>
            <a:ext cx="762462" cy="446400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0819"/>
              </p:ext>
            </p:extLst>
          </p:nvPr>
        </p:nvGraphicFramePr>
        <p:xfrm>
          <a:off x="3373064" y="5741646"/>
          <a:ext cx="1727195" cy="330200"/>
        </p:xfrm>
        <a:graphic>
          <a:graphicData uri="http://schemas.openxmlformats.org/drawingml/2006/table">
            <a:tbl>
              <a:tblPr firstRow="1" bandCol="1">
                <a:effectLst>
                  <a:outerShdw blurRad="127000" dist="762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178206"/>
                <a:gridCol w="1548989"/>
              </a:tblGrid>
              <a:tr h="1509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10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Presencia actual </a:t>
                      </a:r>
                      <a:endParaRPr lang="es-ES_tradnl" sz="10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800" b="0" i="1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4549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u="none" strike="noStrike" baseline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</a:t>
                      </a:r>
                      <a:r>
                        <a:rPr lang="es-ES_tradnl" sz="10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es-ES_tradnl" sz="10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Montreal, Quebec</a:t>
                      </a:r>
                      <a:endParaRPr lang="es-ES_tradnl" sz="10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650646"/>
              </p:ext>
            </p:extLst>
          </p:nvPr>
        </p:nvGraphicFramePr>
        <p:xfrm>
          <a:off x="772921" y="5741646"/>
          <a:ext cx="2280893" cy="586740"/>
        </p:xfrm>
        <a:graphic>
          <a:graphicData uri="http://schemas.openxmlformats.org/drawingml/2006/table">
            <a:tbl>
              <a:tblPr firstRow="1" bandCol="1">
                <a:effectLst>
                  <a:outerShdw blurRad="127000" dist="762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203528"/>
                <a:gridCol w="2077365"/>
              </a:tblGrid>
              <a:tr h="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Apertura 2018</a:t>
                      </a:r>
                      <a:endParaRPr lang="es-ES_tradnl" sz="12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800" b="0" i="1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7661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baseline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s-ES_tradnl" sz="12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London, Ontario</a:t>
                      </a:r>
                    </a:p>
                  </a:txBody>
                  <a:tcPr marL="12700" marR="12700" marT="12700" marB="0" anchor="b"/>
                </a:tc>
              </a:tr>
              <a:tr h="17452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u="none" strike="noStrike" baseline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12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s-ES_tradnl" sz="12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Surrey, Columbia Británica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8314435" y="0"/>
            <a:ext cx="846756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41" y="1514710"/>
            <a:ext cx="7864237" cy="4081531"/>
          </a:xfrm>
          <a:prstGeom prst="rect">
            <a:avLst/>
          </a:prstGeom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467544" y="1250478"/>
            <a:ext cx="2891649" cy="891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5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60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7</a:t>
            </a:r>
            <a:r>
              <a:rPr lang="nb-NO" sz="45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.</a:t>
            </a:r>
            <a:r>
              <a:rPr lang="nb-NO" sz="5000" baseline="300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6</a:t>
            </a:r>
            <a:r>
              <a:rPr lang="nb-NO" sz="6000" baseline="300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 </a:t>
            </a:r>
            <a:r>
              <a:rPr lang="nb-NO" sz="30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3000" dirty="0">
              <a:solidFill>
                <a:schemeClr val="tx2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pic>
        <p:nvPicPr>
          <p:cNvPr id="14" name="Imagen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82" y="6151786"/>
            <a:ext cx="563862" cy="56386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7" y="0"/>
            <a:ext cx="1749874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7990269" y="7542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08" y="235915"/>
            <a:ext cx="4767310" cy="5842042"/>
          </a:xfrm>
          <a:prstGeom prst="rect">
            <a:avLst/>
          </a:prstGeom>
        </p:spPr>
      </p:pic>
      <p:graphicFrame>
        <p:nvGraphicFramePr>
          <p:cNvPr id="43" name="Tab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57919"/>
              </p:ext>
            </p:extLst>
          </p:nvPr>
        </p:nvGraphicFramePr>
        <p:xfrm>
          <a:off x="5148064" y="5877272"/>
          <a:ext cx="2304256" cy="750754"/>
        </p:xfrm>
        <a:graphic>
          <a:graphicData uri="http://schemas.openxmlformats.org/drawingml/2006/table">
            <a:tbl>
              <a:tblPr firstRow="1" bandCol="1">
                <a:effectLst>
                  <a:outerShdw blurRad="127000" dist="762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237746"/>
                <a:gridCol w="2066510"/>
              </a:tblGrid>
              <a:tr h="1160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Presencia actual 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800" b="0" i="1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16002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 smtClean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Jutiapa</a:t>
                      </a:r>
                      <a:endParaRPr lang="es-ES_tradnl" sz="900" b="0" i="0" u="none" strike="noStrike" dirty="0">
                        <a:solidFill>
                          <a:srgbClr val="01010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16002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 smtClean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Guatemala</a:t>
                      </a:r>
                      <a:endParaRPr lang="es-ES_tradnl" sz="900" b="0" i="0" u="none" strike="noStrike" dirty="0">
                        <a:solidFill>
                          <a:srgbClr val="01010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16002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Quetzaltenango</a:t>
                      </a:r>
                    </a:p>
                  </a:txBody>
                  <a:tcPr marL="12700" marR="12700" marT="12700" marB="0" anchor="b"/>
                </a:tc>
              </a:tr>
              <a:tr h="151314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Huehuetenango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44" name="Tab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095498"/>
              </p:ext>
            </p:extLst>
          </p:nvPr>
        </p:nvGraphicFramePr>
        <p:xfrm>
          <a:off x="467432" y="3171086"/>
          <a:ext cx="2323425" cy="3426460"/>
        </p:xfrm>
        <a:graphic>
          <a:graphicData uri="http://schemas.openxmlformats.org/drawingml/2006/table">
            <a:tbl>
              <a:tblPr firstRow="1" bandCol="1">
                <a:effectLst>
                  <a:outerShdw blurRad="127000" dist="762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207325"/>
                <a:gridCol w="2116100"/>
              </a:tblGrid>
              <a:tr h="8579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110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Apertura 2018</a:t>
                      </a:r>
                      <a:endParaRPr lang="es-ES_tradnl" sz="11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800" b="0" i="1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00579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Alta Verapaz</a:t>
                      </a:r>
                    </a:p>
                  </a:txBody>
                  <a:tcPr marL="12700" marR="12700" marT="12700" marB="0" anchor="b"/>
                </a:tc>
              </a:tr>
              <a:tr h="99390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Baja Verapaz</a:t>
                      </a:r>
                    </a:p>
                  </a:txBody>
                  <a:tcPr marL="12700" marR="12700" marT="12700" marB="0" anchor="b"/>
                </a:tc>
              </a:tr>
              <a:tr h="99390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Chimaltenango</a:t>
                      </a:r>
                    </a:p>
                  </a:txBody>
                  <a:tcPr marL="12700" marR="12700" marT="12700" marB="0" anchor="b"/>
                </a:tc>
              </a:tr>
              <a:tr h="146096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Chiquimula</a:t>
                      </a:r>
                    </a:p>
                  </a:txBody>
                  <a:tcPr marL="12700" marR="12700" marT="12700" marB="0" anchor="b"/>
                </a:tc>
              </a:tr>
              <a:tr h="146096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El Progreso</a:t>
                      </a:r>
                    </a:p>
                  </a:txBody>
                  <a:tcPr marL="12700" marR="12700" marT="12700" marB="0" anchor="b"/>
                </a:tc>
              </a:tr>
              <a:tr h="146096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Escuintla</a:t>
                      </a:r>
                    </a:p>
                  </a:txBody>
                  <a:tcPr marL="12700" marR="12700" marT="12700" marB="0" anchor="b"/>
                </a:tc>
              </a:tr>
              <a:tr h="14609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Izabal</a:t>
                      </a:r>
                    </a:p>
                  </a:txBody>
                  <a:tcPr marL="12700" marR="12700" marT="12700" marB="0" anchor="b"/>
                </a:tc>
              </a:tr>
              <a:tr h="146096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Jalapa</a:t>
                      </a:r>
                    </a:p>
                  </a:txBody>
                  <a:tcPr marL="12700" marR="12700" marT="12700" marB="0" anchor="b"/>
                </a:tc>
              </a:tr>
              <a:tr h="146096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Petén</a:t>
                      </a:r>
                    </a:p>
                  </a:txBody>
                  <a:tcPr marL="12700" marR="12700" marT="12700" marB="0" anchor="b"/>
                </a:tc>
              </a:tr>
              <a:tr h="146096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Quiché</a:t>
                      </a:r>
                    </a:p>
                  </a:txBody>
                  <a:tcPr marL="12700" marR="12700" marT="12700" marB="0" anchor="b"/>
                </a:tc>
              </a:tr>
              <a:tr h="146096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Retalhuleu</a:t>
                      </a:r>
                    </a:p>
                  </a:txBody>
                  <a:tcPr marL="12700" marR="12700" marT="12700" marB="0" anchor="b"/>
                </a:tc>
              </a:tr>
              <a:tr h="146096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Sacatepéquez</a:t>
                      </a:r>
                    </a:p>
                  </a:txBody>
                  <a:tcPr marL="12700" marR="12700" marT="12700" marB="0" anchor="b"/>
                </a:tc>
              </a:tr>
              <a:tr h="146096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San Marcos</a:t>
                      </a:r>
                    </a:p>
                  </a:txBody>
                  <a:tcPr marL="12700" marR="12700" marT="12700" marB="0" anchor="b"/>
                </a:tc>
              </a:tr>
              <a:tr h="146096"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Santa Rosa</a:t>
                      </a:r>
                    </a:p>
                  </a:txBody>
                  <a:tcPr marL="12700" marR="12700" marT="12700" marB="0" anchor="b"/>
                </a:tc>
              </a:tr>
              <a:tr h="146096"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Sololá</a:t>
                      </a:r>
                    </a:p>
                  </a:txBody>
                  <a:tcPr marL="12700" marR="12700" marT="12700" marB="0" anchor="b"/>
                </a:tc>
              </a:tr>
              <a:tr h="146096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Suchitepéquez</a:t>
                      </a:r>
                    </a:p>
                  </a:txBody>
                  <a:tcPr marL="12700" marR="12700" marT="12700" marB="0" anchor="b"/>
                </a:tc>
              </a:tr>
              <a:tr h="14609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Totonicapán</a:t>
                      </a:r>
                    </a:p>
                  </a:txBody>
                  <a:tcPr marL="12700" marR="12700" marT="12700" marB="0" anchor="b"/>
                </a:tc>
              </a:tr>
              <a:tr h="146096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0" i="0" u="none" strike="noStrike" dirty="0">
                          <a:solidFill>
                            <a:srgbClr val="010101"/>
                          </a:solidFill>
                          <a:effectLst/>
                          <a:latin typeface="Arial" charset="0"/>
                        </a:rPr>
                        <a:t>Zacapa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01" y="116632"/>
            <a:ext cx="941231" cy="633130"/>
          </a:xfrm>
          <a:prstGeom prst="rect">
            <a:avLst/>
          </a:prstGeom>
        </p:spPr>
      </p:pic>
      <p:pic>
        <p:nvPicPr>
          <p:cNvPr id="17" name="Imagen 1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35" y="6151786"/>
            <a:ext cx="563862" cy="563862"/>
          </a:xfrm>
          <a:prstGeom prst="rect">
            <a:avLst/>
          </a:prstGeom>
        </p:spPr>
      </p:pic>
      <p:sp>
        <p:nvSpPr>
          <p:cNvPr id="14" name="2 Título"/>
          <p:cNvSpPr txBox="1">
            <a:spLocks/>
          </p:cNvSpPr>
          <p:nvPr/>
        </p:nvSpPr>
        <p:spPr>
          <a:xfrm>
            <a:off x="487613" y="2153913"/>
            <a:ext cx="3076275" cy="4671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Apertura de </a:t>
            </a:r>
            <a:endParaRPr lang="nb-NO" sz="1200" dirty="0" smtClean="0">
              <a:latin typeface="Oswald Medium" charset="0"/>
              <a:ea typeface="Oswald Medium" charset="0"/>
              <a:cs typeface="Oswald Medium" charset="0"/>
            </a:endParaRPr>
          </a:p>
          <a:p>
            <a:pPr algn="ctr"/>
            <a:r>
              <a:rPr lang="nb-NO" sz="1200" dirty="0" smtClean="0">
                <a:latin typeface="Oswald Medium" charset="0"/>
                <a:ea typeface="Oswald Medium" charset="0"/>
                <a:cs typeface="Oswald Medium" charset="0"/>
              </a:rPr>
              <a:t>18 Delegaciones 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Departamentales</a:t>
            </a:r>
            <a:endParaRPr lang="es-GT" sz="12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8" name="2 Título"/>
          <p:cNvSpPr>
            <a:spLocks noGrp="1"/>
          </p:cNvSpPr>
          <p:nvPr>
            <p:ph type="title"/>
          </p:nvPr>
        </p:nvSpPr>
        <p:spPr>
          <a:xfrm>
            <a:off x="165736" y="222819"/>
            <a:ext cx="3547261" cy="720080"/>
          </a:xfrm>
        </p:spPr>
        <p:txBody>
          <a:bodyPr/>
          <a:lstStyle/>
          <a:p>
            <a:pPr algn="ctr"/>
            <a:r>
              <a:rPr lang="nb-NO" sz="60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Guatemala</a:t>
            </a:r>
            <a:endParaRPr lang="es-GT" sz="60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9" name="2 Título"/>
          <p:cNvSpPr txBox="1">
            <a:spLocks/>
          </p:cNvSpPr>
          <p:nvPr/>
        </p:nvSpPr>
        <p:spPr>
          <a:xfrm>
            <a:off x="281558" y="1195906"/>
            <a:ext cx="3570362" cy="845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5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60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10.</a:t>
            </a:r>
            <a:r>
              <a:rPr lang="nb-NO" sz="5000" baseline="300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4</a:t>
            </a:r>
            <a:r>
              <a:rPr lang="nb-NO" sz="30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3000" dirty="0">
              <a:solidFill>
                <a:schemeClr val="tx2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35" y="317122"/>
            <a:ext cx="850357" cy="5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8314435" y="0"/>
            <a:ext cx="846756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752527" cy="6332941"/>
          </a:xfrm>
          <a:prstGeom prst="rect">
            <a:avLst/>
          </a:prstGeom>
          <a:effectLst>
            <a:outerShdw blurRad="241300" dir="18900000" sy="23000" kx="-1200000" algn="bl" rotWithShape="0">
              <a:prstClr val="black">
                <a:alpha val="12000"/>
              </a:prstClr>
            </a:outerShdw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75856" y="1412776"/>
            <a:ext cx="3096344" cy="792088"/>
          </a:xfrm>
        </p:spPr>
        <p:txBody>
          <a:bodyPr/>
          <a:lstStyle/>
          <a:p>
            <a:pPr algn="ctr"/>
            <a:r>
              <a:rPr lang="nb-NO" sz="6500" smtClean="0">
                <a:solidFill>
                  <a:schemeClr val="accent5"/>
                </a:solidFill>
                <a:latin typeface="Oswald Medium" charset="0"/>
                <a:ea typeface="Oswald Medium" charset="0"/>
                <a:cs typeface="Oswald Medium" charset="0"/>
              </a:rPr>
              <a:t>Q145</a:t>
            </a:r>
            <a:endParaRPr lang="es-GT" sz="6500" baseline="30000" dirty="0">
              <a:solidFill>
                <a:schemeClr val="accent5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3077834" y="2973659"/>
            <a:ext cx="349238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400" dirty="0" smtClean="0">
                <a:latin typeface="Oswald Medium" charset="0"/>
                <a:ea typeface="Oswald Medium" charset="0"/>
                <a:cs typeface="Oswald Medium" charset="0"/>
              </a:rPr>
              <a:t>FORTALECIMIENTO A LA RED</a:t>
            </a:r>
            <a:endParaRPr lang="nb-NO" sz="2400" dirty="0">
              <a:latin typeface="Oswald Medium" charset="0"/>
              <a:ea typeface="Oswald Medium" charset="0"/>
              <a:cs typeface="Oswald Medium" charset="0"/>
            </a:endParaRPr>
          </a:p>
          <a:p>
            <a:pPr algn="ctr"/>
            <a:r>
              <a:rPr lang="nb-NO" sz="2400" dirty="0" smtClean="0">
                <a:latin typeface="Oswald Medium" charset="0"/>
                <a:ea typeface="Oswald Medium" charset="0"/>
                <a:cs typeface="Oswald Medium" charset="0"/>
              </a:rPr>
              <a:t>CONSULAR EXISTENTE</a:t>
            </a:r>
            <a:endParaRPr lang="es-GT" sz="24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3" name="2 Título"/>
          <p:cNvSpPr txBox="1">
            <a:spLocks/>
          </p:cNvSpPr>
          <p:nvPr/>
        </p:nvSpPr>
        <p:spPr>
          <a:xfrm>
            <a:off x="3347864" y="2228156"/>
            <a:ext cx="30963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 smtClean="0">
                <a:solidFill>
                  <a:schemeClr val="accent5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2800" dirty="0">
              <a:solidFill>
                <a:schemeClr val="accent5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pic>
        <p:nvPicPr>
          <p:cNvPr id="9" name="Imagen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82" y="6151786"/>
            <a:ext cx="563862" cy="5638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7" y="0"/>
            <a:ext cx="1749874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7998042" y="1335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Rectángulo 5"/>
          <p:cNvSpPr/>
          <p:nvPr/>
        </p:nvSpPr>
        <p:spPr>
          <a:xfrm>
            <a:off x="158835" y="535457"/>
            <a:ext cx="7791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Fortalecimiento a la Red Consular Existente</a:t>
            </a:r>
            <a:endParaRPr lang="es-ES_tradnl" sz="2800" dirty="0">
              <a:solidFill>
                <a:schemeClr val="tx2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6300192" y="1916832"/>
            <a:ext cx="1146026" cy="3368726"/>
            <a:chOff x="5765025" y="2548020"/>
            <a:chExt cx="1146026" cy="3368726"/>
          </a:xfrm>
        </p:grpSpPr>
        <p:sp>
          <p:nvSpPr>
            <p:cNvPr id="2" name="Rectángulo redondeado 1"/>
            <p:cNvSpPr/>
            <p:nvPr/>
          </p:nvSpPr>
          <p:spPr>
            <a:xfrm>
              <a:off x="5765026" y="2585830"/>
              <a:ext cx="1146025" cy="3330916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5765025" y="2548020"/>
              <a:ext cx="1146025" cy="101432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2" name="Agrupar 81"/>
          <p:cNvGrpSpPr/>
          <p:nvPr/>
        </p:nvGrpSpPr>
        <p:grpSpPr>
          <a:xfrm>
            <a:off x="4537285" y="1901181"/>
            <a:ext cx="1146598" cy="3384377"/>
            <a:chOff x="5764453" y="2541407"/>
            <a:chExt cx="1146598" cy="3384377"/>
          </a:xfrm>
        </p:grpSpPr>
        <p:sp>
          <p:nvSpPr>
            <p:cNvPr id="83" name="Rectángulo redondeado 82"/>
            <p:cNvSpPr/>
            <p:nvPr/>
          </p:nvSpPr>
          <p:spPr>
            <a:xfrm>
              <a:off x="5765026" y="2585829"/>
              <a:ext cx="1146025" cy="3339955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4" name="Rectángulo 83"/>
            <p:cNvSpPr/>
            <p:nvPr/>
          </p:nvSpPr>
          <p:spPr>
            <a:xfrm>
              <a:off x="5764453" y="2541407"/>
              <a:ext cx="1146025" cy="101432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85" name="Agrupar 84"/>
          <p:cNvGrpSpPr/>
          <p:nvPr/>
        </p:nvGrpSpPr>
        <p:grpSpPr>
          <a:xfrm>
            <a:off x="2635127" y="1923556"/>
            <a:ext cx="1254638" cy="3362002"/>
            <a:chOff x="5763369" y="2548150"/>
            <a:chExt cx="1147682" cy="3362002"/>
          </a:xfrm>
        </p:grpSpPr>
        <p:sp>
          <p:nvSpPr>
            <p:cNvPr id="86" name="Rectángulo redondeado 85"/>
            <p:cNvSpPr/>
            <p:nvPr/>
          </p:nvSpPr>
          <p:spPr>
            <a:xfrm>
              <a:off x="5765026" y="2585829"/>
              <a:ext cx="1146025" cy="3324323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7" name="Rectángulo 86"/>
            <p:cNvSpPr/>
            <p:nvPr/>
          </p:nvSpPr>
          <p:spPr>
            <a:xfrm>
              <a:off x="5763369" y="2548150"/>
              <a:ext cx="1146025" cy="1014327"/>
            </a:xfrm>
            <a:prstGeom prst="rect">
              <a:avLst/>
            </a:prstGeom>
            <a:gradFill flip="none" rotWithShape="1">
              <a:gsLst>
                <a:gs pos="0">
                  <a:srgbClr val="7E2F7A"/>
                </a:gs>
                <a:gs pos="79000">
                  <a:srgbClr val="CF0079"/>
                </a:gs>
                <a:gs pos="100000">
                  <a:srgbClr val="FF2FE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5" name="2 Título"/>
          <p:cNvSpPr txBox="1">
            <a:spLocks/>
          </p:cNvSpPr>
          <p:nvPr/>
        </p:nvSpPr>
        <p:spPr>
          <a:xfrm>
            <a:off x="2763058" y="3555503"/>
            <a:ext cx="1104074" cy="15860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Impresión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y </a:t>
            </a:r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entrega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</a:t>
            </a:r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inmediata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</a:t>
            </a:r>
            <a:r>
              <a:rPr lang="nb-NO" sz="1200" dirty="0" smtClean="0">
                <a:latin typeface="Oswald Medium" charset="0"/>
                <a:ea typeface="Oswald Medium" charset="0"/>
                <a:cs typeface="Oswald Medium" charset="0"/>
              </a:rPr>
              <a:t>del </a:t>
            </a:r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pasaporte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en </a:t>
            </a:r>
            <a:r>
              <a:rPr lang="nb-NO" sz="1200" dirty="0" smtClean="0">
                <a:latin typeface="Oswald Medium" charset="0"/>
                <a:ea typeface="Oswald Medium" charset="0"/>
                <a:cs typeface="Oswald Medium" charset="0"/>
              </a:rPr>
              <a:t>Sedes </a:t>
            </a:r>
            <a:r>
              <a:rPr lang="nb-NO" sz="1200" dirty="0" err="1" smtClean="0">
                <a:latin typeface="Oswald Medium" charset="0"/>
                <a:ea typeface="Oswald Medium" charset="0"/>
                <a:cs typeface="Oswald Medium" charset="0"/>
              </a:rPr>
              <a:t>Consulares</a:t>
            </a:r>
            <a:endParaRPr lang="es-GT" sz="12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36" name="2 Título"/>
          <p:cNvSpPr txBox="1">
            <a:spLocks/>
          </p:cNvSpPr>
          <p:nvPr/>
        </p:nvSpPr>
        <p:spPr>
          <a:xfrm>
            <a:off x="2771968" y="3056928"/>
            <a:ext cx="97914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18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41" name="2 Título"/>
          <p:cNvSpPr txBox="1">
            <a:spLocks/>
          </p:cNvSpPr>
          <p:nvPr/>
        </p:nvSpPr>
        <p:spPr>
          <a:xfrm>
            <a:off x="4485363" y="3558642"/>
            <a:ext cx="1176201" cy="8530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Equipo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para la </a:t>
            </a:r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captura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de datos para la </a:t>
            </a:r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emisión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del DPI</a:t>
            </a:r>
            <a:endParaRPr lang="es-GT" sz="12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42" name="2 Título"/>
          <p:cNvSpPr txBox="1">
            <a:spLocks/>
          </p:cNvSpPr>
          <p:nvPr/>
        </p:nvSpPr>
        <p:spPr>
          <a:xfrm>
            <a:off x="4655298" y="3062650"/>
            <a:ext cx="97914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18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48" name="2 Título"/>
          <p:cNvSpPr txBox="1">
            <a:spLocks/>
          </p:cNvSpPr>
          <p:nvPr/>
        </p:nvSpPr>
        <p:spPr>
          <a:xfrm>
            <a:off x="6400588" y="3007231"/>
            <a:ext cx="97914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18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grpSp>
        <p:nvGrpSpPr>
          <p:cNvPr id="92" name="Agrupar 91"/>
          <p:cNvGrpSpPr/>
          <p:nvPr/>
        </p:nvGrpSpPr>
        <p:grpSpPr>
          <a:xfrm>
            <a:off x="841511" y="1920242"/>
            <a:ext cx="1313575" cy="3365316"/>
            <a:chOff x="5765025" y="2548334"/>
            <a:chExt cx="1146026" cy="3365316"/>
          </a:xfrm>
        </p:grpSpPr>
        <p:sp>
          <p:nvSpPr>
            <p:cNvPr id="93" name="Rectángulo redondeado 92"/>
            <p:cNvSpPr/>
            <p:nvPr/>
          </p:nvSpPr>
          <p:spPr>
            <a:xfrm>
              <a:off x="5765026" y="2585829"/>
              <a:ext cx="1146025" cy="3327821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4" name="Rectángulo 93"/>
            <p:cNvSpPr/>
            <p:nvPr/>
          </p:nvSpPr>
          <p:spPr>
            <a:xfrm>
              <a:off x="5765025" y="2548334"/>
              <a:ext cx="1146025" cy="1014327"/>
            </a:xfrm>
            <a:prstGeom prst="rect">
              <a:avLst/>
            </a:prstGeom>
            <a:gradFill flip="none" rotWithShape="1">
              <a:gsLst>
                <a:gs pos="0">
                  <a:srgbClr val="2D367B"/>
                </a:gs>
                <a:gs pos="79000">
                  <a:srgbClr val="4F68C4"/>
                </a:gs>
                <a:gs pos="99000">
                  <a:srgbClr val="7259F4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2" name="2 Título"/>
          <p:cNvSpPr txBox="1">
            <a:spLocks/>
          </p:cNvSpPr>
          <p:nvPr/>
        </p:nvSpPr>
        <p:spPr>
          <a:xfrm>
            <a:off x="826733" y="3519160"/>
            <a:ext cx="1328352" cy="1623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200" dirty="0" smtClean="0">
                <a:latin typeface="Oswald Medium" panose="02000603000000000000" pitchFamily="2" charset="0"/>
                <a:ea typeface="Oswald Medium" charset="0"/>
                <a:cs typeface="Oswald Medium" charset="0"/>
              </a:rPr>
              <a:t>342  </a:t>
            </a:r>
            <a:r>
              <a:rPr lang="nb-NO" sz="1200" dirty="0">
                <a:latin typeface="Oswald Medium" panose="02000603000000000000" pitchFamily="2" charset="0"/>
                <a:ea typeface="Oswald Medium" charset="0"/>
                <a:cs typeface="Oswald Medium" charset="0"/>
              </a:rPr>
              <a:t>móviles </a:t>
            </a:r>
            <a:endParaRPr lang="nb-NO" sz="1200" dirty="0" smtClean="0">
              <a:latin typeface="Oswald Medium" panose="02000603000000000000" pitchFamily="2" charset="0"/>
              <a:ea typeface="Oswald Medium" charset="0"/>
              <a:cs typeface="Oswald Medium" charset="0"/>
            </a:endParaRPr>
          </a:p>
          <a:p>
            <a:pPr algn="ctr"/>
            <a:r>
              <a:rPr lang="nb-NO" sz="1200" dirty="0" smtClean="0">
                <a:latin typeface="Oswald Medium" panose="02000603000000000000" pitchFamily="2" charset="0"/>
                <a:ea typeface="Oswald Medium" charset="0"/>
                <a:cs typeface="Oswald Medium" charset="0"/>
              </a:rPr>
              <a:t>en </a:t>
            </a:r>
            <a:r>
              <a:rPr lang="nb-NO" sz="1200" dirty="0">
                <a:latin typeface="Oswald Medium" panose="02000603000000000000" pitchFamily="2" charset="0"/>
                <a:ea typeface="Oswald Medium" charset="0"/>
                <a:cs typeface="Oswald Medium" charset="0"/>
              </a:rPr>
              <a:t>el </a:t>
            </a:r>
            <a:r>
              <a:rPr lang="nb-NO" sz="1200" dirty="0" err="1" smtClean="0">
                <a:latin typeface="Oswald Medium" panose="02000603000000000000" pitchFamily="2" charset="0"/>
                <a:ea typeface="Oswald Medium" charset="0"/>
                <a:cs typeface="Oswald Medium" charset="0"/>
              </a:rPr>
              <a:t>exterior</a:t>
            </a:r>
            <a:r>
              <a:rPr lang="nb-NO" sz="1200" dirty="0" smtClean="0">
                <a:latin typeface="Oswald Medium" panose="02000603000000000000" pitchFamily="2" charset="0"/>
                <a:ea typeface="Oswald Medium" charset="0"/>
                <a:cs typeface="Oswald Medium" charset="0"/>
              </a:rPr>
              <a:t>:</a:t>
            </a:r>
          </a:p>
          <a:p>
            <a:pPr algn="ctr"/>
            <a:endParaRPr lang="nb-NO" sz="1200" dirty="0">
              <a:latin typeface="Oswald Medium" panose="02000603000000000000" pitchFamily="2" charset="0"/>
              <a:ea typeface="Oswald Medium" charset="0"/>
              <a:cs typeface="Oswald Medium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nb-NO" sz="1200" dirty="0" smtClean="0">
                <a:latin typeface="Oswald Medium" panose="02000603000000000000" pitchFamily="2" charset="0"/>
                <a:ea typeface="Oswald Medium" charset="0"/>
                <a:cs typeface="Oswald Medium" charset="0"/>
              </a:rPr>
              <a:t>272 EEUU</a:t>
            </a:r>
          </a:p>
          <a:p>
            <a:pPr marL="171450" indent="-171450">
              <a:buFont typeface="Arial" charset="0"/>
              <a:buChar char="•"/>
            </a:pPr>
            <a:r>
              <a:rPr lang="nb-NO" sz="1200" dirty="0" smtClean="0">
                <a:latin typeface="Oswald Medium" panose="02000603000000000000" pitchFamily="2" charset="0"/>
                <a:ea typeface="Oswald Medium" charset="0"/>
                <a:cs typeface="Oswald Medium" charset="0"/>
              </a:rPr>
              <a:t>30 </a:t>
            </a:r>
            <a:r>
              <a:rPr lang="nb-NO" sz="1200" dirty="0" smtClean="0">
                <a:latin typeface="Oswald Medium" panose="02000603000000000000" pitchFamily="2" charset="0"/>
                <a:ea typeface="Oswald Medium" charset="0"/>
                <a:cs typeface="Oswald Medium" charset="0"/>
              </a:rPr>
              <a:t>Canadá</a:t>
            </a:r>
          </a:p>
          <a:p>
            <a:pPr marL="171450" indent="-171450">
              <a:buFont typeface="Arial" charset="0"/>
              <a:buChar char="•"/>
            </a:pPr>
            <a:r>
              <a:rPr lang="nb-NO" sz="1200" dirty="0" smtClean="0">
                <a:latin typeface="Oswald Medium" panose="02000603000000000000" pitchFamily="2" charset="0"/>
                <a:ea typeface="Oswald Medium" charset="0"/>
                <a:cs typeface="Oswald Medium" charset="0"/>
              </a:rPr>
              <a:t>40 </a:t>
            </a:r>
            <a:r>
              <a:rPr lang="nb-NO" sz="1200" dirty="0" smtClean="0">
                <a:latin typeface="Oswald Medium" panose="02000603000000000000" pitchFamily="2" charset="0"/>
                <a:ea typeface="Oswald Medium" charset="0"/>
                <a:cs typeface="Oswald Medium" charset="0"/>
              </a:rPr>
              <a:t>México </a:t>
            </a:r>
          </a:p>
        </p:txBody>
      </p:sp>
      <p:sp>
        <p:nvSpPr>
          <p:cNvPr id="13" name="2 Título"/>
          <p:cNvSpPr txBox="1">
            <a:spLocks/>
          </p:cNvSpPr>
          <p:nvPr/>
        </p:nvSpPr>
        <p:spPr>
          <a:xfrm>
            <a:off x="954651" y="3007231"/>
            <a:ext cx="97914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18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04" name="2 Título"/>
          <p:cNvSpPr txBox="1">
            <a:spLocks/>
          </p:cNvSpPr>
          <p:nvPr/>
        </p:nvSpPr>
        <p:spPr>
          <a:xfrm>
            <a:off x="4535055" y="2045768"/>
            <a:ext cx="1140551" cy="7920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000" spc="-3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5000" spc="-3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10</a:t>
            </a:r>
            <a:endParaRPr lang="es-GT" sz="4000" spc="-300" baseline="300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56" name="2 Título"/>
          <p:cNvSpPr txBox="1">
            <a:spLocks/>
          </p:cNvSpPr>
          <p:nvPr/>
        </p:nvSpPr>
        <p:spPr>
          <a:xfrm>
            <a:off x="842084" y="2011258"/>
            <a:ext cx="1321604" cy="7920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000" spc="-15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5000" spc="-15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8.</a:t>
            </a:r>
            <a:r>
              <a:rPr lang="nb-NO" sz="4000" spc="-150" baseline="3000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5</a:t>
            </a:r>
            <a:endParaRPr lang="es-GT" sz="4000" spc="-150" baseline="300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61" name="2 Título"/>
          <p:cNvSpPr txBox="1">
            <a:spLocks/>
          </p:cNvSpPr>
          <p:nvPr/>
        </p:nvSpPr>
        <p:spPr>
          <a:xfrm>
            <a:off x="2626524" y="2027951"/>
            <a:ext cx="1246745" cy="7920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spc="-3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5000" spc="-3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21.</a:t>
            </a:r>
            <a:r>
              <a:rPr lang="nb-NO" sz="4000" spc="-300" baseline="300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6</a:t>
            </a:r>
            <a:endParaRPr lang="es-GT" sz="4000" spc="-300" baseline="300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62" name="2 Título"/>
          <p:cNvSpPr txBox="1">
            <a:spLocks/>
          </p:cNvSpPr>
          <p:nvPr/>
        </p:nvSpPr>
        <p:spPr>
          <a:xfrm>
            <a:off x="6329748" y="3560579"/>
            <a:ext cx="1104074" cy="9328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Prestación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de </a:t>
            </a:r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servicios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de </a:t>
            </a:r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orientación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legal </a:t>
            </a:r>
            <a:endParaRPr lang="es-GT" sz="12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64" name="2 Título"/>
          <p:cNvSpPr txBox="1">
            <a:spLocks/>
          </p:cNvSpPr>
          <p:nvPr/>
        </p:nvSpPr>
        <p:spPr>
          <a:xfrm>
            <a:off x="6294621" y="2011258"/>
            <a:ext cx="1160200" cy="7920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000" spc="-15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5000" spc="-15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12</a:t>
            </a:r>
            <a:endParaRPr lang="es-GT" sz="4000" spc="-150" baseline="300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74" y="72013"/>
            <a:ext cx="941231" cy="633130"/>
          </a:xfrm>
          <a:prstGeom prst="rect">
            <a:avLst/>
          </a:prstGeom>
        </p:spPr>
      </p:pic>
      <p:pic>
        <p:nvPicPr>
          <p:cNvPr id="38" name="Imagen 3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208" y="6107167"/>
            <a:ext cx="563862" cy="5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/>
          <p:cNvSpPr/>
          <p:nvPr/>
        </p:nvSpPr>
        <p:spPr>
          <a:xfrm>
            <a:off x="8014350" y="0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" name="Agrupar 2"/>
          <p:cNvGrpSpPr/>
          <p:nvPr/>
        </p:nvGrpSpPr>
        <p:grpSpPr>
          <a:xfrm>
            <a:off x="2822143" y="222265"/>
            <a:ext cx="1146026" cy="2801698"/>
            <a:chOff x="5765025" y="2548020"/>
            <a:chExt cx="1146026" cy="2801698"/>
          </a:xfrm>
        </p:grpSpPr>
        <p:sp>
          <p:nvSpPr>
            <p:cNvPr id="2" name="Rectángulo redondeado 1"/>
            <p:cNvSpPr/>
            <p:nvPr/>
          </p:nvSpPr>
          <p:spPr>
            <a:xfrm>
              <a:off x="5765026" y="2585830"/>
              <a:ext cx="1146025" cy="2763888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5765025" y="2548020"/>
              <a:ext cx="1146025" cy="101432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82" name="Agrupar 81"/>
          <p:cNvGrpSpPr/>
          <p:nvPr/>
        </p:nvGrpSpPr>
        <p:grpSpPr>
          <a:xfrm>
            <a:off x="1493457" y="225581"/>
            <a:ext cx="1146598" cy="2798382"/>
            <a:chOff x="5764453" y="2541407"/>
            <a:chExt cx="1146598" cy="2798382"/>
          </a:xfrm>
        </p:grpSpPr>
        <p:sp>
          <p:nvSpPr>
            <p:cNvPr id="83" name="Rectángulo redondeado 82"/>
            <p:cNvSpPr/>
            <p:nvPr/>
          </p:nvSpPr>
          <p:spPr>
            <a:xfrm>
              <a:off x="5765026" y="2585829"/>
              <a:ext cx="1146025" cy="2753960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4" name="Rectángulo 83"/>
            <p:cNvSpPr/>
            <p:nvPr/>
          </p:nvSpPr>
          <p:spPr>
            <a:xfrm>
              <a:off x="5764453" y="2541407"/>
              <a:ext cx="1146025" cy="101432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85" name="Agrupar 84"/>
          <p:cNvGrpSpPr/>
          <p:nvPr/>
        </p:nvGrpSpPr>
        <p:grpSpPr>
          <a:xfrm>
            <a:off x="399988" y="3301070"/>
            <a:ext cx="1147682" cy="3296283"/>
            <a:chOff x="5763369" y="2548150"/>
            <a:chExt cx="1147682" cy="3529802"/>
          </a:xfrm>
        </p:grpSpPr>
        <p:sp>
          <p:nvSpPr>
            <p:cNvPr id="86" name="Rectángulo redondeado 85"/>
            <p:cNvSpPr/>
            <p:nvPr/>
          </p:nvSpPr>
          <p:spPr>
            <a:xfrm>
              <a:off x="5765026" y="2585829"/>
              <a:ext cx="1146025" cy="3492123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7" name="Rectángulo 86"/>
            <p:cNvSpPr/>
            <p:nvPr/>
          </p:nvSpPr>
          <p:spPr>
            <a:xfrm>
              <a:off x="5763369" y="2548150"/>
              <a:ext cx="1146025" cy="1014327"/>
            </a:xfrm>
            <a:prstGeom prst="rect">
              <a:avLst/>
            </a:prstGeom>
            <a:gradFill flip="none" rotWithShape="1">
              <a:gsLst>
                <a:gs pos="0">
                  <a:srgbClr val="7E2F7A"/>
                </a:gs>
                <a:gs pos="79000">
                  <a:srgbClr val="CF0079"/>
                </a:gs>
                <a:gs pos="100000">
                  <a:srgbClr val="FF2FE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5" name="2 Título"/>
          <p:cNvSpPr txBox="1">
            <a:spLocks/>
          </p:cNvSpPr>
          <p:nvPr/>
        </p:nvSpPr>
        <p:spPr>
          <a:xfrm>
            <a:off x="420963" y="4933015"/>
            <a:ext cx="1104074" cy="7949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Seguro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</a:t>
            </a:r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médico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para </a:t>
            </a:r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funcionarios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en </a:t>
            </a:r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Consulados</a:t>
            </a:r>
            <a:endParaRPr lang="es-GT" sz="12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36" name="2 Título"/>
          <p:cNvSpPr txBox="1">
            <a:spLocks/>
          </p:cNvSpPr>
          <p:nvPr/>
        </p:nvSpPr>
        <p:spPr>
          <a:xfrm>
            <a:off x="500011" y="4464049"/>
            <a:ext cx="97914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18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41" name="2 Título"/>
          <p:cNvSpPr txBox="1">
            <a:spLocks/>
          </p:cNvSpPr>
          <p:nvPr/>
        </p:nvSpPr>
        <p:spPr>
          <a:xfrm>
            <a:off x="1493457" y="1873113"/>
            <a:ext cx="1141352" cy="1070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200" dirty="0" err="1" smtClean="0">
                <a:latin typeface="Oswald Medium" charset="0"/>
                <a:ea typeface="Oswald Medium" charset="0"/>
                <a:cs typeface="Oswald Medium" charset="0"/>
              </a:rPr>
              <a:t>Contrataci</a:t>
            </a:r>
            <a:r>
              <a:rPr lang="es-ES" sz="1200" dirty="0" err="1" smtClean="0">
                <a:latin typeface="Oswald Medium" charset="0"/>
                <a:ea typeface="Oswald Medium" charset="0"/>
                <a:cs typeface="Oswald Medium" charset="0"/>
              </a:rPr>
              <a:t>ón</a:t>
            </a:r>
            <a:r>
              <a:rPr lang="nb-NO" sz="1200" dirty="0" smtClean="0">
                <a:latin typeface="Oswald Medium" charset="0"/>
                <a:ea typeface="Oswald Medium" charset="0"/>
                <a:cs typeface="Oswald Medium" charset="0"/>
              </a:rPr>
              <a:t> </a:t>
            </a:r>
            <a:r>
              <a:rPr lang="es-ES" sz="1200" dirty="0" smtClean="0">
                <a:latin typeface="Oswald Medium" charset="0"/>
                <a:ea typeface="Oswald Medium" charset="0"/>
                <a:cs typeface="Oswald Medium" charset="0"/>
              </a:rPr>
              <a:t>Empleados Locales para Atención Consular</a:t>
            </a:r>
            <a:endParaRPr lang="es-GT" sz="12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42" name="2 Título"/>
          <p:cNvSpPr txBox="1">
            <a:spLocks/>
          </p:cNvSpPr>
          <p:nvPr/>
        </p:nvSpPr>
        <p:spPr>
          <a:xfrm>
            <a:off x="1552031" y="1379115"/>
            <a:ext cx="97914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18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48" name="2 Título"/>
          <p:cNvSpPr txBox="1">
            <a:spLocks/>
          </p:cNvSpPr>
          <p:nvPr/>
        </p:nvSpPr>
        <p:spPr>
          <a:xfrm>
            <a:off x="2848508" y="1357199"/>
            <a:ext cx="97914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18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grpSp>
        <p:nvGrpSpPr>
          <p:cNvPr id="68" name="Agrupar 67"/>
          <p:cNvGrpSpPr/>
          <p:nvPr/>
        </p:nvGrpSpPr>
        <p:grpSpPr>
          <a:xfrm>
            <a:off x="4128915" y="251149"/>
            <a:ext cx="1728120" cy="2772814"/>
            <a:chOff x="5765026" y="2547759"/>
            <a:chExt cx="1146025" cy="2772814"/>
          </a:xfrm>
        </p:grpSpPr>
        <p:sp>
          <p:nvSpPr>
            <p:cNvPr id="74" name="Rectángulo redondeado 73"/>
            <p:cNvSpPr/>
            <p:nvPr/>
          </p:nvSpPr>
          <p:spPr>
            <a:xfrm>
              <a:off x="5765026" y="2585828"/>
              <a:ext cx="1146025" cy="2734745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6" name="Rectángulo 75"/>
            <p:cNvSpPr/>
            <p:nvPr/>
          </p:nvSpPr>
          <p:spPr>
            <a:xfrm>
              <a:off x="5765026" y="2547759"/>
              <a:ext cx="1146025" cy="1014327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54000">
                  <a:schemeClr val="accent4">
                    <a:shade val="93000"/>
                    <a:satMod val="130000"/>
                  </a:schemeClr>
                </a:gs>
                <a:gs pos="99000">
                  <a:srgbClr val="513A7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88" name="Agrupar 87"/>
          <p:cNvGrpSpPr/>
          <p:nvPr/>
        </p:nvGrpSpPr>
        <p:grpSpPr>
          <a:xfrm>
            <a:off x="2205799" y="3292474"/>
            <a:ext cx="1247648" cy="3304879"/>
            <a:chOff x="5763974" y="2549753"/>
            <a:chExt cx="1147077" cy="3539007"/>
          </a:xfrm>
        </p:grpSpPr>
        <p:sp>
          <p:nvSpPr>
            <p:cNvPr id="89" name="Rectángulo redondeado 88"/>
            <p:cNvSpPr/>
            <p:nvPr/>
          </p:nvSpPr>
          <p:spPr>
            <a:xfrm>
              <a:off x="5765026" y="2585829"/>
              <a:ext cx="1146025" cy="3502931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0" name="Rectángulo 89"/>
            <p:cNvSpPr/>
            <p:nvPr/>
          </p:nvSpPr>
          <p:spPr>
            <a:xfrm>
              <a:off x="5763974" y="2549753"/>
              <a:ext cx="1146025" cy="101432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58000">
                  <a:srgbClr val="37D2B1"/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92" name="Agrupar 91"/>
          <p:cNvGrpSpPr/>
          <p:nvPr/>
        </p:nvGrpSpPr>
        <p:grpSpPr>
          <a:xfrm>
            <a:off x="4174132" y="3286532"/>
            <a:ext cx="1291776" cy="3310821"/>
            <a:chOff x="5765025" y="2548334"/>
            <a:chExt cx="1146026" cy="3545370"/>
          </a:xfrm>
        </p:grpSpPr>
        <p:sp>
          <p:nvSpPr>
            <p:cNvPr id="93" name="Rectángulo redondeado 92"/>
            <p:cNvSpPr/>
            <p:nvPr/>
          </p:nvSpPr>
          <p:spPr>
            <a:xfrm>
              <a:off x="5765026" y="2585829"/>
              <a:ext cx="1146025" cy="3507875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4" name="Rectángulo 93"/>
            <p:cNvSpPr/>
            <p:nvPr/>
          </p:nvSpPr>
          <p:spPr>
            <a:xfrm>
              <a:off x="5765025" y="2548334"/>
              <a:ext cx="1146025" cy="1014327"/>
            </a:xfrm>
            <a:prstGeom prst="rect">
              <a:avLst/>
            </a:prstGeom>
            <a:gradFill flip="none" rotWithShape="1">
              <a:gsLst>
                <a:gs pos="0">
                  <a:srgbClr val="2D367B"/>
                </a:gs>
                <a:gs pos="79000">
                  <a:srgbClr val="4F68C4"/>
                </a:gs>
                <a:gs pos="99000">
                  <a:srgbClr val="7259F4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95" name="2 Título"/>
          <p:cNvSpPr txBox="1">
            <a:spLocks/>
          </p:cNvSpPr>
          <p:nvPr/>
        </p:nvSpPr>
        <p:spPr>
          <a:xfrm>
            <a:off x="4175574" y="410532"/>
            <a:ext cx="1632682" cy="7920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000" spc="-15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5000" spc="-15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25.</a:t>
            </a:r>
            <a:r>
              <a:rPr lang="nb-NO" sz="4000" spc="-150" baseline="300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1</a:t>
            </a:r>
            <a:endParaRPr lang="es-GT" sz="4000" spc="-150" baseline="300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97" name="2 Título"/>
          <p:cNvSpPr txBox="1">
            <a:spLocks/>
          </p:cNvSpPr>
          <p:nvPr/>
        </p:nvSpPr>
        <p:spPr>
          <a:xfrm>
            <a:off x="4502343" y="1352145"/>
            <a:ext cx="97914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18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4247522" y="4921791"/>
            <a:ext cx="1159506" cy="1166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200" dirty="0" err="1" smtClean="0">
                <a:latin typeface="Oswald Medium" charset="0"/>
                <a:ea typeface="Oswald Medium" charset="0"/>
                <a:cs typeface="Oswald Medium" charset="0"/>
              </a:rPr>
              <a:t>Fortalecimiento</a:t>
            </a:r>
            <a:r>
              <a:rPr lang="nb-NO" sz="1200" dirty="0" smtClean="0">
                <a:latin typeface="Oswald Medium" charset="0"/>
                <a:ea typeface="Oswald Medium" charset="0"/>
                <a:cs typeface="Oswald Medium" charset="0"/>
              </a:rPr>
              <a:t> del </a:t>
            </a:r>
            <a:r>
              <a:rPr lang="nb-NO" sz="1200" dirty="0" err="1" smtClean="0">
                <a:latin typeface="Oswald Medium" charset="0"/>
                <a:ea typeface="Oswald Medium" charset="0"/>
                <a:cs typeface="Oswald Medium" charset="0"/>
              </a:rPr>
              <a:t>Servicio</a:t>
            </a:r>
            <a:r>
              <a:rPr lang="nb-NO" sz="1200" dirty="0" smtClean="0">
                <a:latin typeface="Oswald Medium" charset="0"/>
                <a:ea typeface="Oswald Medium" charset="0"/>
                <a:cs typeface="Oswald Medium" charset="0"/>
              </a:rPr>
              <a:t> </a:t>
            </a:r>
            <a:r>
              <a:rPr lang="nb-NO" sz="1200" dirty="0" err="1" smtClean="0">
                <a:latin typeface="Oswald Medium" charset="0"/>
                <a:ea typeface="Oswald Medium" charset="0"/>
                <a:cs typeface="Oswald Medium" charset="0"/>
              </a:rPr>
              <a:t>Consular</a:t>
            </a:r>
            <a:endParaRPr lang="nb-NO" sz="1200" dirty="0" smtClean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3" name="2 Título"/>
          <p:cNvSpPr txBox="1">
            <a:spLocks/>
          </p:cNvSpPr>
          <p:nvPr/>
        </p:nvSpPr>
        <p:spPr>
          <a:xfrm>
            <a:off x="4330447" y="4427559"/>
            <a:ext cx="97914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18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grpSp>
        <p:nvGrpSpPr>
          <p:cNvPr id="100" name="Agrupar 99"/>
          <p:cNvGrpSpPr/>
          <p:nvPr/>
        </p:nvGrpSpPr>
        <p:grpSpPr>
          <a:xfrm>
            <a:off x="6156176" y="3300939"/>
            <a:ext cx="1339944" cy="3296413"/>
            <a:chOff x="5759858" y="2548019"/>
            <a:chExt cx="1151193" cy="3529942"/>
          </a:xfrm>
        </p:grpSpPr>
        <p:sp>
          <p:nvSpPr>
            <p:cNvPr id="101" name="Rectángulo redondeado 100"/>
            <p:cNvSpPr/>
            <p:nvPr/>
          </p:nvSpPr>
          <p:spPr>
            <a:xfrm>
              <a:off x="5765026" y="2585830"/>
              <a:ext cx="1146025" cy="3492131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" name="Rectángulo 101"/>
            <p:cNvSpPr/>
            <p:nvPr/>
          </p:nvSpPr>
          <p:spPr>
            <a:xfrm>
              <a:off x="5759858" y="2548019"/>
              <a:ext cx="1146025" cy="101432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78000">
                  <a:schemeClr val="accent6">
                    <a:lumMod val="60000"/>
                    <a:lumOff val="40000"/>
                  </a:schemeClr>
                </a:gs>
                <a:gs pos="99000">
                  <a:schemeClr val="accent6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4" name="2 Título"/>
          <p:cNvSpPr txBox="1">
            <a:spLocks/>
          </p:cNvSpPr>
          <p:nvPr/>
        </p:nvSpPr>
        <p:spPr>
          <a:xfrm>
            <a:off x="6211865" y="4933015"/>
            <a:ext cx="1221849" cy="11629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Reestructuración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de la </a:t>
            </a:r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Dirección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General de </a:t>
            </a:r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Asuntos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</a:t>
            </a:r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Consulares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y </a:t>
            </a:r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Migratorios</a:t>
            </a:r>
            <a:endParaRPr lang="es-GT" sz="12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5" name="2 Título"/>
          <p:cNvSpPr txBox="1">
            <a:spLocks/>
          </p:cNvSpPr>
          <p:nvPr/>
        </p:nvSpPr>
        <p:spPr>
          <a:xfrm>
            <a:off x="6335934" y="4424935"/>
            <a:ext cx="97914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18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08" name="2 Título"/>
          <p:cNvSpPr txBox="1">
            <a:spLocks/>
          </p:cNvSpPr>
          <p:nvPr/>
        </p:nvSpPr>
        <p:spPr>
          <a:xfrm>
            <a:off x="6151276" y="3412057"/>
            <a:ext cx="1325968" cy="7920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000" spc="-30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5000" spc="-30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16.</a:t>
            </a:r>
            <a:r>
              <a:rPr lang="nb-NO" sz="4000" spc="-300" baseline="3000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5</a:t>
            </a:r>
            <a:endParaRPr lang="es-GT" sz="4000" spc="-300" baseline="300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59" name="2 Título"/>
          <p:cNvSpPr txBox="1">
            <a:spLocks/>
          </p:cNvSpPr>
          <p:nvPr/>
        </p:nvSpPr>
        <p:spPr>
          <a:xfrm>
            <a:off x="2224080" y="4925608"/>
            <a:ext cx="1127744" cy="1088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Fortalecimiento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de </a:t>
            </a:r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R</a:t>
            </a:r>
            <a:r>
              <a:rPr lang="nb-NO" sz="1200" dirty="0" err="1" smtClean="0">
                <a:latin typeface="Oswald Medium" charset="0"/>
                <a:ea typeface="Oswald Medium" charset="0"/>
                <a:cs typeface="Oswald Medium" charset="0"/>
              </a:rPr>
              <a:t>ecurso</a:t>
            </a:r>
            <a:r>
              <a:rPr lang="nb-NO" sz="1200" dirty="0" smtClean="0">
                <a:latin typeface="Oswald Medium" charset="0"/>
                <a:ea typeface="Oswald Medium" charset="0"/>
                <a:cs typeface="Oswald Medium" charset="0"/>
              </a:rPr>
              <a:t> </a:t>
            </a:r>
            <a:r>
              <a:rPr lang="nb-NO" sz="1200" dirty="0" err="1" smtClean="0">
                <a:latin typeface="Oswald Medium" charset="0"/>
                <a:ea typeface="Oswald Medium" charset="0"/>
                <a:cs typeface="Oswald Medium" charset="0"/>
              </a:rPr>
              <a:t>Humano</a:t>
            </a:r>
            <a:r>
              <a:rPr lang="nb-NO" sz="1200" dirty="0" smtClean="0">
                <a:latin typeface="Oswald Medium" charset="0"/>
                <a:ea typeface="Oswald Medium" charset="0"/>
                <a:cs typeface="Oswald Medium" charset="0"/>
              </a:rPr>
              <a:t> Red </a:t>
            </a:r>
            <a:r>
              <a:rPr lang="nb-NO" sz="1200" dirty="0" err="1" smtClean="0">
                <a:latin typeface="Oswald Medium" charset="0"/>
                <a:ea typeface="Oswald Medium" charset="0"/>
                <a:cs typeface="Oswald Medium" charset="0"/>
              </a:rPr>
              <a:t>Consular</a:t>
            </a:r>
            <a:r>
              <a:rPr lang="nb-NO" sz="1200" dirty="0" smtClean="0">
                <a:latin typeface="Oswald Medium" charset="0"/>
                <a:ea typeface="Oswald Medium" charset="0"/>
                <a:cs typeface="Oswald Medium" charset="0"/>
              </a:rPr>
              <a:t> </a:t>
            </a:r>
            <a:endParaRPr lang="es-GT" sz="12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60" name="2 Título"/>
          <p:cNvSpPr txBox="1">
            <a:spLocks/>
          </p:cNvSpPr>
          <p:nvPr/>
        </p:nvSpPr>
        <p:spPr>
          <a:xfrm>
            <a:off x="2277910" y="4427559"/>
            <a:ext cx="97914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18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61" name="2 Título"/>
          <p:cNvSpPr txBox="1">
            <a:spLocks/>
          </p:cNvSpPr>
          <p:nvPr/>
        </p:nvSpPr>
        <p:spPr>
          <a:xfrm>
            <a:off x="2198090" y="3407387"/>
            <a:ext cx="1231591" cy="7920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000" spc="-3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5000" spc="-3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10.</a:t>
            </a:r>
            <a:r>
              <a:rPr lang="nb-NO" sz="4000" spc="-300" baseline="300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7</a:t>
            </a:r>
            <a:endParaRPr lang="es-GT" sz="4000" spc="-300" baseline="300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62" name="2 Título"/>
          <p:cNvSpPr txBox="1">
            <a:spLocks/>
          </p:cNvSpPr>
          <p:nvPr/>
        </p:nvSpPr>
        <p:spPr>
          <a:xfrm>
            <a:off x="2856578" y="1898230"/>
            <a:ext cx="1104074" cy="9328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200" dirty="0" err="1">
                <a:latin typeface="Oswald Medium" charset="0"/>
                <a:ea typeface="Oswald Medium" charset="0"/>
                <a:cs typeface="Oswald Medium" charset="0"/>
              </a:rPr>
              <a:t>Servicio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 de </a:t>
            </a:r>
            <a:endParaRPr lang="nb-NO" sz="1200" dirty="0" smtClean="0">
              <a:latin typeface="Oswald Medium" charset="0"/>
              <a:ea typeface="Oswald Medium" charset="0"/>
              <a:cs typeface="Oswald Medium" charset="0"/>
            </a:endParaRPr>
          </a:p>
          <a:p>
            <a:pPr algn="ctr"/>
            <a:r>
              <a:rPr lang="nb-NO" sz="1200" dirty="0" smtClean="0">
                <a:latin typeface="Oswald Medium" charset="0"/>
                <a:ea typeface="Oswald Medium" charset="0"/>
                <a:cs typeface="Oswald Medium" charset="0"/>
              </a:rPr>
              <a:t>Call </a:t>
            </a:r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Center</a:t>
            </a:r>
            <a:endParaRPr lang="es-GT" sz="12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63" name="2 Título"/>
          <p:cNvSpPr txBox="1">
            <a:spLocks/>
          </p:cNvSpPr>
          <p:nvPr/>
        </p:nvSpPr>
        <p:spPr>
          <a:xfrm>
            <a:off x="4151293" y="1735093"/>
            <a:ext cx="1705742" cy="7578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200" dirty="0">
                <a:latin typeface="Oswald Medium" charset="0"/>
                <a:ea typeface="Oswald Medium" charset="0"/>
                <a:cs typeface="Oswald Medium" charset="0"/>
              </a:rPr>
              <a:t>Adquisición de Inmuebles para  </a:t>
            </a:r>
            <a:r>
              <a:rPr lang="nb-NO" sz="1200" dirty="0" smtClean="0">
                <a:latin typeface="Oswald Medium" charset="0"/>
                <a:ea typeface="Oswald Medium" charset="0"/>
                <a:cs typeface="Oswald Medium" charset="0"/>
              </a:rPr>
              <a:t>Consulados</a:t>
            </a:r>
          </a:p>
          <a:p>
            <a:pPr algn="ctr"/>
            <a:r>
              <a:rPr lang="nb-NO" sz="1200" dirty="0" smtClean="0">
                <a:latin typeface="Oswald Medium" charset="0"/>
                <a:ea typeface="Oswald Medium" charset="0"/>
                <a:cs typeface="Oswald Medium" charset="0"/>
              </a:rPr>
              <a:t>Houston y Tapachula </a:t>
            </a:r>
            <a:endParaRPr lang="es-GT" sz="12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64" name="2 Título"/>
          <p:cNvSpPr txBox="1">
            <a:spLocks/>
          </p:cNvSpPr>
          <p:nvPr/>
        </p:nvSpPr>
        <p:spPr>
          <a:xfrm>
            <a:off x="2822143" y="361226"/>
            <a:ext cx="1146026" cy="7920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000" spc="-15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5000" spc="-15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13</a:t>
            </a:r>
            <a:endParaRPr lang="es-GT" sz="4000" spc="-150" baseline="300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65" name="2 Título"/>
          <p:cNvSpPr txBox="1">
            <a:spLocks/>
          </p:cNvSpPr>
          <p:nvPr/>
        </p:nvSpPr>
        <p:spPr>
          <a:xfrm>
            <a:off x="4160283" y="3377547"/>
            <a:ext cx="1246745" cy="7920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spc="-3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5000" spc="-3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11.</a:t>
            </a:r>
            <a:r>
              <a:rPr lang="nb-NO" sz="4000" spc="-300" baseline="30000" dirty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3</a:t>
            </a:r>
            <a:endParaRPr lang="es-GT" sz="4000" spc="-300" baseline="300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66" name="2 Título"/>
          <p:cNvSpPr txBox="1">
            <a:spLocks/>
          </p:cNvSpPr>
          <p:nvPr/>
        </p:nvSpPr>
        <p:spPr>
          <a:xfrm>
            <a:off x="1439657" y="331531"/>
            <a:ext cx="1249026" cy="7920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spc="-30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5000" spc="-30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11.</a:t>
            </a:r>
            <a:r>
              <a:rPr lang="nb-NO" sz="4000" spc="-300" baseline="3000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9</a:t>
            </a:r>
            <a:endParaRPr lang="es-GT" sz="4000" spc="-300" baseline="300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80" name="2 Título"/>
          <p:cNvSpPr txBox="1">
            <a:spLocks/>
          </p:cNvSpPr>
          <p:nvPr/>
        </p:nvSpPr>
        <p:spPr>
          <a:xfrm>
            <a:off x="420964" y="3407387"/>
            <a:ext cx="1125050" cy="7920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0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50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4.</a:t>
            </a:r>
            <a:r>
              <a:rPr lang="nb-NO" sz="4000" baseline="30000" dirty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4</a:t>
            </a:r>
            <a:endParaRPr lang="es-GT" sz="4000" baseline="300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pic>
        <p:nvPicPr>
          <p:cNvPr id="58" name="Imagen 5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58" y="6151786"/>
            <a:ext cx="563862" cy="563862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7" y="0"/>
            <a:ext cx="1749874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69" y="245979"/>
            <a:ext cx="4853618" cy="374436"/>
          </a:xfrm>
        </p:spPr>
        <p:txBody>
          <a:bodyPr>
            <a:noAutofit/>
          </a:bodyPr>
          <a:lstStyle/>
          <a:p>
            <a:r>
              <a:rPr lang="es-MX" sz="2400" dirty="0">
                <a:latin typeface="Oswald Medium" charset="0"/>
                <a:ea typeface="Oswald Medium" charset="0"/>
                <a:cs typeface="Oswald Medium" charset="0"/>
              </a:rPr>
              <a:t>Justificación del programa relevante:</a:t>
            </a:r>
            <a:endParaRPr lang="es-ES_tradnl" sz="24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031541" y="0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01" y="116632"/>
            <a:ext cx="941231" cy="633130"/>
          </a:xfrm>
          <a:prstGeom prst="rect">
            <a:avLst/>
          </a:prstGeom>
        </p:spPr>
      </p:pic>
      <p:pic>
        <p:nvPicPr>
          <p:cNvPr id="9" name="Imagen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35" y="6151786"/>
            <a:ext cx="563862" cy="56386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57269" y="908720"/>
            <a:ext cx="721107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/>
              <a:t>Actualmente Guatemala </a:t>
            </a:r>
            <a:r>
              <a:rPr lang="es-ES_tradnl" sz="2000" dirty="0" smtClean="0"/>
              <a:t>posee </a:t>
            </a:r>
            <a:r>
              <a:rPr lang="es-ES_tradnl" sz="2000" dirty="0"/>
              <a:t>relaciones diplomáticas con 156 países, </a:t>
            </a:r>
            <a:r>
              <a:rPr lang="es-ES_tradnl" sz="2000" dirty="0" smtClean="0"/>
              <a:t>con Embajadas Residentes en </a:t>
            </a:r>
            <a:r>
              <a:rPr lang="es-ES_tradnl" sz="2000" dirty="0" smtClean="0"/>
              <a:t>41</a:t>
            </a:r>
            <a:r>
              <a:rPr lang="es-ES_tradnl" sz="2000" dirty="0" smtClean="0"/>
              <a:t> </a:t>
            </a:r>
            <a:r>
              <a:rPr lang="es-ES_tradnl" sz="2000" dirty="0" smtClean="0"/>
              <a:t>de </a:t>
            </a:r>
            <a:r>
              <a:rPr lang="es-ES_tradnl" sz="2000" dirty="0" smtClean="0"/>
              <a:t>ellos más 3 multilaterales, para un total de 45 Misiones.</a:t>
            </a:r>
            <a:endParaRPr lang="es-ES_tradnl" sz="2000" dirty="0" smtClean="0"/>
          </a:p>
          <a:p>
            <a:pPr algn="just"/>
            <a:endParaRPr lang="es-ES_tradnl" sz="2000" dirty="0" smtClean="0"/>
          </a:p>
          <a:p>
            <a:pPr algn="just"/>
            <a:r>
              <a:rPr lang="es-ES_tradnl" sz="2000" dirty="0" smtClean="0"/>
              <a:t>El resto se atiende a través de las Embajadas con concurrencia y la Misión </a:t>
            </a:r>
            <a:r>
              <a:rPr lang="es-ES" sz="2000" dirty="0" smtClean="0"/>
              <a:t>Permanente</a:t>
            </a:r>
            <a:r>
              <a:rPr lang="es-ES_tradnl" sz="2000" dirty="0" smtClean="0"/>
              <a:t> </a:t>
            </a:r>
            <a:r>
              <a:rPr lang="es-ES_tradnl" sz="2000" dirty="0"/>
              <a:t>de Guatemala ante la Organización de las Naciones Unidas </a:t>
            </a:r>
            <a:r>
              <a:rPr lang="es-ES_tradnl" sz="2000" dirty="0" smtClean="0"/>
              <a:t>-ONU- </a:t>
            </a:r>
            <a:r>
              <a:rPr lang="es-ES_tradnl" sz="2000" dirty="0"/>
              <a:t>en Nueva York, con sus homólogas ante dicho Organismo </a:t>
            </a:r>
            <a:r>
              <a:rPr lang="es-ES_tradnl" sz="2000" dirty="0" smtClean="0"/>
              <a:t>Internacional.</a:t>
            </a:r>
          </a:p>
          <a:p>
            <a:pPr algn="just"/>
            <a:endParaRPr lang="es-ES_tradnl" sz="2000" dirty="0"/>
          </a:p>
          <a:p>
            <a:pPr algn="just"/>
            <a:r>
              <a:rPr lang="es-ES_tradnl" sz="2000" dirty="0" smtClean="0"/>
              <a:t>Adicionalmente se cuenta con tres Representaciones Permanentes ante ONU y OEA.</a:t>
            </a:r>
            <a:endParaRPr lang="es-ES_tradnl" sz="2000" dirty="0"/>
          </a:p>
          <a:p>
            <a:pPr algn="just"/>
            <a:r>
              <a:rPr lang="es-ES_tradnl" sz="2000" dirty="0"/>
              <a:t> </a:t>
            </a:r>
          </a:p>
          <a:p>
            <a:pPr algn="just"/>
            <a:r>
              <a:rPr lang="es-GT" sz="2000" dirty="0" smtClean="0"/>
              <a:t>Para lograr </a:t>
            </a:r>
            <a:r>
              <a:rPr lang="es-GT" sz="2000" dirty="0"/>
              <a:t>una </a:t>
            </a:r>
            <a:r>
              <a:rPr lang="es-GT" sz="2000" dirty="0" smtClean="0"/>
              <a:t>mejor </a:t>
            </a:r>
            <a:r>
              <a:rPr lang="es-GT" sz="2000" dirty="0"/>
              <a:t>proyección internacional del país, es necesaria </a:t>
            </a:r>
            <a:r>
              <a:rPr lang="es-GT" sz="2000" dirty="0" smtClean="0"/>
              <a:t>la ampliación </a:t>
            </a:r>
            <a:r>
              <a:rPr lang="es-GT" sz="2000" dirty="0"/>
              <a:t>del servicio diplomático y su </a:t>
            </a:r>
            <a:r>
              <a:rPr lang="es-GT" sz="2000" dirty="0" smtClean="0"/>
              <a:t>fortalecimiento, para lo cual es relevante establecer nuevas embajadas, así como la creación de Agregadurías Comerciales lo cual permitirá mayor </a:t>
            </a:r>
            <a:r>
              <a:rPr lang="es-GT" sz="2000" dirty="0"/>
              <a:t>atracción de </a:t>
            </a:r>
            <a:r>
              <a:rPr lang="es-GT" sz="2000" dirty="0" smtClean="0"/>
              <a:t>inversiones y turismo, apertura de nuevos mercados, diversificación </a:t>
            </a:r>
            <a:r>
              <a:rPr lang="es-GT" sz="2000" dirty="0"/>
              <a:t>de la matriz </a:t>
            </a:r>
            <a:r>
              <a:rPr lang="es-GT" sz="2000" dirty="0" smtClean="0"/>
              <a:t>comercial </a:t>
            </a:r>
            <a:r>
              <a:rPr lang="es-GT" sz="2000" dirty="0"/>
              <a:t>y la generación de alianzas </a:t>
            </a:r>
            <a:r>
              <a:rPr lang="es-GT" sz="2000" dirty="0" smtClean="0"/>
              <a:t>estratégicas.</a:t>
            </a:r>
            <a:endParaRPr lang="es-GT" sz="2000" dirty="0"/>
          </a:p>
        </p:txBody>
      </p:sp>
    </p:spTree>
    <p:extLst>
      <p:ext uri="{BB962C8B-B14F-4D97-AF65-F5344CB8AC3E}">
        <p14:creationId xmlns:p14="http://schemas.microsoft.com/office/powerpoint/2010/main" val="11705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8314435" y="0"/>
            <a:ext cx="846756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3 Marcador de contenido"/>
          <p:cNvSpPr txBox="1">
            <a:spLocks/>
          </p:cNvSpPr>
          <p:nvPr/>
        </p:nvSpPr>
        <p:spPr>
          <a:xfrm>
            <a:off x="354890" y="186904"/>
            <a:ext cx="742716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Acciones  2016 - 2017</a:t>
            </a:r>
            <a:endParaRPr lang="es-ES_tradnl" sz="1600" b="1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Imagen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82" y="6151786"/>
            <a:ext cx="563862" cy="56386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7" y="0"/>
            <a:ext cx="1749874" cy="620688"/>
          </a:xfrm>
          <a:prstGeom prst="rect">
            <a:avLst/>
          </a:prstGeom>
        </p:spPr>
      </p:pic>
      <p:graphicFrame>
        <p:nvGraphicFramePr>
          <p:cNvPr id="10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11457"/>
              </p:ext>
            </p:extLst>
          </p:nvPr>
        </p:nvGraphicFramePr>
        <p:xfrm>
          <a:off x="363398" y="789808"/>
          <a:ext cx="7988705" cy="585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169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43607" y="220727"/>
            <a:ext cx="6336705" cy="1048033"/>
          </a:xfrm>
        </p:spPr>
        <p:txBody>
          <a:bodyPr>
            <a:noAutofit/>
          </a:bodyPr>
          <a:lstStyle/>
          <a:p>
            <a:r>
              <a:rPr lang="es-GT" sz="2400" dirty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Programa </a:t>
            </a:r>
            <a:r>
              <a:rPr lang="es-GT" sz="2400" dirty="0" smtClean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12. Servicios de Pol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í</a:t>
            </a:r>
            <a:r>
              <a:rPr lang="es-GT" sz="2400" dirty="0" smtClean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tica Exterior </a:t>
            </a:r>
            <a:r>
              <a:rPr lang="es-GT" sz="2400" dirty="0" smtClean="0">
                <a:latin typeface="Oswald Medium" charset="0"/>
                <a:ea typeface="Oswald Medium" charset="0"/>
                <a:cs typeface="Oswald Medium" charset="0"/>
              </a:rPr>
              <a:t/>
            </a:r>
            <a:br>
              <a:rPr lang="es-GT" sz="2400" dirty="0" smtClean="0">
                <a:latin typeface="Oswald Medium" charset="0"/>
                <a:ea typeface="Oswald Medium" charset="0"/>
                <a:cs typeface="Oswald Medium" charset="0"/>
              </a:rPr>
            </a:br>
            <a:r>
              <a:rPr lang="es-GT" sz="12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Gestiones Pol</a:t>
            </a:r>
            <a:r>
              <a:rPr lang="es-ES" sz="12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í</a:t>
            </a:r>
            <a:r>
              <a:rPr lang="es-GT" sz="12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tico Diplom</a:t>
            </a:r>
            <a:r>
              <a:rPr lang="es-ES" sz="12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áticas para el fortalecimiento de las relaciones internacionales </a:t>
            </a:r>
            <a:br>
              <a:rPr lang="es-ES" sz="12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12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del Estado de Guatemala</a:t>
            </a:r>
            <a:endParaRPr lang="es-GT" sz="12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031541" y="0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850840"/>
              </p:ext>
            </p:extLst>
          </p:nvPr>
        </p:nvGraphicFramePr>
        <p:xfrm>
          <a:off x="146078" y="1205985"/>
          <a:ext cx="8144309" cy="4555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10913"/>
              </p:ext>
            </p:extLst>
          </p:nvPr>
        </p:nvGraphicFramePr>
        <p:xfrm>
          <a:off x="1038429" y="6024372"/>
          <a:ext cx="6667498" cy="370840"/>
        </p:xfrm>
        <a:graphic>
          <a:graphicData uri="http://schemas.openxmlformats.org/drawingml/2006/table">
            <a:tbl>
              <a:tblPr/>
              <a:tblGrid>
                <a:gridCol w="1141369"/>
                <a:gridCol w="1150881"/>
                <a:gridCol w="1093812"/>
                <a:gridCol w="1093812"/>
                <a:gridCol w="1093812"/>
                <a:gridCol w="1093812"/>
              </a:tblGrid>
              <a:tr h="130747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Año 2017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Año 2018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Año 2019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Año 2020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Año 2021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_trad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Año 2022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8,119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8,931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9,824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10,625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11,507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12,476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Imagen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82" y="6151786"/>
            <a:ext cx="563862" cy="5638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7" y="0"/>
            <a:ext cx="174987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8031541" y="0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01" y="116632"/>
            <a:ext cx="941231" cy="633130"/>
          </a:xfrm>
          <a:prstGeom prst="rect">
            <a:avLst/>
          </a:prstGeom>
        </p:spPr>
      </p:pic>
      <p:pic>
        <p:nvPicPr>
          <p:cNvPr id="17" name="Imagen 1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35" y="6151786"/>
            <a:ext cx="563862" cy="563862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258107"/>
            <a:ext cx="7200800" cy="576064"/>
          </a:xfrm>
        </p:spPr>
        <p:txBody>
          <a:bodyPr>
            <a:normAutofit/>
          </a:bodyPr>
          <a:lstStyle/>
          <a:p>
            <a:r>
              <a:rPr lang="es-GT" sz="2400" b="1" dirty="0" smtClean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Incrementar las Relaciones Bilaterales y Multilaterales</a:t>
            </a:r>
            <a:endParaRPr lang="es-GT" sz="2400" b="1" dirty="0">
              <a:solidFill>
                <a:schemeClr val="accent1">
                  <a:lumMod val="50000"/>
                </a:schemeClr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1" name="3 Marcador de contenido"/>
          <p:cNvSpPr txBox="1">
            <a:spLocks/>
          </p:cNvSpPr>
          <p:nvPr/>
        </p:nvSpPr>
        <p:spPr>
          <a:xfrm>
            <a:off x="5891398" y="3445438"/>
            <a:ext cx="2569034" cy="1855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200" dirty="0" smtClean="0">
                <a:latin typeface="Arial" charset="0"/>
                <a:ea typeface="Arial" charset="0"/>
                <a:cs typeface="Arial" charset="0"/>
              </a:rPr>
              <a:t>Incrementar las relaciones bilaterales y multilaterales en el ámbito económico, integración regional, cooperación, derechos humanos, seguridad,  turístico,  cultural y académico.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GT" sz="1200" dirty="0" smtClean="0">
                <a:latin typeface="Arial" charset="0"/>
                <a:ea typeface="Arial" charset="0"/>
                <a:cs typeface="Arial" charset="0"/>
              </a:rPr>
              <a:t>Apertura de Embajadas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GT" sz="1200" dirty="0" smtClean="0">
                <a:latin typeface="Arial" charset="0"/>
                <a:ea typeface="Arial" charset="0"/>
                <a:cs typeface="Arial" charset="0"/>
              </a:rPr>
              <a:t>Agregados comerciales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GT" sz="1200" dirty="0" smtClean="0">
                <a:latin typeface="Arial" charset="0"/>
                <a:ea typeface="Arial" charset="0"/>
                <a:cs typeface="Arial" charset="0"/>
              </a:rPr>
              <a:t>Secretaría Pro Témpore de la Conferencia Iberoamericana</a:t>
            </a:r>
            <a:endParaRPr lang="es-GT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-324544" y="4852453"/>
            <a:ext cx="2834892" cy="14331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s-GT" sz="1200" dirty="0" smtClean="0">
                <a:latin typeface="Arial" charset="0"/>
                <a:ea typeface="Arial" charset="0"/>
                <a:cs typeface="Arial" charset="0"/>
              </a:rPr>
              <a:t>Mantenimiento y reparación de inmuebles propiedad del Estado de Guatemala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s-GT" sz="1200" dirty="0" smtClean="0">
                <a:latin typeface="Arial" charset="0"/>
                <a:ea typeface="Arial" charset="0"/>
                <a:cs typeface="Arial" charset="0"/>
              </a:rPr>
              <a:t>Fortalecimiento del recurso humano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s-GT" sz="1200" dirty="0" smtClean="0">
                <a:latin typeface="Arial" charset="0"/>
                <a:ea typeface="Arial" charset="0"/>
                <a:cs typeface="Arial" charset="0"/>
              </a:rPr>
              <a:t>Seguro médico para funcionarios</a:t>
            </a:r>
          </a:p>
          <a:p>
            <a:pPr marL="400050" lvl="2" indent="0">
              <a:buFont typeface="Arial" panose="020B0604020202020204" pitchFamily="34" charset="0"/>
              <a:buNone/>
            </a:pPr>
            <a:endParaRPr lang="es-GT" sz="1200" dirty="0" smtClean="0">
              <a:latin typeface="Arial" charset="0"/>
              <a:ea typeface="Arial" charset="0"/>
              <a:cs typeface="Arial" charset="0"/>
            </a:endParaRPr>
          </a:p>
          <a:p>
            <a:pPr marL="857250" lvl="2" indent="-457200">
              <a:buFont typeface="Wingdings" panose="05000000000000000000" pitchFamily="2" charset="2"/>
              <a:buChar char="ü"/>
            </a:pPr>
            <a:endParaRPr lang="es-GT" sz="1200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s-GT" sz="12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s-GT" sz="12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GT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64" y="1068846"/>
            <a:ext cx="3456334" cy="494116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131840" y="2114261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 algn="just">
              <a:buFont typeface="Arial" panose="020B0604020202020204" pitchFamily="34" charset="0"/>
              <a:buNone/>
            </a:pPr>
            <a:r>
              <a:rPr lang="es-GT">
                <a:latin typeface="Oswald Medium" charset="0"/>
                <a:ea typeface="Oswald Medium" charset="0"/>
                <a:cs typeface="Oswald Medium" charset="0"/>
              </a:rPr>
              <a:t>Política Exterior </a:t>
            </a:r>
            <a:endParaRPr lang="es-GT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612473" y="4373421"/>
            <a:ext cx="1728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s-GT" dirty="0">
                <a:latin typeface="Oswald Medium" charset="0"/>
                <a:ea typeface="Oswald Medium" charset="0"/>
                <a:cs typeface="Oswald Medium" charset="0"/>
              </a:rPr>
              <a:t>Fortalecimiento de Embajadas y Misiones</a:t>
            </a:r>
          </a:p>
        </p:txBody>
      </p:sp>
    </p:spTree>
    <p:extLst>
      <p:ext uri="{BB962C8B-B14F-4D97-AF65-F5344CB8AC3E}">
        <p14:creationId xmlns:p14="http://schemas.microsoft.com/office/powerpoint/2010/main" val="19658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9912"/>
            <a:ext cx="4752527" cy="6332941"/>
          </a:xfrm>
          <a:prstGeom prst="rect">
            <a:avLst/>
          </a:prstGeom>
          <a:effectLst>
            <a:outerShdw blurRad="241300" dir="18900000" sy="23000" kx="-1200000" algn="bl" rotWithShape="0">
              <a:prstClr val="black">
                <a:alpha val="12000"/>
              </a:prstClr>
            </a:outerShdw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140980" y="1412776"/>
            <a:ext cx="3096344" cy="792088"/>
          </a:xfrm>
        </p:spPr>
        <p:txBody>
          <a:bodyPr/>
          <a:lstStyle/>
          <a:p>
            <a:pPr algn="ctr"/>
            <a:r>
              <a:rPr lang="nb-NO" sz="6500" dirty="0" smtClean="0">
                <a:solidFill>
                  <a:schemeClr val="accent5"/>
                </a:solidFill>
                <a:latin typeface="Oswald Medium" charset="0"/>
                <a:ea typeface="Oswald Medium" charset="0"/>
                <a:cs typeface="Oswald Medium" charset="0"/>
              </a:rPr>
              <a:t>Q17.</a:t>
            </a:r>
            <a:r>
              <a:rPr lang="nb-NO" sz="6500" baseline="30000" dirty="0" smtClean="0">
                <a:solidFill>
                  <a:schemeClr val="accent5"/>
                </a:solidFill>
                <a:latin typeface="Oswald Medium" charset="0"/>
                <a:ea typeface="Oswald Medium" charset="0"/>
                <a:cs typeface="Oswald Medium" charset="0"/>
              </a:rPr>
              <a:t>2</a:t>
            </a:r>
            <a:endParaRPr lang="es-GT" sz="6500" baseline="30000" dirty="0">
              <a:solidFill>
                <a:schemeClr val="accent5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3212988" y="2973660"/>
            <a:ext cx="30963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400" dirty="0" smtClean="0">
                <a:latin typeface="Oswald Medium" charset="0"/>
                <a:ea typeface="Oswald Medium" charset="0"/>
                <a:cs typeface="Oswald Medium" charset="0"/>
              </a:rPr>
              <a:t>AMPLIACI</a:t>
            </a:r>
            <a:r>
              <a:rPr lang="es-ES" sz="2400" dirty="0" smtClean="0">
                <a:latin typeface="Oswald Medium" charset="0"/>
                <a:ea typeface="Oswald Medium" charset="0"/>
                <a:cs typeface="Oswald Medium" charset="0"/>
              </a:rPr>
              <a:t>ÓN DIPLOMÁTICA</a:t>
            </a:r>
            <a:endParaRPr lang="es-GT" sz="24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3" name="2 Título"/>
          <p:cNvSpPr txBox="1">
            <a:spLocks/>
          </p:cNvSpPr>
          <p:nvPr/>
        </p:nvSpPr>
        <p:spPr>
          <a:xfrm>
            <a:off x="3212988" y="2228156"/>
            <a:ext cx="30963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 smtClean="0">
                <a:solidFill>
                  <a:schemeClr val="accent5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2800" dirty="0">
              <a:solidFill>
                <a:schemeClr val="accent5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998042" y="1335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74" y="72013"/>
            <a:ext cx="941231" cy="633130"/>
          </a:xfrm>
          <a:prstGeom prst="rect">
            <a:avLst/>
          </a:prstGeom>
        </p:spPr>
      </p:pic>
      <p:pic>
        <p:nvPicPr>
          <p:cNvPr id="19" name="Imagen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208" y="6107167"/>
            <a:ext cx="563862" cy="5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9179"/>
            <a:ext cx="6419054" cy="4971523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8829"/>
              </p:ext>
            </p:extLst>
          </p:nvPr>
        </p:nvGraphicFramePr>
        <p:xfrm>
          <a:off x="175737" y="5283408"/>
          <a:ext cx="3629496" cy="1201549"/>
        </p:xfrm>
        <a:graphic>
          <a:graphicData uri="http://schemas.openxmlformats.org/drawingml/2006/table">
            <a:tbl>
              <a:tblPr firstRow="1" bandCol="1">
                <a:effectLst>
                  <a:outerShdw blurRad="127000" dist="762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579839"/>
                <a:gridCol w="1053718"/>
                <a:gridCol w="1995939"/>
              </a:tblGrid>
              <a:tr h="2389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4000" u="none" strike="noStrike" dirty="0" smtClean="0">
                          <a:effectLst/>
                        </a:rPr>
                        <a:t>Q12.</a:t>
                      </a:r>
                      <a:r>
                        <a:rPr lang="pt-BR" sz="4000" u="none" strike="noStrike" baseline="30000" dirty="0" smtClean="0">
                          <a:effectLst/>
                        </a:rPr>
                        <a:t>9</a:t>
                      </a:r>
                      <a:endParaRPr lang="es-ES_tradnl" sz="2000" b="0" i="0" u="none" strike="noStrike" dirty="0">
                        <a:solidFill>
                          <a:srgbClr val="EEECE1"/>
                        </a:solidFill>
                        <a:effectLst/>
                        <a:latin typeface="Oswald Medium" charset="0"/>
                        <a:ea typeface="Oswald Medium" charset="0"/>
                        <a:cs typeface="Oswald Medium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800" b="0" i="1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u="none" strike="noStrike" dirty="0" smtClean="0">
                          <a:effectLst/>
                        </a:rPr>
                        <a:t>Embajadas en Asia</a:t>
                      </a:r>
                      <a:endParaRPr lang="es-ES_tradnl" sz="2000" b="0" i="0" u="none" strike="noStrike" dirty="0">
                        <a:solidFill>
                          <a:srgbClr val="EEECE1"/>
                        </a:solidFill>
                        <a:effectLst/>
                        <a:latin typeface="Oswald Medium" charset="0"/>
                        <a:ea typeface="Oswald Medium" charset="0"/>
                        <a:cs typeface="Oswald Medium" charset="0"/>
                      </a:endParaRPr>
                    </a:p>
                  </a:txBody>
                  <a:tcPr marL="12700" marR="12700" marT="12700" marB="0" anchor="ctr"/>
                </a:tc>
              </a:tr>
              <a:tr h="19308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u="none" strike="noStrike" dirty="0" smtClean="0">
                          <a:effectLst/>
                        </a:rPr>
                        <a:t>10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52400" marR="12700" marT="1270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_tradnl" sz="1100" u="none" strike="noStrike" dirty="0">
                          <a:effectLst/>
                        </a:rPr>
                        <a:t>Reino de Tailandia</a:t>
                      </a:r>
                      <a:endParaRPr lang="es-ES_tradnl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52400" marR="12700" marT="1270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_tradnl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52400" marR="12700" marT="12700" marB="0" anchor="b"/>
                </a:tc>
              </a:tr>
              <a:tr h="193083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52400" marR="12700" marT="1270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_tradnl" sz="1100" u="none" strike="noStrike" dirty="0">
                          <a:effectLst/>
                        </a:rPr>
                        <a:t>República de Indonesia</a:t>
                      </a:r>
                      <a:endParaRPr lang="es-ES_tradnl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52400" marR="12700" marT="1270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_tradnl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52400" marR="12700" marT="12700" marB="0" anchor="b"/>
                </a:tc>
              </a:tr>
              <a:tr h="19308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u="none" strike="noStrike" dirty="0" smtClean="0">
                          <a:effectLst/>
                        </a:rPr>
                        <a:t>12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52400" marR="12700" marT="1270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_tradnl" sz="1100" u="none" strike="noStrike" dirty="0">
                          <a:effectLst/>
                        </a:rPr>
                        <a:t>Emiratos Árabes Unidos</a:t>
                      </a:r>
                      <a:endParaRPr lang="es-ES_tradnl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52400" marR="12700" marT="1270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_tradnl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52400" marR="12700" marT="12700" marB="0" anchor="b"/>
                </a:tc>
              </a:tr>
            </a:tbl>
          </a:graphicData>
        </a:graphic>
      </p:graphicFrame>
      <p:sp>
        <p:nvSpPr>
          <p:cNvPr id="11" name="2 Título"/>
          <p:cNvSpPr txBox="1">
            <a:spLocks/>
          </p:cNvSpPr>
          <p:nvPr/>
        </p:nvSpPr>
        <p:spPr>
          <a:xfrm>
            <a:off x="4211960" y="6402849"/>
            <a:ext cx="2808312" cy="209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* </a:t>
            </a:r>
            <a:r>
              <a:rPr lang="nb-NO" sz="1400" dirty="0" err="1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Cifras</a:t>
            </a:r>
            <a:r>
              <a:rPr lang="nb-NO" sz="14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 </a:t>
            </a:r>
            <a:r>
              <a:rPr lang="nb-NO" sz="1400" dirty="0" err="1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expresadas</a:t>
            </a:r>
            <a:r>
              <a:rPr lang="nb-NO" sz="14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 en millones</a:t>
            </a:r>
            <a:endParaRPr lang="es-GT" sz="1400" dirty="0">
              <a:solidFill>
                <a:schemeClr val="tx2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31541" y="0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66910"/>
              </p:ext>
            </p:extLst>
          </p:nvPr>
        </p:nvGraphicFramePr>
        <p:xfrm>
          <a:off x="6533370" y="2200599"/>
          <a:ext cx="2304256" cy="1200334"/>
        </p:xfrm>
        <a:graphic>
          <a:graphicData uri="http://schemas.openxmlformats.org/drawingml/2006/table">
            <a:tbl>
              <a:tblPr firstRow="1" bandCol="1">
                <a:effectLst>
                  <a:outerShdw blurRad="127000" dist="76200" dir="2700000" algn="tl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237746"/>
                <a:gridCol w="2066510"/>
              </a:tblGrid>
              <a:tr h="1160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9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Presencia actual 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800" b="0" i="1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1600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Mancomunidad de Australia</a:t>
                      </a:r>
                      <a:endParaRPr lang="es-ES_tradn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1600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República Árabe de Egipto</a:t>
                      </a:r>
                      <a:endParaRPr lang="es-ES_tradn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51314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República de China (Taiwán)</a:t>
                      </a:r>
                      <a:endParaRPr lang="es-ES_tradn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1600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República de la India</a:t>
                      </a:r>
                      <a:endParaRPr lang="es-ES_tradn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1600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Estado de Israel</a:t>
                      </a:r>
                      <a:endParaRPr lang="es-ES_tradn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1600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República de Japón</a:t>
                      </a:r>
                      <a:endParaRPr lang="es-ES_tradn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1600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pública de Corea</a:t>
                      </a:r>
                      <a:endParaRPr lang="es-ES_tradn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858679"/>
              </p:ext>
            </p:extLst>
          </p:nvPr>
        </p:nvGraphicFramePr>
        <p:xfrm>
          <a:off x="4301047" y="5295569"/>
          <a:ext cx="3820261" cy="815383"/>
        </p:xfrm>
        <a:graphic>
          <a:graphicData uri="http://schemas.openxmlformats.org/drawingml/2006/table">
            <a:tbl>
              <a:tblPr firstRow="1" bandCol="1">
                <a:effectLst>
                  <a:outerShdw blurRad="127000" dist="762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312522"/>
                <a:gridCol w="989986"/>
                <a:gridCol w="2517753"/>
              </a:tblGrid>
              <a:tr h="2389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4000" u="none" strike="noStrike" dirty="0" smtClean="0">
                          <a:effectLst/>
                        </a:rPr>
                        <a:t>Q4.</a:t>
                      </a:r>
                      <a:r>
                        <a:rPr lang="pt-BR" sz="4000" u="none" strike="noStrike" baseline="30000" dirty="0" smtClean="0">
                          <a:effectLst/>
                        </a:rPr>
                        <a:t>3</a:t>
                      </a:r>
                      <a:endParaRPr lang="es-ES_tradnl" sz="2000" b="0" i="0" u="none" strike="noStrike" dirty="0">
                        <a:solidFill>
                          <a:srgbClr val="EEECE1"/>
                        </a:solidFill>
                        <a:effectLst/>
                        <a:latin typeface="Oswald Medium" charset="0"/>
                        <a:ea typeface="Oswald Medium" charset="0"/>
                        <a:cs typeface="Oswald Medium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800" b="0" i="1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u="none" strike="noStrike" dirty="0" smtClean="0">
                          <a:effectLst/>
                        </a:rPr>
                        <a:t>Embajadas en </a:t>
                      </a:r>
                      <a:r>
                        <a:rPr lang="es-ES" sz="2000" u="none" strike="noStrike" dirty="0" smtClean="0">
                          <a:effectLst/>
                        </a:rPr>
                        <a:t>África</a:t>
                      </a:r>
                      <a:endParaRPr lang="es-ES_tradnl" sz="2000" b="0" i="0" u="none" strike="noStrike" dirty="0">
                        <a:solidFill>
                          <a:srgbClr val="EEECE1"/>
                        </a:solidFill>
                        <a:effectLst/>
                        <a:latin typeface="Oswald Medium" charset="0"/>
                        <a:ea typeface="Oswald Medium" charset="0"/>
                        <a:cs typeface="Oswald Medium" charset="0"/>
                      </a:endParaRPr>
                    </a:p>
                  </a:txBody>
                  <a:tcPr marL="12700" marR="12700" marT="12700" marB="0" anchor="ctr"/>
                </a:tc>
              </a:tr>
              <a:tr h="19308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u="none" strike="noStrike" dirty="0" smtClean="0">
                          <a:effectLst/>
                        </a:rPr>
                        <a:t>13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52400" marR="12700" marT="1270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_tradnl" sz="1100" u="none" strike="noStrike" dirty="0" smtClean="0">
                          <a:effectLst/>
                        </a:rPr>
                        <a:t>República de Sudáfrica</a:t>
                      </a:r>
                      <a:endParaRPr lang="es-ES_tradnl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52400" marR="12700" marT="1270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_tradnl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52400" marR="12700" marT="12700" marB="0" anchor="b"/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49471"/>
              </p:ext>
            </p:extLst>
          </p:nvPr>
        </p:nvGraphicFramePr>
        <p:xfrm>
          <a:off x="6533370" y="3683017"/>
          <a:ext cx="2071078" cy="449580"/>
        </p:xfrm>
        <a:graphic>
          <a:graphicData uri="http://schemas.openxmlformats.org/drawingml/2006/table">
            <a:tbl>
              <a:tblPr firstRow="1" bandCol="1">
                <a:effectLst>
                  <a:outerShdw blurRad="127000" dist="76200" dir="2700000" algn="t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343017"/>
                <a:gridCol w="1728061"/>
              </a:tblGrid>
              <a:tr h="11433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90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Apertura 2017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800" b="0" i="1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135700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Reino de Marruecos</a:t>
                      </a:r>
                    </a:p>
                  </a:txBody>
                  <a:tcPr marL="12700" marR="12700" marT="12700" marB="0" anchor="b"/>
                </a:tc>
              </a:tr>
              <a:tr h="135700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  <a:endParaRPr lang="es-ES_tradnl" sz="900" b="0" i="1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Rep</a:t>
                      </a:r>
                      <a:r>
                        <a:rPr lang="es-E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ública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de </a:t>
                      </a:r>
                      <a:r>
                        <a:rPr lang="es-ES_tradnl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Turqu</a:t>
                      </a:r>
                      <a:r>
                        <a:rPr lang="es-E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ía</a:t>
                      </a:r>
                      <a:endParaRPr lang="es-ES_tradnl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01" y="116632"/>
            <a:ext cx="941231" cy="633130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35" y="6151786"/>
            <a:ext cx="563862" cy="5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8314435" y="0"/>
            <a:ext cx="846756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9912"/>
            <a:ext cx="4752527" cy="6332941"/>
          </a:xfrm>
          <a:prstGeom prst="rect">
            <a:avLst/>
          </a:prstGeom>
          <a:effectLst>
            <a:outerShdw blurRad="241300" dir="18900000" sy="23000" kx="-1200000" algn="bl" rotWithShape="0">
              <a:prstClr val="black">
                <a:alpha val="12000"/>
              </a:prstClr>
            </a:outerShdw>
          </a:effectLst>
        </p:spPr>
      </p:pic>
      <p:sp>
        <p:nvSpPr>
          <p:cNvPr id="19" name="2 Título"/>
          <p:cNvSpPr txBox="1">
            <a:spLocks/>
          </p:cNvSpPr>
          <p:nvPr/>
        </p:nvSpPr>
        <p:spPr>
          <a:xfrm>
            <a:off x="3122242" y="1304864"/>
            <a:ext cx="30963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6500" dirty="0" smtClean="0">
                <a:solidFill>
                  <a:schemeClr val="accent5"/>
                </a:solidFill>
                <a:latin typeface="Oswald Medium" charset="0"/>
                <a:ea typeface="Oswald Medium" charset="0"/>
                <a:cs typeface="Oswald Medium" charset="0"/>
              </a:rPr>
              <a:t>Q44.</a:t>
            </a:r>
            <a:r>
              <a:rPr lang="nb-NO" sz="6500" baseline="30000" dirty="0" smtClean="0">
                <a:solidFill>
                  <a:schemeClr val="accent5"/>
                </a:solidFill>
                <a:latin typeface="Oswald Medium" charset="0"/>
                <a:ea typeface="Oswald Medium" charset="0"/>
                <a:cs typeface="Oswald Medium" charset="0"/>
              </a:rPr>
              <a:t>4</a:t>
            </a:r>
            <a:endParaRPr lang="es-GT" sz="6500" baseline="30000" dirty="0">
              <a:solidFill>
                <a:schemeClr val="accent5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20" name="2 Título"/>
          <p:cNvSpPr txBox="1">
            <a:spLocks/>
          </p:cNvSpPr>
          <p:nvPr/>
        </p:nvSpPr>
        <p:spPr>
          <a:xfrm>
            <a:off x="3194250" y="3050972"/>
            <a:ext cx="30963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latin typeface="Oswald Medium" charset="0"/>
                <a:ea typeface="Oswald Medium" charset="0"/>
                <a:cs typeface="Oswald Medium" charset="0"/>
              </a:rPr>
              <a:t>FORTALECIMIENTO DE EMBAJADAS Y </a:t>
            </a:r>
          </a:p>
          <a:p>
            <a:pPr algn="ctr"/>
            <a:r>
              <a:rPr lang="es-ES" sz="2400" dirty="0" smtClean="0">
                <a:latin typeface="Oswald Medium" charset="0"/>
                <a:ea typeface="Oswald Medium" charset="0"/>
                <a:cs typeface="Oswald Medium" charset="0"/>
              </a:rPr>
              <a:t>MISIONES</a:t>
            </a:r>
            <a:endParaRPr lang="es-GT" sz="24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21" name="2 Título"/>
          <p:cNvSpPr txBox="1">
            <a:spLocks/>
          </p:cNvSpPr>
          <p:nvPr/>
        </p:nvSpPr>
        <p:spPr>
          <a:xfrm>
            <a:off x="3194250" y="2120244"/>
            <a:ext cx="30963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 smtClean="0">
                <a:solidFill>
                  <a:schemeClr val="accent5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2800" dirty="0">
              <a:solidFill>
                <a:schemeClr val="accent5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pic>
        <p:nvPicPr>
          <p:cNvPr id="9" name="Imagen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82" y="6151786"/>
            <a:ext cx="563862" cy="5638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7" y="0"/>
            <a:ext cx="1749874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ángulo 56"/>
          <p:cNvSpPr/>
          <p:nvPr/>
        </p:nvSpPr>
        <p:spPr>
          <a:xfrm>
            <a:off x="8031541" y="0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2" name="Agrupar 21"/>
          <p:cNvGrpSpPr/>
          <p:nvPr/>
        </p:nvGrpSpPr>
        <p:grpSpPr>
          <a:xfrm>
            <a:off x="2555776" y="1734297"/>
            <a:ext cx="1348643" cy="3498325"/>
            <a:chOff x="5765025" y="2548020"/>
            <a:chExt cx="1146026" cy="3689292"/>
          </a:xfrm>
        </p:grpSpPr>
        <p:sp>
          <p:nvSpPr>
            <p:cNvPr id="24" name="Rectángulo redondeado 23"/>
            <p:cNvSpPr/>
            <p:nvPr/>
          </p:nvSpPr>
          <p:spPr>
            <a:xfrm>
              <a:off x="5765026" y="2585829"/>
              <a:ext cx="1146025" cy="3651483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5765025" y="2548020"/>
              <a:ext cx="1146025" cy="101432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786499" y="1728004"/>
            <a:ext cx="1350592" cy="3498202"/>
            <a:chOff x="5763369" y="2548150"/>
            <a:chExt cx="1147682" cy="3689162"/>
          </a:xfrm>
        </p:grpSpPr>
        <p:sp>
          <p:nvSpPr>
            <p:cNvPr id="33" name="Rectángulo redondeado 32"/>
            <p:cNvSpPr/>
            <p:nvPr/>
          </p:nvSpPr>
          <p:spPr>
            <a:xfrm>
              <a:off x="5765026" y="2585829"/>
              <a:ext cx="1146025" cy="3651483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5763369" y="2548150"/>
              <a:ext cx="1146025" cy="1014327"/>
            </a:xfrm>
            <a:prstGeom prst="rect">
              <a:avLst/>
            </a:prstGeom>
            <a:gradFill flip="none" rotWithShape="1">
              <a:gsLst>
                <a:gs pos="0">
                  <a:srgbClr val="7E2F7A"/>
                </a:gs>
                <a:gs pos="79000">
                  <a:srgbClr val="CF0079"/>
                </a:gs>
                <a:gs pos="100000">
                  <a:srgbClr val="FF2FE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5" name="Agrupar 34"/>
          <p:cNvGrpSpPr/>
          <p:nvPr/>
        </p:nvGrpSpPr>
        <p:grpSpPr>
          <a:xfrm>
            <a:off x="4271310" y="1739402"/>
            <a:ext cx="1348642" cy="3498572"/>
            <a:chOff x="5765026" y="2547759"/>
            <a:chExt cx="1146025" cy="3689553"/>
          </a:xfrm>
        </p:grpSpPr>
        <p:sp>
          <p:nvSpPr>
            <p:cNvPr id="36" name="Rectángulo redondeado 35"/>
            <p:cNvSpPr/>
            <p:nvPr/>
          </p:nvSpPr>
          <p:spPr>
            <a:xfrm>
              <a:off x="5765026" y="2585829"/>
              <a:ext cx="1146025" cy="3651483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5765026" y="2547759"/>
              <a:ext cx="1146025" cy="1014327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54000">
                  <a:schemeClr val="accent4">
                    <a:shade val="93000"/>
                    <a:satMod val="130000"/>
                  </a:schemeClr>
                </a:gs>
                <a:gs pos="99000">
                  <a:srgbClr val="513A7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7" name="2 Título"/>
          <p:cNvSpPr txBox="1">
            <a:spLocks/>
          </p:cNvSpPr>
          <p:nvPr/>
        </p:nvSpPr>
        <p:spPr>
          <a:xfrm>
            <a:off x="751612" y="1728050"/>
            <a:ext cx="1451066" cy="946476"/>
          </a:xfrm>
          <a:prstGeom prst="rect">
            <a:avLst/>
          </a:prstGeom>
          <a:effectLst>
            <a:outerShdw blurRad="127000" dist="762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0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50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17</a:t>
            </a:r>
            <a:r>
              <a:rPr lang="nb-NO" sz="35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.</a:t>
            </a:r>
            <a:r>
              <a:rPr lang="nb-NO" sz="5000" baseline="300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1</a:t>
            </a:r>
            <a:endParaRPr lang="es-GT" sz="5000" baseline="300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39" name="2 Título"/>
          <p:cNvSpPr txBox="1">
            <a:spLocks/>
          </p:cNvSpPr>
          <p:nvPr/>
        </p:nvSpPr>
        <p:spPr>
          <a:xfrm>
            <a:off x="812196" y="3543012"/>
            <a:ext cx="1329898" cy="11607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Creación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de </a:t>
            </a:r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puestos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 para </a:t>
            </a:r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Agregados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</a:t>
            </a:r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Comerciales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en </a:t>
            </a:r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Embajadas</a:t>
            </a:r>
            <a:endParaRPr lang="es-GT" sz="14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40" name="2 Título"/>
          <p:cNvSpPr txBox="1">
            <a:spLocks/>
          </p:cNvSpPr>
          <p:nvPr/>
        </p:nvSpPr>
        <p:spPr>
          <a:xfrm>
            <a:off x="784718" y="2837386"/>
            <a:ext cx="1349053" cy="344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18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44" name="2 Título"/>
          <p:cNvSpPr txBox="1">
            <a:spLocks/>
          </p:cNvSpPr>
          <p:nvPr/>
        </p:nvSpPr>
        <p:spPr>
          <a:xfrm>
            <a:off x="2538996" y="1734208"/>
            <a:ext cx="1365422" cy="946476"/>
          </a:xfrm>
          <a:prstGeom prst="rect">
            <a:avLst/>
          </a:prstGeom>
          <a:effectLst>
            <a:outerShdw blurRad="127000" dist="762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00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500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8</a:t>
            </a:r>
            <a:endParaRPr lang="es-GT" sz="5000" baseline="300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45" name="2 Título"/>
          <p:cNvSpPr txBox="1">
            <a:spLocks/>
          </p:cNvSpPr>
          <p:nvPr/>
        </p:nvSpPr>
        <p:spPr>
          <a:xfrm>
            <a:off x="2556230" y="3570654"/>
            <a:ext cx="1329898" cy="14859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Mantenimiento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y </a:t>
            </a:r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reparación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de </a:t>
            </a:r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inmuebles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</a:t>
            </a:r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propiedad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del </a:t>
            </a:r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Estado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de Guatemala</a:t>
            </a:r>
            <a:endParaRPr lang="es-GT" sz="14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46" name="2 Título"/>
          <p:cNvSpPr txBox="1">
            <a:spLocks/>
          </p:cNvSpPr>
          <p:nvPr/>
        </p:nvSpPr>
        <p:spPr>
          <a:xfrm>
            <a:off x="2543430" y="2849099"/>
            <a:ext cx="1351380" cy="344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18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47" name="2 Título"/>
          <p:cNvSpPr txBox="1">
            <a:spLocks/>
          </p:cNvSpPr>
          <p:nvPr/>
        </p:nvSpPr>
        <p:spPr>
          <a:xfrm>
            <a:off x="4286540" y="1761447"/>
            <a:ext cx="1329710" cy="946476"/>
          </a:xfrm>
          <a:prstGeom prst="rect">
            <a:avLst/>
          </a:prstGeom>
          <a:effectLst>
            <a:outerShdw blurRad="127000" dist="762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0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5000" dirty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6</a:t>
            </a:r>
            <a:endParaRPr lang="es-GT" sz="5000" baseline="300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48" name="2 Título"/>
          <p:cNvSpPr txBox="1">
            <a:spLocks/>
          </p:cNvSpPr>
          <p:nvPr/>
        </p:nvSpPr>
        <p:spPr>
          <a:xfrm>
            <a:off x="4266725" y="3570690"/>
            <a:ext cx="1329898" cy="1339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Seguro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</a:t>
            </a:r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médico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para </a:t>
            </a:r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funcionarios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en </a:t>
            </a:r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Embajadas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y </a:t>
            </a:r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Misiones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</a:t>
            </a:r>
            <a:endParaRPr lang="es-GT" sz="14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49" name="2 Título"/>
          <p:cNvSpPr txBox="1">
            <a:spLocks/>
          </p:cNvSpPr>
          <p:nvPr/>
        </p:nvSpPr>
        <p:spPr>
          <a:xfrm>
            <a:off x="4276250" y="2849135"/>
            <a:ext cx="1340000" cy="344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18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grpSp>
        <p:nvGrpSpPr>
          <p:cNvPr id="51" name="Agrupar 50"/>
          <p:cNvGrpSpPr/>
          <p:nvPr/>
        </p:nvGrpSpPr>
        <p:grpSpPr>
          <a:xfrm>
            <a:off x="5919730" y="1735110"/>
            <a:ext cx="1482064" cy="3496682"/>
            <a:chOff x="5763974" y="2549753"/>
            <a:chExt cx="1147077" cy="3687559"/>
          </a:xfrm>
        </p:grpSpPr>
        <p:sp>
          <p:nvSpPr>
            <p:cNvPr id="52" name="Rectángulo redondeado 51"/>
            <p:cNvSpPr/>
            <p:nvPr/>
          </p:nvSpPr>
          <p:spPr>
            <a:xfrm>
              <a:off x="5765026" y="2585829"/>
              <a:ext cx="1146025" cy="3651483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5763974" y="2549753"/>
              <a:ext cx="1146025" cy="101432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58000">
                  <a:srgbClr val="37D2B1"/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54" name="2 Título"/>
          <p:cNvSpPr txBox="1">
            <a:spLocks/>
          </p:cNvSpPr>
          <p:nvPr/>
        </p:nvSpPr>
        <p:spPr>
          <a:xfrm>
            <a:off x="5959046" y="3520870"/>
            <a:ext cx="1388595" cy="1390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Fortalecimiento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de </a:t>
            </a:r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recurso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</a:t>
            </a:r>
            <a:r>
              <a:rPr lang="nb-NO" sz="1400" dirty="0" err="1" smtClean="0">
                <a:latin typeface="Oswald Medium" charset="0"/>
                <a:ea typeface="Oswald Medium" charset="0"/>
                <a:cs typeface="Oswald Medium" charset="0"/>
              </a:rPr>
              <a:t>humano</a:t>
            </a:r>
            <a:r>
              <a:rPr lang="nb-NO" sz="1400" dirty="0" smtClean="0">
                <a:latin typeface="Oswald Medium" charset="0"/>
                <a:ea typeface="Oswald Medium" charset="0"/>
                <a:cs typeface="Oswald Medium" charset="0"/>
              </a:rPr>
              <a:t> del </a:t>
            </a:r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servicio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</a:t>
            </a:r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diplomático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</a:t>
            </a:r>
            <a:endParaRPr lang="es-GT" sz="14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55" name="2 Título"/>
          <p:cNvSpPr txBox="1">
            <a:spLocks/>
          </p:cNvSpPr>
          <p:nvPr/>
        </p:nvSpPr>
        <p:spPr>
          <a:xfrm>
            <a:off x="5922110" y="2731764"/>
            <a:ext cx="1360031" cy="344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18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56" name="2 Título"/>
          <p:cNvSpPr txBox="1">
            <a:spLocks/>
          </p:cNvSpPr>
          <p:nvPr/>
        </p:nvSpPr>
        <p:spPr>
          <a:xfrm>
            <a:off x="5917313" y="1743053"/>
            <a:ext cx="1482384" cy="946476"/>
          </a:xfrm>
          <a:prstGeom prst="rect">
            <a:avLst/>
          </a:prstGeom>
          <a:effectLst>
            <a:outerShdw blurRad="127000" dist="762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0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50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13.</a:t>
            </a:r>
            <a:r>
              <a:rPr lang="nb-NO" sz="5000" baseline="300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3</a:t>
            </a:r>
            <a:endParaRPr lang="es-GT" sz="5000" baseline="300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67" name="2 Título"/>
          <p:cNvSpPr txBox="1">
            <a:spLocks/>
          </p:cNvSpPr>
          <p:nvPr/>
        </p:nvSpPr>
        <p:spPr>
          <a:xfrm>
            <a:off x="676149" y="732575"/>
            <a:ext cx="6915140" cy="479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latin typeface="Oswald Medium" charset="0"/>
                <a:ea typeface="Oswald Medium" charset="0"/>
                <a:cs typeface="Oswald Medium" charset="0"/>
              </a:rPr>
              <a:t>Fortalecimiento de Embajadas y Misiones</a:t>
            </a:r>
            <a:endParaRPr lang="es-GT" sz="24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01" y="116632"/>
            <a:ext cx="941231" cy="633130"/>
          </a:xfrm>
          <a:prstGeom prst="rect">
            <a:avLst/>
          </a:prstGeom>
        </p:spPr>
      </p:pic>
      <p:pic>
        <p:nvPicPr>
          <p:cNvPr id="31" name="Imagen 3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35" y="6151786"/>
            <a:ext cx="563862" cy="5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ángulo 56"/>
          <p:cNvSpPr/>
          <p:nvPr/>
        </p:nvSpPr>
        <p:spPr>
          <a:xfrm>
            <a:off x="8031541" y="0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8" name="Agrupar 27"/>
          <p:cNvGrpSpPr/>
          <p:nvPr/>
        </p:nvGrpSpPr>
        <p:grpSpPr>
          <a:xfrm>
            <a:off x="482390" y="1544170"/>
            <a:ext cx="1349315" cy="3504596"/>
            <a:chOff x="5764453" y="2541407"/>
            <a:chExt cx="1146598" cy="3695905"/>
          </a:xfrm>
        </p:grpSpPr>
        <p:sp>
          <p:nvSpPr>
            <p:cNvPr id="29" name="Rectángulo redondeado 28"/>
            <p:cNvSpPr/>
            <p:nvPr/>
          </p:nvSpPr>
          <p:spPr>
            <a:xfrm>
              <a:off x="5765026" y="2585829"/>
              <a:ext cx="1146025" cy="3651483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5764453" y="2541407"/>
              <a:ext cx="1146025" cy="101432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42" name="2 Título"/>
          <p:cNvSpPr txBox="1">
            <a:spLocks/>
          </p:cNvSpPr>
          <p:nvPr/>
        </p:nvSpPr>
        <p:spPr>
          <a:xfrm>
            <a:off x="472010" y="3162790"/>
            <a:ext cx="1329898" cy="101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400" dirty="0" err="1">
                <a:latin typeface="Oswald Medium" charset="0"/>
                <a:ea typeface="Oswald Medium" charset="0"/>
                <a:cs typeface="Oswald Medium" charset="0"/>
              </a:rPr>
              <a:t>Cumbre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 </a:t>
            </a:r>
            <a:endParaRPr lang="nb-NO" sz="1400" dirty="0" smtClean="0">
              <a:latin typeface="Oswald Medium" charset="0"/>
              <a:ea typeface="Oswald Medium" charset="0"/>
              <a:cs typeface="Oswald Medium" charset="0"/>
            </a:endParaRPr>
          </a:p>
          <a:p>
            <a:pPr algn="ctr"/>
            <a:r>
              <a:rPr lang="nb-NO" sz="1400" dirty="0" smtClean="0">
                <a:latin typeface="Oswald Medium" charset="0"/>
                <a:ea typeface="Oswald Medium" charset="0"/>
                <a:cs typeface="Oswald Medium" charset="0"/>
              </a:rPr>
              <a:t>Iberoamericana</a:t>
            </a:r>
            <a:endParaRPr lang="es-GT" sz="14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43" name="2 Título"/>
          <p:cNvSpPr txBox="1">
            <a:spLocks/>
          </p:cNvSpPr>
          <p:nvPr/>
        </p:nvSpPr>
        <p:spPr>
          <a:xfrm>
            <a:off x="482390" y="2552283"/>
            <a:ext cx="1355639" cy="344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18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pic>
        <p:nvPicPr>
          <p:cNvPr id="17" name="Imagen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58" y="6151786"/>
            <a:ext cx="563862" cy="5638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7" y="0"/>
            <a:ext cx="1749874" cy="620688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401953" y="318468"/>
            <a:ext cx="3909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Compromisos de Estado </a:t>
            </a:r>
            <a:endParaRPr lang="es-ES_tradnl" sz="2800" dirty="0">
              <a:solidFill>
                <a:schemeClr val="tx2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cxnSp>
        <p:nvCxnSpPr>
          <p:cNvPr id="22" name="Conector angular 21"/>
          <p:cNvCxnSpPr/>
          <p:nvPr/>
        </p:nvCxnSpPr>
        <p:spPr>
          <a:xfrm>
            <a:off x="1907704" y="1878952"/>
            <a:ext cx="2185096" cy="673331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6"/>
          <a:stretch/>
        </p:blipFill>
        <p:spPr>
          <a:xfrm>
            <a:off x="2393996" y="2340999"/>
            <a:ext cx="5608545" cy="2893163"/>
          </a:xfrm>
          <a:prstGeom prst="rect">
            <a:avLst/>
          </a:prstGeom>
          <a:ln w="63500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2339752" y="5266595"/>
            <a:ext cx="5727609" cy="9485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266595"/>
            <a:ext cx="2097192" cy="90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ángulo 56"/>
          <p:cNvSpPr/>
          <p:nvPr/>
        </p:nvSpPr>
        <p:spPr>
          <a:xfrm>
            <a:off x="8031541" y="0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60" name="Agrupar 59"/>
          <p:cNvGrpSpPr/>
          <p:nvPr/>
        </p:nvGrpSpPr>
        <p:grpSpPr>
          <a:xfrm>
            <a:off x="1407768" y="2336672"/>
            <a:ext cx="1349881" cy="3496682"/>
            <a:chOff x="5763974" y="2549753"/>
            <a:chExt cx="1147077" cy="3687559"/>
          </a:xfrm>
        </p:grpSpPr>
        <p:sp>
          <p:nvSpPr>
            <p:cNvPr id="61" name="Rectángulo redondeado 60"/>
            <p:cNvSpPr/>
            <p:nvPr/>
          </p:nvSpPr>
          <p:spPr>
            <a:xfrm>
              <a:off x="5765026" y="2585829"/>
              <a:ext cx="1146025" cy="3651483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2" name="Rectángulo 61"/>
            <p:cNvSpPr/>
            <p:nvPr/>
          </p:nvSpPr>
          <p:spPr>
            <a:xfrm>
              <a:off x="5763974" y="2549753"/>
              <a:ext cx="1146025" cy="1014327"/>
            </a:xfrm>
            <a:prstGeom prst="rect">
              <a:avLst/>
            </a:prstGeom>
            <a:gradFill flip="none" rotWithShape="1">
              <a:gsLst>
                <a:gs pos="0">
                  <a:srgbClr val="A61A3F"/>
                </a:gs>
                <a:gs pos="57000">
                  <a:srgbClr val="D99576"/>
                </a:gs>
                <a:gs pos="99000">
                  <a:schemeClr val="accent2">
                    <a:lumMod val="40000"/>
                    <a:lumOff val="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63" name="2 Título"/>
          <p:cNvSpPr txBox="1">
            <a:spLocks/>
          </p:cNvSpPr>
          <p:nvPr/>
        </p:nvSpPr>
        <p:spPr>
          <a:xfrm>
            <a:off x="1440281" y="3943832"/>
            <a:ext cx="1329898" cy="1676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Contratación de firma de abogados para seguimiento del Diferendo </a:t>
            </a:r>
            <a:r>
              <a:rPr lang="nb-NO" sz="1400" dirty="0" smtClean="0">
                <a:latin typeface="Oswald Medium" charset="0"/>
                <a:ea typeface="Oswald Medium" charset="0"/>
                <a:cs typeface="Oswald Medium" charset="0"/>
              </a:rPr>
              <a:t>con </a:t>
            </a:r>
            <a:r>
              <a:rPr lang="nb-NO" sz="1400" dirty="0">
                <a:latin typeface="Oswald Medium" charset="0"/>
                <a:ea typeface="Oswald Medium" charset="0"/>
                <a:cs typeface="Oswald Medium" charset="0"/>
              </a:rPr>
              <a:t>Belice</a:t>
            </a:r>
            <a:endParaRPr lang="es-GT" sz="14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64" name="2 Título"/>
          <p:cNvSpPr txBox="1">
            <a:spLocks/>
          </p:cNvSpPr>
          <p:nvPr/>
        </p:nvSpPr>
        <p:spPr>
          <a:xfrm>
            <a:off x="1410148" y="3333326"/>
            <a:ext cx="1360031" cy="344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8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18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65" name="2 Título"/>
          <p:cNvSpPr txBox="1">
            <a:spLocks/>
          </p:cNvSpPr>
          <p:nvPr/>
        </p:nvSpPr>
        <p:spPr>
          <a:xfrm>
            <a:off x="1417234" y="2352019"/>
            <a:ext cx="1329710" cy="946476"/>
          </a:xfrm>
          <a:prstGeom prst="rect">
            <a:avLst/>
          </a:prstGeom>
          <a:effectLst>
            <a:outerShdw blurRad="127000" dist="762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0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Q</a:t>
            </a:r>
            <a:r>
              <a:rPr lang="nb-NO" sz="50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15</a:t>
            </a:r>
            <a:endParaRPr lang="es-GT" sz="5000" baseline="300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pic>
        <p:nvPicPr>
          <p:cNvPr id="17" name="Imagen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58" y="6151786"/>
            <a:ext cx="563862" cy="5638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7" y="0"/>
            <a:ext cx="1749874" cy="620688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403648" y="410899"/>
            <a:ext cx="5277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Diferendo Territorial, Insular y Mar</a:t>
            </a:r>
            <a:r>
              <a:rPr lang="es-ES" sz="2800" dirty="0" err="1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ítimo</a:t>
            </a:r>
            <a:r>
              <a:rPr lang="es-ES" sz="28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 Guatemala-Belice</a:t>
            </a:r>
            <a:endParaRPr lang="es-ES_tradnl" sz="2800" dirty="0">
              <a:solidFill>
                <a:schemeClr val="tx2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cxnSp>
        <p:nvCxnSpPr>
          <p:cNvPr id="24" name="Conector angular 23"/>
          <p:cNvCxnSpPr/>
          <p:nvPr/>
        </p:nvCxnSpPr>
        <p:spPr>
          <a:xfrm>
            <a:off x="2746944" y="3187717"/>
            <a:ext cx="914400" cy="914400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46" y="1825923"/>
            <a:ext cx="3706287" cy="45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8314435" y="0"/>
            <a:ext cx="846756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4" name="Imagen 2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82" y="6151786"/>
            <a:ext cx="563862" cy="56386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7" y="0"/>
            <a:ext cx="1749874" cy="62068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31" y="179912"/>
            <a:ext cx="4752527" cy="6332941"/>
          </a:xfrm>
          <a:prstGeom prst="rect">
            <a:avLst/>
          </a:prstGeom>
          <a:effectLst>
            <a:outerShdw blurRad="241300" dir="18900000" sy="23000" kx="-1200000" algn="bl" rotWithShape="0">
              <a:prstClr val="black">
                <a:alpha val="12000"/>
              </a:prstClr>
            </a:outerShdw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28209" y="1254723"/>
            <a:ext cx="3096344" cy="792088"/>
          </a:xfrm>
        </p:spPr>
        <p:txBody>
          <a:bodyPr/>
          <a:lstStyle/>
          <a:p>
            <a:pPr algn="ctr"/>
            <a:r>
              <a:rPr lang="nb-NO" sz="6500" dirty="0" smtClean="0">
                <a:solidFill>
                  <a:schemeClr val="accent5"/>
                </a:solidFill>
                <a:latin typeface="Oswald Medium" charset="0"/>
                <a:ea typeface="Oswald Medium" charset="0"/>
                <a:cs typeface="Oswald Medium" charset="0"/>
              </a:rPr>
              <a:t>Q19</a:t>
            </a:r>
            <a:endParaRPr lang="es-GT" sz="6500" baseline="30000" dirty="0">
              <a:solidFill>
                <a:schemeClr val="accent5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3100217" y="2887615"/>
            <a:ext cx="3096344" cy="1198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latin typeface="Oswald Medium" charset="0"/>
                <a:ea typeface="Oswald Medium" charset="0"/>
                <a:cs typeface="Oswald Medium" charset="0"/>
              </a:rPr>
              <a:t>FORTALECIMIENTO DE LA PLANTA CENTRAL</a:t>
            </a:r>
            <a:endParaRPr lang="es-GT" sz="24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3" name="2 Título"/>
          <p:cNvSpPr txBox="1">
            <a:spLocks/>
          </p:cNvSpPr>
          <p:nvPr/>
        </p:nvSpPr>
        <p:spPr>
          <a:xfrm>
            <a:off x="3100217" y="2070103"/>
            <a:ext cx="30963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 smtClean="0">
                <a:solidFill>
                  <a:schemeClr val="accent5"/>
                </a:solidFill>
                <a:latin typeface="Oswald Medium" charset="0"/>
                <a:ea typeface="Oswald Medium" charset="0"/>
                <a:cs typeface="Oswald Medium" charset="0"/>
              </a:rPr>
              <a:t>millones</a:t>
            </a:r>
            <a:endParaRPr lang="es-GT" sz="2800" dirty="0">
              <a:solidFill>
                <a:schemeClr val="accent5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8031541" y="0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ángulo 19"/>
          <p:cNvSpPr/>
          <p:nvPr/>
        </p:nvSpPr>
        <p:spPr>
          <a:xfrm>
            <a:off x="133268" y="140134"/>
            <a:ext cx="44131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Necesidades Financieras</a:t>
            </a:r>
          </a:p>
          <a:p>
            <a:r>
              <a:rPr lang="es-ES" sz="1400" b="1" dirty="0">
                <a:latin typeface="Oswald Medium" charset="0"/>
                <a:ea typeface="Oswald Medium" charset="0"/>
                <a:cs typeface="Oswald Medium" charset="0"/>
              </a:rPr>
              <a:t>C</a:t>
            </a:r>
            <a:r>
              <a:rPr lang="es-ES" sz="1400" b="1" dirty="0" smtClean="0">
                <a:latin typeface="Oswald Medium" charset="0"/>
                <a:ea typeface="Oswald Medium" charset="0"/>
                <a:cs typeface="Oswald Medium" charset="0"/>
              </a:rPr>
              <a:t>ifras </a:t>
            </a:r>
            <a:r>
              <a:rPr lang="es-ES" sz="1400" b="1" dirty="0">
                <a:latin typeface="Oswald Medium" charset="0"/>
                <a:ea typeface="Oswald Medium" charset="0"/>
                <a:cs typeface="Oswald Medium" charset="0"/>
              </a:rPr>
              <a:t>en </a:t>
            </a:r>
            <a:r>
              <a:rPr lang="es-ES" sz="1400" b="1" dirty="0" smtClean="0">
                <a:latin typeface="Oswald Medium" charset="0"/>
                <a:ea typeface="Oswald Medium" charset="0"/>
                <a:cs typeface="Oswald Medium" charset="0"/>
              </a:rPr>
              <a:t>Quetzales</a:t>
            </a:r>
            <a:endParaRPr lang="es-ES_tradnl" sz="1400" dirty="0">
              <a:solidFill>
                <a:schemeClr val="tx2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01" y="116632"/>
            <a:ext cx="941231" cy="633130"/>
          </a:xfrm>
          <a:prstGeom prst="rect">
            <a:avLst/>
          </a:prstGeom>
        </p:spPr>
      </p:pic>
      <p:pic>
        <p:nvPicPr>
          <p:cNvPr id="11" name="Imagen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35" y="6151786"/>
            <a:ext cx="563862" cy="563862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516892"/>
              </p:ext>
            </p:extLst>
          </p:nvPr>
        </p:nvGraphicFramePr>
        <p:xfrm>
          <a:off x="107503" y="5387025"/>
          <a:ext cx="7924037" cy="1213758"/>
        </p:xfrm>
        <a:graphic>
          <a:graphicData uri="http://schemas.openxmlformats.org/drawingml/2006/table">
            <a:tbl>
              <a:tblPr/>
              <a:tblGrid>
                <a:gridCol w="182813"/>
                <a:gridCol w="3345580"/>
                <a:gridCol w="733061"/>
                <a:gridCol w="762775"/>
                <a:gridCol w="724952"/>
                <a:gridCol w="724952"/>
                <a:gridCol w="724952"/>
                <a:gridCol w="724952"/>
              </a:tblGrid>
              <a:tr h="228998">
                <a:tc>
                  <a:txBody>
                    <a:bodyPr/>
                    <a:lstStyle/>
                    <a:p>
                      <a:pPr algn="l" fontAlgn="ctr"/>
                      <a:endParaRPr lang="es-ES_tradnl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178" marR="8178" marT="81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Programa </a:t>
                      </a:r>
                      <a:endParaRPr lang="es-ES_tradn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178" marR="8178" marT="8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Ejercicio Fiscal 2017</a:t>
                      </a:r>
                    </a:p>
                  </a:txBody>
                  <a:tcPr marL="8178" marR="8178" marT="8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Ejercicio Fiscal 2018</a:t>
                      </a:r>
                    </a:p>
                  </a:txBody>
                  <a:tcPr marL="8178" marR="8178" marT="8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Ejercicio Fiscal 2019</a:t>
                      </a:r>
                    </a:p>
                  </a:txBody>
                  <a:tcPr marL="8178" marR="8178" marT="8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Ejercicio Fiscal 2020</a:t>
                      </a:r>
                    </a:p>
                  </a:txBody>
                  <a:tcPr marL="8178" marR="8178" marT="8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Ejercicio Fiscal 2021</a:t>
                      </a:r>
                    </a:p>
                  </a:txBody>
                  <a:tcPr marL="8178" marR="8178" marT="8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Ejercicio Fiscal 2022</a:t>
                      </a:r>
                    </a:p>
                  </a:txBody>
                  <a:tcPr marL="8178" marR="8178" marT="8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  <a:tr h="166720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8178" marR="8178" marT="81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Actividades Centrales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64,149,948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90,149,948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112,649,948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128,649,948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139,649,948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150,649,948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8178" marR="8178" marT="81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Servicios Consulares y de Atención al Migrante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141,357,118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361,902,118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398,297,118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359,297,118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344,297,118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306,797,118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8178" marR="8178" marT="81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Servicios de Política Exterior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184,351,280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252,951,280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248,151,280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243,901,280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281,401,280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318,901,280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05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8178" marR="8178" marT="81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Conservación y Demarcación de Límites Internacionales del Territorio Nacional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19,549,721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20,549,721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19,549,721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22,549,721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19,549,721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19,549,721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8178" marR="8178" marT="81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Partidas No Asignables a Programas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33,267,933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33,267,933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44,310,000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46,420,000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48,741,000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51,062,000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77">
                <a:tc>
                  <a:txBody>
                    <a:bodyPr/>
                    <a:lstStyle/>
                    <a:p>
                      <a:pPr algn="l" fontAlgn="ctr"/>
                      <a:endParaRPr lang="es-ES_tradnl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178" marR="8178" marT="81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442,676,000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758,821,000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822,958,067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800,818,067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833,639,067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846,960,067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11030"/>
              </p:ext>
            </p:extLst>
          </p:nvPr>
        </p:nvGraphicFramePr>
        <p:xfrm>
          <a:off x="0" y="749762"/>
          <a:ext cx="8139201" cy="449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86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83506" y="2274836"/>
            <a:ext cx="742716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GT" sz="2000" b="1" dirty="0" smtClean="0">
                <a:solidFill>
                  <a:schemeClr val="accent1">
                    <a:lumMod val="75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Visión </a:t>
            </a:r>
            <a:r>
              <a:rPr lang="es-GT" sz="2000" b="1" dirty="0" smtClean="0">
                <a:latin typeface="Oswald Medium" charset="0"/>
                <a:ea typeface="Oswald Medium" charset="0"/>
                <a:cs typeface="Oswald Medium" charset="0"/>
              </a:rPr>
              <a:t> </a:t>
            </a:r>
            <a:r>
              <a:rPr lang="es-GT" sz="1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s-ES_tradnl" sz="1600" b="1" dirty="0">
              <a:latin typeface="Arial" charset="0"/>
              <a:ea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es-GT" sz="1600" dirty="0" smtClean="0">
                <a:latin typeface="Arial" charset="0"/>
                <a:ea typeface="Arial" charset="0"/>
                <a:cs typeface="Arial" charset="0"/>
              </a:rPr>
              <a:t>Ser </a:t>
            </a:r>
            <a:r>
              <a:rPr lang="es-GT" sz="1600" dirty="0">
                <a:latin typeface="Arial" charset="0"/>
                <a:ea typeface="Arial" charset="0"/>
                <a:cs typeface="Arial" charset="0"/>
              </a:rPr>
              <a:t>la dependencia que gestiona, coordina y ejecuta la Política Exterior con eficiencia y eficacia, respondiendo a los intereses del Estado de Guatemala en el marco del contexto internacional y a las necesidades de la población guatemalteca en el exterior</a:t>
            </a:r>
            <a:r>
              <a:rPr lang="es-GT" sz="16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3 Marcador de contenido"/>
          <p:cNvSpPr txBox="1">
            <a:spLocks/>
          </p:cNvSpPr>
          <p:nvPr/>
        </p:nvSpPr>
        <p:spPr>
          <a:xfrm>
            <a:off x="356786" y="3937380"/>
            <a:ext cx="7648684" cy="297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2000" b="1" dirty="0" smtClean="0">
                <a:solidFill>
                  <a:schemeClr val="accent1">
                    <a:lumMod val="75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BASE LEGAL (LEY ORGANISMO EJECUTIVO 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DECRETO 114-97</a:t>
            </a:r>
            <a:r>
              <a:rPr lang="es-GT" sz="2000" b="1" dirty="0" smtClean="0">
                <a:solidFill>
                  <a:schemeClr val="accent1">
                    <a:lumMod val="75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)</a:t>
            </a:r>
            <a:endParaRPr lang="es-ES_tradnl" sz="2000" b="1" dirty="0">
              <a:solidFill>
                <a:schemeClr val="accent1">
                  <a:lumMod val="75000"/>
                </a:schemeClr>
              </a:solidFill>
              <a:latin typeface="Oswald Medium" charset="0"/>
              <a:ea typeface="Oswald Medium" charset="0"/>
              <a:cs typeface="Oswald Medium" charset="0"/>
            </a:endParaRPr>
          </a:p>
          <a:p>
            <a:pPr marL="0" indent="0">
              <a:buNone/>
            </a:pPr>
            <a:endParaRPr lang="es-ES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s-ES" sz="1400" b="1" dirty="0" smtClean="0">
                <a:latin typeface="Arial" charset="0"/>
                <a:ea typeface="Arial" charset="0"/>
                <a:cs typeface="Arial" charset="0"/>
              </a:rPr>
              <a:t>Artículo </a:t>
            </a:r>
            <a:r>
              <a:rPr lang="es-ES" sz="1400" b="1" dirty="0">
                <a:latin typeface="Arial" charset="0"/>
                <a:ea typeface="Arial" charset="0"/>
                <a:cs typeface="Arial" charset="0"/>
              </a:rPr>
              <a:t>38. MINISTERIO DE RELACIONES EXTERIORES.</a:t>
            </a:r>
            <a:r>
              <a:rPr lang="es-ES" sz="1400" dirty="0">
                <a:latin typeface="Arial" charset="0"/>
                <a:ea typeface="Arial" charset="0"/>
                <a:cs typeface="Arial" charset="0"/>
              </a:rPr>
              <a:t> </a:t>
            </a:r>
            <a:endParaRPr lang="es-ES_tradnl" sz="1400" dirty="0">
              <a:latin typeface="Arial" charset="0"/>
              <a:ea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es-ES" sz="1600" dirty="0" smtClean="0">
                <a:latin typeface="Arial" charset="0"/>
                <a:ea typeface="Arial" charset="0"/>
                <a:cs typeface="Arial" charset="0"/>
              </a:rPr>
              <a:t>Al </a:t>
            </a:r>
            <a:r>
              <a:rPr lang="es-ES" sz="1600" dirty="0">
                <a:latin typeface="Arial" charset="0"/>
                <a:ea typeface="Arial" charset="0"/>
                <a:cs typeface="Arial" charset="0"/>
              </a:rPr>
              <a:t>Ministerio de Relaciones Exteriores le corresponde la formulación de las políticas y la aplicación del régimen jurídico relativo a las relaciones del Estado de Guatemala con otros Estados y personas o instituciones jurídicas de derecho internacional; a la representación diplomática del Estado; la nacionalidad guatemalteca; la demarcación del territorio nacional; los tratados y convenios internacionales, y los asuntos diplomáticos y consulares; para ello, cuando fuere necesario y siempre en coordinación y apoyo a otros ministerios y entidades del Estado y del sector no </a:t>
            </a:r>
            <a:r>
              <a:rPr lang="es-ES" sz="1600" dirty="0" smtClean="0">
                <a:latin typeface="Arial" charset="0"/>
                <a:ea typeface="Arial" charset="0"/>
                <a:cs typeface="Arial" charset="0"/>
              </a:rPr>
              <a:t>gubernamental.</a:t>
            </a:r>
            <a:endParaRPr lang="es-G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314435" y="0"/>
            <a:ext cx="846756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3 Marcador de contenido"/>
          <p:cNvSpPr txBox="1">
            <a:spLocks/>
          </p:cNvSpPr>
          <p:nvPr/>
        </p:nvSpPr>
        <p:spPr>
          <a:xfrm>
            <a:off x="370786" y="251275"/>
            <a:ext cx="7427168" cy="1772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GT" sz="2000" b="1" dirty="0" smtClean="0">
                <a:solidFill>
                  <a:schemeClr val="accent1">
                    <a:lumMod val="75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Misión </a:t>
            </a:r>
            <a:r>
              <a:rPr lang="es-GT" sz="1600" b="1" dirty="0" smtClean="0">
                <a:latin typeface="Arial" charset="0"/>
                <a:ea typeface="Arial" charset="0"/>
                <a:cs typeface="Arial" charset="0"/>
              </a:rPr>
              <a:t>  </a:t>
            </a:r>
            <a:endParaRPr lang="es-ES_tradnl" sz="16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s-GT" sz="1600" dirty="0">
                <a:latin typeface="Arial" charset="0"/>
                <a:ea typeface="Arial" charset="0"/>
                <a:cs typeface="Arial" charset="0"/>
              </a:rPr>
              <a:t>Es la institución del Estado a quien le corresponde, bajo la dirección del Presidente de la República, la formulación de las políticas y la aplicación del régimen jurídico relativo a las relaciones del Estado de Guatemala con otros Estados y personas o instituciones jurídicas de derecho internacional, así como la representación diplomática del Estado, la nacionalidad guatemalteca y los asuntos diplomáticos y consulares. 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endParaRPr lang="es-GT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Imagen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82" y="6151786"/>
            <a:ext cx="563862" cy="56386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7" y="0"/>
            <a:ext cx="1749874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8031541" y="0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ángulo 19"/>
          <p:cNvSpPr/>
          <p:nvPr/>
        </p:nvSpPr>
        <p:spPr>
          <a:xfrm>
            <a:off x="451635" y="177552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Resumen</a:t>
            </a:r>
          </a:p>
        </p:txBody>
      </p:sp>
      <p:pic>
        <p:nvPicPr>
          <p:cNvPr id="8" name="Imagen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82" y="6151786"/>
            <a:ext cx="563862" cy="5638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7" y="0"/>
            <a:ext cx="1749874" cy="620688"/>
          </a:xfrm>
          <a:prstGeom prst="rect">
            <a:avLst/>
          </a:prstGeom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811675" y="5570170"/>
            <a:ext cx="4032448" cy="863547"/>
          </a:xfrm>
        </p:spPr>
        <p:txBody>
          <a:bodyPr/>
          <a:lstStyle/>
          <a:p>
            <a:pPr algn="r"/>
            <a:r>
              <a:rPr lang="es-ES" sz="2000" b="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Presupuesto 2017l </a:t>
            </a:r>
            <a:br>
              <a:rPr lang="es-ES" sz="2000" b="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2000" b="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Incremento Presupuesto</a:t>
            </a:r>
            <a:r>
              <a:rPr lang="es-ES" sz="2000" b="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s-ES" sz="2000" b="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Total Presupuesto 2018</a:t>
            </a:r>
            <a:endParaRPr lang="es-ES" sz="20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1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27695"/>
              </p:ext>
            </p:extLst>
          </p:nvPr>
        </p:nvGraphicFramePr>
        <p:xfrm>
          <a:off x="327403" y="724334"/>
          <a:ext cx="7704138" cy="45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1 Título"/>
          <p:cNvSpPr txBox="1">
            <a:spLocks/>
          </p:cNvSpPr>
          <p:nvPr/>
        </p:nvSpPr>
        <p:spPr>
          <a:xfrm>
            <a:off x="4995907" y="5517232"/>
            <a:ext cx="2825307" cy="1042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Q442.7 millones</a:t>
            </a:r>
            <a:br>
              <a:rPr lang="es-ES" sz="2000" b="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2000" b="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Q316.1 millones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s-ES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Q758.8 millones</a:t>
            </a:r>
            <a:endParaRPr lang="es-ES" sz="20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004048" y="6158347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8031541" y="0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82" y="6151786"/>
            <a:ext cx="563862" cy="5638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7" y="0"/>
            <a:ext cx="1749874" cy="62068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1520" y="359078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chemeClr val="tx2"/>
                </a:solidFill>
                <a:latin typeface="Oswald Medium" charset="0"/>
                <a:ea typeface="Oswald Medium" charset="0"/>
                <a:cs typeface="Oswald Medium" charset="0"/>
              </a:rPr>
              <a:t>Conclusiones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19355290"/>
              </p:ext>
            </p:extLst>
          </p:nvPr>
        </p:nvGraphicFramePr>
        <p:xfrm>
          <a:off x="323529" y="1707344"/>
          <a:ext cx="77080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033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031541" y="0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01" y="116632"/>
            <a:ext cx="941231" cy="633130"/>
          </a:xfrm>
          <a:prstGeom prst="rect">
            <a:avLst/>
          </a:prstGeom>
        </p:spPr>
      </p:pic>
      <p:pic>
        <p:nvPicPr>
          <p:cNvPr id="10" name="Imagen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35" y="6151786"/>
            <a:ext cx="563862" cy="563862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438356" y="475510"/>
            <a:ext cx="587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Oferta Progr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ámatica Vigente y Costo 2017</a:t>
            </a:r>
          </a:p>
        </p:txBody>
      </p:sp>
      <p:graphicFrame>
        <p:nvGraphicFramePr>
          <p:cNvPr id="1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047211"/>
              </p:ext>
            </p:extLst>
          </p:nvPr>
        </p:nvGraphicFramePr>
        <p:xfrm>
          <a:off x="611560" y="955270"/>
          <a:ext cx="6591300" cy="4201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477159"/>
              </p:ext>
            </p:extLst>
          </p:nvPr>
        </p:nvGraphicFramePr>
        <p:xfrm>
          <a:off x="1763688" y="5157192"/>
          <a:ext cx="4550607" cy="136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8722"/>
                <a:gridCol w="1331885"/>
              </a:tblGrid>
              <a:tr h="408498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Conamigua</a:t>
                      </a:r>
                      <a:endParaRPr lang="es-G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Q18,267,933</a:t>
                      </a:r>
                      <a:endParaRPr lang="es-G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8498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 Central</a:t>
                      </a:r>
                      <a:endParaRPr lang="es-G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Q83,699,669</a:t>
                      </a:r>
                      <a:endParaRPr lang="es-G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1156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 Exterior</a:t>
                      </a:r>
                      <a:endParaRPr lang="es-G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Q340,708,398</a:t>
                      </a:r>
                      <a:endParaRPr lang="es-G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0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8031541" y="0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52" y="1291055"/>
            <a:ext cx="5174704" cy="4683770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438458" y="27622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Beneficiarios y gestiones realizadas</a:t>
            </a:r>
            <a:endParaRPr lang="es-ES_tradnl" sz="2400" b="1" dirty="0">
              <a:solidFill>
                <a:schemeClr val="accent1">
                  <a:lumMod val="50000"/>
                </a:schemeClr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434383" y="3984644"/>
            <a:ext cx="1622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latin typeface="Oswald Medium" charset="0"/>
                <a:ea typeface="Oswald Medium" charset="0"/>
                <a:cs typeface="Oswald Medium" charset="0"/>
              </a:rPr>
              <a:t>Mantenimiento de Límites Fronterizos</a:t>
            </a:r>
            <a:endParaRPr lang="es-ES_tradnl" sz="1200" b="1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547872" y="4658564"/>
            <a:ext cx="132954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charset="0"/>
                <a:ea typeface="Impact" charset="0"/>
                <a:cs typeface="Impact" charset="0"/>
              </a:rPr>
              <a:t>1,421.</a:t>
            </a:r>
            <a:r>
              <a:rPr lang="es-ES_tradnl" sz="24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charset="0"/>
                <a:ea typeface="Impact" charset="0"/>
                <a:cs typeface="Impact" charset="0"/>
              </a:rPr>
              <a:t>25</a:t>
            </a:r>
            <a:r>
              <a:rPr lang="es-ES_tradnl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charset="0"/>
                <a:ea typeface="Impact" charset="0"/>
                <a:cs typeface="Impact" charset="0"/>
              </a:rPr>
              <a:t> </a:t>
            </a:r>
            <a:r>
              <a:rPr lang="es-ES_tradnl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charset="0"/>
                <a:ea typeface="Impact" charset="0"/>
                <a:cs typeface="Impact" charset="0"/>
              </a:rPr>
              <a:t>km</a:t>
            </a:r>
          </a:p>
          <a:p>
            <a:pPr algn="ctr"/>
            <a:r>
              <a:rPr lang="es-ES_tradnl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charset="0"/>
                <a:ea typeface="Impact" charset="0"/>
                <a:cs typeface="Impact" charset="0"/>
              </a:rPr>
              <a:t>aproximadamente</a:t>
            </a:r>
            <a:endParaRPr lang="es-ES_tradnl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545129" y="3898721"/>
            <a:ext cx="170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latin typeface="Oswald Medium" charset="0"/>
                <a:ea typeface="Oswald Medium" charset="0"/>
                <a:cs typeface="Oswald Medium" charset="0"/>
              </a:rPr>
              <a:t>Gestiones y eventos político diplomáticas en el Exterior </a:t>
            </a:r>
            <a:endParaRPr lang="es-ES_tradnl" sz="1200" b="1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764882" y="4553568"/>
            <a:ext cx="130998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charset="0"/>
                <a:ea typeface="Impact" charset="0"/>
                <a:cs typeface="Impact" charset="0"/>
              </a:rPr>
              <a:t>9,615</a:t>
            </a:r>
            <a:r>
              <a:rPr lang="es-ES_tradnl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charset="0"/>
                <a:ea typeface="Impact" charset="0"/>
                <a:cs typeface="Impact" charset="0"/>
              </a:rPr>
              <a:t> </a:t>
            </a:r>
          </a:p>
          <a:p>
            <a:pPr algn="ctr"/>
            <a:r>
              <a:rPr lang="es-ES_tradnl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charset="0"/>
                <a:ea typeface="Impact" charset="0"/>
                <a:cs typeface="Impact" charset="0"/>
              </a:rPr>
              <a:t>eventos</a:t>
            </a:r>
            <a:endParaRPr lang="es-ES_tradnl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72689" y="2352179"/>
            <a:ext cx="144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latin typeface="Oswald Medium" charset="0"/>
                <a:ea typeface="Oswald Medium" charset="0"/>
                <a:cs typeface="Oswald Medium" charset="0"/>
              </a:rPr>
              <a:t>Documentación y Servicios Consulares</a:t>
            </a:r>
            <a:endParaRPr lang="es-ES_tradnl" sz="1200" b="1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572690" y="2937041"/>
            <a:ext cx="14482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charset="0"/>
                <a:ea typeface="Impact" charset="0"/>
                <a:cs typeface="Impact" charset="0"/>
              </a:rPr>
              <a:t>1,160,344</a:t>
            </a:r>
            <a:r>
              <a:rPr lang="es-ES_tradnl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charset="0"/>
                <a:ea typeface="Impact" charset="0"/>
                <a:cs typeface="Impact" charset="0"/>
              </a:rPr>
              <a:t> </a:t>
            </a:r>
            <a:r>
              <a:rPr lang="es-ES_tradnl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charset="0"/>
                <a:ea typeface="Impact" charset="0"/>
                <a:cs typeface="Impact" charset="0"/>
              </a:rPr>
              <a:t>personas</a:t>
            </a:r>
            <a:endParaRPr lang="es-ES_tradnl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charset="0"/>
              <a:ea typeface="Impact" charset="0"/>
              <a:cs typeface="Impact" charset="0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6588287" y="4995797"/>
            <a:ext cx="2492144" cy="830997"/>
            <a:chOff x="6689406" y="5301208"/>
            <a:chExt cx="1745832" cy="326033"/>
          </a:xfrm>
        </p:grpSpPr>
        <p:sp>
          <p:nvSpPr>
            <p:cNvPr id="39" name="Rectángulo redondeado 38"/>
            <p:cNvSpPr/>
            <p:nvPr/>
          </p:nvSpPr>
          <p:spPr>
            <a:xfrm>
              <a:off x="6702972" y="5301208"/>
              <a:ext cx="1732266" cy="326033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6689406" y="5301208"/>
              <a:ext cx="357946" cy="326033"/>
            </a:xfrm>
            <a:prstGeom prst="rect">
              <a:avLst/>
            </a:prstGeom>
            <a:gradFill flip="none" rotWithShape="1">
              <a:gsLst>
                <a:gs pos="0">
                  <a:srgbClr val="2D367B"/>
                </a:gs>
                <a:gs pos="79000">
                  <a:srgbClr val="4F68C4"/>
                </a:gs>
                <a:gs pos="99000">
                  <a:srgbClr val="7259F4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4971573" y="1494054"/>
            <a:ext cx="2984804" cy="550540"/>
            <a:chOff x="4971572" y="1494054"/>
            <a:chExt cx="2159321" cy="317208"/>
          </a:xfrm>
        </p:grpSpPr>
        <p:sp>
          <p:nvSpPr>
            <p:cNvPr id="41" name="Rectángulo redondeado 40"/>
            <p:cNvSpPr/>
            <p:nvPr/>
          </p:nvSpPr>
          <p:spPr>
            <a:xfrm>
              <a:off x="5053502" y="1494054"/>
              <a:ext cx="2077391" cy="306672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4971572" y="1494054"/>
              <a:ext cx="357946" cy="317208"/>
            </a:xfrm>
            <a:prstGeom prst="rect">
              <a:avLst/>
            </a:prstGeom>
            <a:gradFill flip="none" rotWithShape="1">
              <a:gsLst>
                <a:gs pos="0">
                  <a:srgbClr val="7E2F7A"/>
                </a:gs>
                <a:gs pos="79000">
                  <a:srgbClr val="CF0079"/>
                </a:gs>
                <a:gs pos="100000">
                  <a:srgbClr val="FF2FE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103019" y="3984644"/>
            <a:ext cx="1924363" cy="544697"/>
            <a:chOff x="-15928" y="4280962"/>
            <a:chExt cx="2106050" cy="333745"/>
          </a:xfrm>
        </p:grpSpPr>
        <p:sp>
          <p:nvSpPr>
            <p:cNvPr id="43" name="Rectángulo redondeado 42"/>
            <p:cNvSpPr/>
            <p:nvPr/>
          </p:nvSpPr>
          <p:spPr>
            <a:xfrm>
              <a:off x="-15928" y="4280962"/>
              <a:ext cx="2102370" cy="333745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1486305" y="4280962"/>
              <a:ext cx="603817" cy="33374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5640958" y="1543445"/>
            <a:ext cx="2171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b="1" smtClean="0">
                <a:latin typeface="Arial" charset="0"/>
                <a:ea typeface="Arial" charset="0"/>
                <a:cs typeface="Arial" charset="0"/>
              </a:rPr>
              <a:t>Servicios </a:t>
            </a:r>
            <a:r>
              <a:rPr lang="es-MX" sz="1200" b="1" dirty="0">
                <a:latin typeface="Arial" charset="0"/>
                <a:ea typeface="Arial" charset="0"/>
                <a:cs typeface="Arial" charset="0"/>
              </a:rPr>
              <a:t>Consulares y de </a:t>
            </a:r>
            <a:r>
              <a:rPr lang="es-MX" sz="1200" b="1" dirty="0" smtClean="0">
                <a:latin typeface="Arial" charset="0"/>
                <a:ea typeface="Arial" charset="0"/>
                <a:cs typeface="Arial" charset="0"/>
              </a:rPr>
              <a:t>Atención </a:t>
            </a:r>
            <a:r>
              <a:rPr lang="es-MX" sz="1200" b="1" dirty="0">
                <a:latin typeface="Arial" charset="0"/>
                <a:ea typeface="Arial" charset="0"/>
                <a:cs typeface="Arial" charset="0"/>
              </a:rPr>
              <a:t>al </a:t>
            </a:r>
            <a:r>
              <a:rPr lang="es-MX" sz="1200" b="1" dirty="0" smtClean="0">
                <a:latin typeface="Arial" charset="0"/>
                <a:ea typeface="Arial" charset="0"/>
                <a:cs typeface="Arial" charset="0"/>
              </a:rPr>
              <a:t>Migrante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21229" y="4055721"/>
            <a:ext cx="1542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b="1" dirty="0" smtClean="0">
                <a:latin typeface="Oswald Medium" charset="0"/>
                <a:ea typeface="Oswald Medium" charset="0"/>
                <a:cs typeface="Oswald Medium" charset="0"/>
              </a:rPr>
              <a:t>Servicios </a:t>
            </a:r>
            <a:r>
              <a:rPr lang="es-MX" sz="1200" b="1" dirty="0">
                <a:latin typeface="Oswald Medium" charset="0"/>
                <a:ea typeface="Oswald Medium" charset="0"/>
                <a:cs typeface="Oswald Medium" charset="0"/>
              </a:rPr>
              <a:t>de Política </a:t>
            </a:r>
            <a:r>
              <a:rPr lang="es-MX" sz="1200" b="1" dirty="0" smtClean="0">
                <a:latin typeface="Oswald Medium" charset="0"/>
                <a:ea typeface="Oswald Medium" charset="0"/>
                <a:cs typeface="Oswald Medium" charset="0"/>
              </a:rPr>
              <a:t>Exterior</a:t>
            </a:r>
            <a:r>
              <a:rPr lang="es-MX" sz="1200" dirty="0" smtClean="0">
                <a:latin typeface="Oswald Medium" charset="0"/>
                <a:ea typeface="Oswald Medium" charset="0"/>
                <a:cs typeface="Oswald Medium" charset="0"/>
              </a:rPr>
              <a:t> 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7150797" y="4995797"/>
            <a:ext cx="1885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b="1" dirty="0" smtClean="0">
                <a:latin typeface="Arial" charset="0"/>
                <a:ea typeface="Arial" charset="0"/>
                <a:cs typeface="Arial" charset="0"/>
              </a:rPr>
              <a:t>Conservación </a:t>
            </a:r>
            <a:r>
              <a:rPr lang="es-MX" sz="1200" b="1" dirty="0">
                <a:latin typeface="Arial" charset="0"/>
                <a:ea typeface="Arial" charset="0"/>
                <a:cs typeface="Arial" charset="0"/>
              </a:rPr>
              <a:t>y </a:t>
            </a:r>
            <a:r>
              <a:rPr lang="es-MX" sz="1200" b="1" dirty="0" smtClean="0">
                <a:latin typeface="Arial" charset="0"/>
                <a:ea typeface="Arial" charset="0"/>
                <a:cs typeface="Arial" charset="0"/>
              </a:rPr>
              <a:t>Demarcación </a:t>
            </a:r>
            <a:r>
              <a:rPr lang="es-MX" sz="1200" b="1" dirty="0"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es-MX" sz="1200" b="1" dirty="0" smtClean="0">
                <a:latin typeface="Arial" charset="0"/>
                <a:ea typeface="Arial" charset="0"/>
                <a:cs typeface="Arial" charset="0"/>
              </a:rPr>
              <a:t>Límites Internacionales del Territorio Nacional</a:t>
            </a:r>
            <a:endParaRPr lang="es-ES_tradnl" sz="12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9" name="Imagen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82" y="6151786"/>
            <a:ext cx="563862" cy="56386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7" y="0"/>
            <a:ext cx="174987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70" y="245979"/>
            <a:ext cx="4853618" cy="374436"/>
          </a:xfrm>
        </p:spPr>
        <p:txBody>
          <a:bodyPr>
            <a:noAutofit/>
          </a:bodyPr>
          <a:lstStyle/>
          <a:p>
            <a:r>
              <a:rPr lang="es-MX" sz="2400" dirty="0">
                <a:latin typeface="Oswald Medium" charset="0"/>
                <a:ea typeface="Oswald Medium" charset="0"/>
                <a:cs typeface="Oswald Medium" charset="0"/>
              </a:rPr>
              <a:t>Justificación del programa relevante:</a:t>
            </a:r>
            <a:endParaRPr lang="es-ES_tradnl" sz="2400" dirty="0"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031541" y="0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01" y="116632"/>
            <a:ext cx="941231" cy="633130"/>
          </a:xfrm>
          <a:prstGeom prst="rect">
            <a:avLst/>
          </a:prstGeom>
        </p:spPr>
      </p:pic>
      <p:pic>
        <p:nvPicPr>
          <p:cNvPr id="9" name="Imagen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35" y="6151786"/>
            <a:ext cx="563862" cy="56386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57270" y="749762"/>
            <a:ext cx="7211073" cy="195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400" dirty="0">
                <a:latin typeface="Arial" charset="0"/>
                <a:ea typeface="Arial" charset="0"/>
                <a:cs typeface="Arial" charset="0"/>
              </a:rPr>
              <a:t>Con la Red Consular actual, el Ministerio de Relaciones Exteriores atiende a un </a:t>
            </a:r>
            <a:r>
              <a:rPr lang="es-MX" sz="1400" dirty="0" smtClean="0">
                <a:latin typeface="Arial" charset="0"/>
                <a:ea typeface="Arial" charset="0"/>
                <a:cs typeface="Arial" charset="0"/>
              </a:rPr>
              <a:t>55% </a:t>
            </a:r>
            <a:r>
              <a:rPr lang="es-MX" sz="1400" dirty="0">
                <a:latin typeface="Arial" charset="0"/>
                <a:ea typeface="Arial" charset="0"/>
                <a:cs typeface="Arial" charset="0"/>
              </a:rPr>
              <a:t>de la población guatemalteca en </a:t>
            </a:r>
            <a:r>
              <a:rPr lang="es-MX" sz="1400" dirty="0" smtClean="0">
                <a:latin typeface="Arial" charset="0"/>
                <a:ea typeface="Arial" charset="0"/>
                <a:cs typeface="Arial" charset="0"/>
              </a:rPr>
              <a:t>USA</a:t>
            </a:r>
            <a:r>
              <a:rPr lang="es-MX" sz="1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MX" sz="1400" dirty="0">
                <a:latin typeface="Arial" charset="0"/>
                <a:ea typeface="Arial" charset="0"/>
                <a:cs typeface="Arial" charset="0"/>
              </a:rPr>
              <a:t>por lo que  la población restante no cuenta con </a:t>
            </a:r>
            <a:r>
              <a:rPr lang="es-MX" sz="1400" dirty="0" smtClean="0">
                <a:latin typeface="Arial" charset="0"/>
                <a:ea typeface="Arial" charset="0"/>
                <a:cs typeface="Arial" charset="0"/>
              </a:rPr>
              <a:t>acceso </a:t>
            </a:r>
            <a:r>
              <a:rPr lang="es-MX" sz="1400" dirty="0">
                <a:latin typeface="Arial" charset="0"/>
                <a:ea typeface="Arial" charset="0"/>
                <a:cs typeface="Arial" charset="0"/>
              </a:rPr>
              <a:t>inmediato a los diversos servicios consulares de documentación, asistencia y protección.</a:t>
            </a:r>
            <a:endParaRPr lang="es-ES_tradnl" sz="1400" dirty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400" dirty="0">
                <a:latin typeface="Arial" charset="0"/>
                <a:ea typeface="Arial" charset="0"/>
                <a:cs typeface="Arial" charset="0"/>
              </a:rPr>
              <a:t>Con </a:t>
            </a:r>
            <a:r>
              <a:rPr lang="es-MX" sz="1400" dirty="0" smtClean="0">
                <a:latin typeface="Arial" charset="0"/>
                <a:ea typeface="Arial" charset="0"/>
                <a:cs typeface="Arial" charset="0"/>
              </a:rPr>
              <a:t>el establecimiento de </a:t>
            </a:r>
            <a:r>
              <a:rPr lang="es-MX" sz="1400" dirty="0" smtClean="0">
                <a:latin typeface="Arial" charset="0"/>
                <a:ea typeface="Arial" charset="0"/>
                <a:cs typeface="Arial" charset="0"/>
              </a:rPr>
              <a:t>11 nuevos consulados en USA, </a:t>
            </a:r>
            <a:r>
              <a:rPr lang="es-MX" sz="1400" dirty="0">
                <a:latin typeface="Arial" charset="0"/>
                <a:ea typeface="Arial" charset="0"/>
                <a:cs typeface="Arial" charset="0"/>
              </a:rPr>
              <a:t>se estaría incrementado a un </a:t>
            </a:r>
            <a:r>
              <a:rPr lang="es-MX" sz="1400" dirty="0" smtClean="0">
                <a:latin typeface="Arial" charset="0"/>
                <a:ea typeface="Arial" charset="0"/>
                <a:cs typeface="Arial" charset="0"/>
              </a:rPr>
              <a:t>75</a:t>
            </a:r>
            <a:r>
              <a:rPr lang="es-MX" sz="1400" dirty="0" smtClean="0">
                <a:latin typeface="Arial" charset="0"/>
                <a:ea typeface="Arial" charset="0"/>
                <a:cs typeface="Arial" charset="0"/>
              </a:rPr>
              <a:t>%  </a:t>
            </a:r>
            <a:r>
              <a:rPr lang="es-MX" sz="1400" dirty="0">
                <a:latin typeface="Arial" charset="0"/>
                <a:ea typeface="Arial" charset="0"/>
                <a:cs typeface="Arial" charset="0"/>
              </a:rPr>
              <a:t>para cumplir de mejor manera nuestro objetivo </a:t>
            </a:r>
            <a:r>
              <a:rPr lang="es-MX" sz="1400" dirty="0" smtClean="0"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es-MX" sz="1400" dirty="0">
                <a:latin typeface="Arial" charset="0"/>
                <a:ea typeface="Arial" charset="0"/>
                <a:cs typeface="Arial" charset="0"/>
              </a:rPr>
              <a:t>velar por los intereses y derechos de los guatemaltecos en el exterior.  </a:t>
            </a:r>
            <a:endParaRPr lang="es-ES_tradnl" sz="14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9552" y="2704758"/>
            <a:ext cx="3353803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dirty="0">
                <a:latin typeface="Arial" panose="020B0604020202020204" pitchFamily="34" charset="0"/>
                <a:ea typeface="Oswald Medium" charset="0"/>
                <a:cs typeface="Arial" panose="020B0604020202020204" pitchFamily="34" charset="0"/>
              </a:rPr>
              <a:t>Ingreso de Divisas por Remesas Familiares</a:t>
            </a:r>
          </a:p>
          <a:p>
            <a:r>
              <a:rPr lang="es-ES_tradnl" sz="1050" b="1" dirty="0">
                <a:latin typeface="Arial" panose="020B0604020202020204" pitchFamily="34" charset="0"/>
                <a:ea typeface="Oswald Medium" charset="0"/>
                <a:cs typeface="Arial" panose="020B0604020202020204" pitchFamily="34" charset="0"/>
              </a:rPr>
              <a:t>Años: 2012 </a:t>
            </a:r>
            <a:r>
              <a:rPr lang="mr-IN" sz="1050" b="1" dirty="0">
                <a:latin typeface="Arial" panose="020B0604020202020204" pitchFamily="34" charset="0"/>
                <a:ea typeface="Oswald Medium" charset="0"/>
                <a:cs typeface="Oswald Medium" charset="0"/>
              </a:rPr>
              <a:t>–</a:t>
            </a:r>
            <a:r>
              <a:rPr lang="es-ES_tradnl" sz="1050" b="1" dirty="0">
                <a:latin typeface="Arial" panose="020B0604020202020204" pitchFamily="34" charset="0"/>
                <a:ea typeface="Oswald Medium" charset="0"/>
                <a:cs typeface="Arial" panose="020B0604020202020204" pitchFamily="34" charset="0"/>
              </a:rPr>
              <a:t> 2017</a:t>
            </a:r>
          </a:p>
          <a:p>
            <a:r>
              <a:rPr lang="es-ES_tradnl" sz="900" b="1" dirty="0">
                <a:latin typeface="Arial" panose="020B0604020202020204" pitchFamily="34" charset="0"/>
                <a:ea typeface="Oswald Medium" charset="0"/>
                <a:cs typeface="Arial" panose="020B0604020202020204" pitchFamily="34" charset="0"/>
              </a:rPr>
              <a:t>*Cifras en miles de US dólares</a:t>
            </a:r>
            <a:endParaRPr lang="es-GT" sz="900" b="1" dirty="0">
              <a:latin typeface="Arial" panose="020B0604020202020204" pitchFamily="34" charset="0"/>
              <a:ea typeface="Oswald Medium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882094" y="6642556"/>
            <a:ext cx="10615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>
                <a:latin typeface="Arial" charset="0"/>
                <a:ea typeface="Arial" charset="0"/>
                <a:cs typeface="Arial" charset="0"/>
              </a:rPr>
              <a:t>Fuente: BANGUAT</a:t>
            </a:r>
            <a:endParaRPr lang="es-GT" sz="8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345139"/>
              </p:ext>
            </p:extLst>
          </p:nvPr>
        </p:nvGraphicFramePr>
        <p:xfrm>
          <a:off x="912121" y="3211728"/>
          <a:ext cx="6336705" cy="350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142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8314435" y="0"/>
            <a:ext cx="846756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Imagen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82" y="6151786"/>
            <a:ext cx="563862" cy="5638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7" y="0"/>
            <a:ext cx="1749874" cy="6206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4" y="2060848"/>
            <a:ext cx="2835676" cy="32000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2 Título"/>
          <p:cNvSpPr txBox="1">
            <a:spLocks/>
          </p:cNvSpPr>
          <p:nvPr/>
        </p:nvSpPr>
        <p:spPr>
          <a:xfrm>
            <a:off x="323528" y="184764"/>
            <a:ext cx="6336704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dirty="0">
                <a:latin typeface="Oswald Medium" charset="0"/>
                <a:ea typeface="Oswald Medium" charset="0"/>
                <a:cs typeface="Oswald Medium" charset="0"/>
              </a:rPr>
              <a:t>Ingreso de Divisas por Remesas </a:t>
            </a:r>
            <a:r>
              <a:rPr lang="es-ES_tradnl" sz="2400" dirty="0" smtClean="0">
                <a:latin typeface="Oswald Medium" charset="0"/>
                <a:ea typeface="Oswald Medium" charset="0"/>
                <a:cs typeface="Oswald Medium" charset="0"/>
              </a:rPr>
              <a:t>Familiares</a:t>
            </a:r>
          </a:p>
          <a:p>
            <a:r>
              <a:rPr lang="es-ES_tradnl" sz="1800" dirty="0" smtClean="0">
                <a:latin typeface="Oswald Medium" charset="0"/>
                <a:ea typeface="Oswald Medium" charset="0"/>
                <a:cs typeface="Oswald Medium" charset="0"/>
              </a:rPr>
              <a:t>Año: 2017</a:t>
            </a:r>
          </a:p>
          <a:p>
            <a:r>
              <a:rPr lang="es-ES_tradnl" sz="1400" dirty="0" smtClean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*Cifras en </a:t>
            </a:r>
            <a:r>
              <a:rPr lang="es-ES_tradnl" sz="1400" dirty="0">
                <a:solidFill>
                  <a:schemeClr val="tx1"/>
                </a:solidFill>
                <a:latin typeface="Oswald Medium" charset="0"/>
                <a:ea typeface="Oswald Medium" charset="0"/>
                <a:cs typeface="Oswald Medium" charset="0"/>
              </a:rPr>
              <a:t>miles de US dólares</a:t>
            </a:r>
            <a:endParaRPr lang="es-GT" sz="1400" dirty="0">
              <a:solidFill>
                <a:schemeClr val="tx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699921"/>
              </p:ext>
            </p:extLst>
          </p:nvPr>
        </p:nvGraphicFramePr>
        <p:xfrm>
          <a:off x="3995936" y="2672081"/>
          <a:ext cx="3958458" cy="1977534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346415"/>
                <a:gridCol w="2612043"/>
              </a:tblGrid>
              <a:tr h="38884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Enero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5922" marR="25922" marT="25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587,634.10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5922" marR="25922" marT="25922" marB="0" anchor="b"/>
                </a:tc>
              </a:tr>
              <a:tr h="38884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Febrero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5922" marR="25922" marT="25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613,901.50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5922" marR="25922" marT="25922" marB="0" anchor="b"/>
                </a:tc>
              </a:tr>
              <a:tr h="38884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Marzo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5922" marR="25922" marT="25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739,817.00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5922" marR="25922" marT="25922" marB="0" anchor="b"/>
                </a:tc>
              </a:tr>
              <a:tr h="38884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0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Abril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5922" marR="25922" marT="25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639,881.20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5922" marR="25922" marT="25922" marB="0" anchor="b"/>
                </a:tc>
              </a:tr>
              <a:tr h="38884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  <a:endParaRPr lang="es-ES_tradnl" sz="2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5922" marR="25922" marT="25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6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2,581,233.80</a:t>
                      </a:r>
                      <a:endParaRPr lang="hr-HR" sz="2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5922" marR="25922" marT="25922" marB="0" anchor="b"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4513713" y="4953362"/>
            <a:ext cx="3305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GT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Proyección 7.74 Billones</a:t>
            </a:r>
          </a:p>
          <a:p>
            <a:pPr algn="ctr"/>
            <a:r>
              <a:rPr lang="es-GT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8% en Remesas</a:t>
            </a:r>
            <a:endParaRPr lang="es-GT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65221" y="236410"/>
            <a:ext cx="7766320" cy="939605"/>
          </a:xfrm>
        </p:spPr>
        <p:txBody>
          <a:bodyPr>
            <a:noAutofit/>
          </a:bodyPr>
          <a:lstStyle/>
          <a:p>
            <a:r>
              <a:rPr lang="es-GT" sz="2400" dirty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Programa </a:t>
            </a:r>
            <a:r>
              <a:rPr lang="es-GT" sz="2400" dirty="0" smtClean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11. Servicios </a:t>
            </a:r>
            <a:r>
              <a:rPr lang="es-GT" sz="2400" dirty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Consulares </a:t>
            </a:r>
            <a:r>
              <a:rPr lang="es-GT" sz="2400" dirty="0" smtClean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y de Atención </a:t>
            </a:r>
            <a:r>
              <a:rPr lang="es-GT" sz="2400" dirty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al </a:t>
            </a:r>
            <a:r>
              <a:rPr lang="es-GT" sz="2400" dirty="0" smtClean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Migrante</a:t>
            </a:r>
            <a:r>
              <a:rPr lang="es-GT" sz="2400" dirty="0" smtClean="0">
                <a:latin typeface="Oswald Medium" charset="0"/>
                <a:ea typeface="Oswald Medium" charset="0"/>
                <a:cs typeface="Oswald Medium" charset="0"/>
              </a:rPr>
              <a:t/>
            </a:r>
            <a:br>
              <a:rPr lang="es-GT" sz="2400" dirty="0" smtClean="0">
                <a:latin typeface="Oswald Medium" charset="0"/>
                <a:ea typeface="Oswald Medium" charset="0"/>
                <a:cs typeface="Oswald Medium" charset="0"/>
              </a:rPr>
            </a:br>
            <a:r>
              <a:rPr lang="es-GT" sz="1200" dirty="0" smtClean="0">
                <a:latin typeface="Oswald Medium" charset="0"/>
                <a:ea typeface="Oswald Medium" charset="0"/>
                <a:cs typeface="Oswald Medium" charset="0"/>
              </a:rPr>
              <a:t/>
            </a:r>
            <a:br>
              <a:rPr lang="es-GT" sz="1200" dirty="0" smtClean="0">
                <a:latin typeface="Oswald Medium" charset="0"/>
                <a:ea typeface="Oswald Medium" charset="0"/>
                <a:cs typeface="Oswald Medium" charset="0"/>
              </a:rPr>
            </a:br>
            <a:r>
              <a:rPr lang="es-ES_tradnl" sz="12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* </a:t>
            </a:r>
            <a:r>
              <a:rPr lang="es-ES" sz="12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Proyección de personas a beneficiar directa e indirectamente</a:t>
            </a:r>
            <a:endParaRPr lang="es-GT" sz="12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031541" y="0"/>
            <a:ext cx="112965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01" y="116632"/>
            <a:ext cx="941231" cy="633130"/>
          </a:xfrm>
          <a:prstGeom prst="rect">
            <a:avLst/>
          </a:prstGeom>
        </p:spPr>
      </p:pic>
      <p:pic>
        <p:nvPicPr>
          <p:cNvPr id="9" name="Imagen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35" y="6151786"/>
            <a:ext cx="563862" cy="563862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64863" y="1151398"/>
          <a:ext cx="7966678" cy="455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899592" y="6151786"/>
          <a:ext cx="6667498" cy="393700"/>
        </p:xfrm>
        <a:graphic>
          <a:graphicData uri="http://schemas.openxmlformats.org/drawingml/2006/table">
            <a:tbl>
              <a:tblPr/>
              <a:tblGrid>
                <a:gridCol w="1141369"/>
                <a:gridCol w="1150881"/>
                <a:gridCol w="1093812"/>
                <a:gridCol w="1093812"/>
                <a:gridCol w="1093812"/>
                <a:gridCol w="1093812"/>
              </a:tblGrid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Año 2017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Año 2018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Año 2019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Año 2020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Año 2021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Año 2022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1,160,344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1,380,184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1,460,181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1,683,180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1,906,184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2,129,023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7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0423" y="377074"/>
            <a:ext cx="6593731" cy="576064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Modelo de gestión </a:t>
            </a:r>
            <a:r>
              <a:rPr lang="es-GT" sz="2400" b="1" dirty="0" smtClean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de operación </a:t>
            </a:r>
            <a: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y de </a:t>
            </a:r>
            <a:r>
              <a:rPr lang="es-GT" sz="2400" b="1" dirty="0" smtClean="0">
                <a:solidFill>
                  <a:schemeClr val="accent1">
                    <a:lumMod val="50000"/>
                  </a:schemeClr>
                </a:solidFill>
                <a:latin typeface="Oswald Medium" charset="0"/>
                <a:ea typeface="Oswald Medium" charset="0"/>
                <a:cs typeface="Oswald Medium" charset="0"/>
              </a:rPr>
              <a:t>servicio </a:t>
            </a:r>
            <a:endParaRPr lang="es-GT" sz="2400" b="1" dirty="0">
              <a:solidFill>
                <a:schemeClr val="accent1">
                  <a:lumMod val="50000"/>
                </a:schemeClr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314435" y="0"/>
            <a:ext cx="846756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3000">
                <a:schemeClr val="accent1">
                  <a:lumMod val="60000"/>
                  <a:lumOff val="40000"/>
                </a:schemeClr>
              </a:gs>
              <a:gs pos="72000">
                <a:schemeClr val="accent1">
                  <a:lumMod val="0"/>
                  <a:lumOff val="100000"/>
                  <a:alpha val="43000"/>
                </a:schemeClr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0" name="Imagen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82" y="6151786"/>
            <a:ext cx="563862" cy="5638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7" y="0"/>
            <a:ext cx="1749873" cy="620688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160877" y="1772816"/>
            <a:ext cx="7499783" cy="2612339"/>
            <a:chOff x="-360087" y="1916832"/>
            <a:chExt cx="9504087" cy="331048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690" y="1916832"/>
              <a:ext cx="4497723" cy="3310482"/>
            </a:xfrm>
            <a:prstGeom prst="rect">
              <a:avLst/>
            </a:prstGeom>
          </p:spPr>
        </p:pic>
        <p:sp>
          <p:nvSpPr>
            <p:cNvPr id="15" name="Rectángulo redondeado 14"/>
            <p:cNvSpPr/>
            <p:nvPr/>
          </p:nvSpPr>
          <p:spPr>
            <a:xfrm>
              <a:off x="-335801" y="4788042"/>
              <a:ext cx="2664225" cy="422938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6511430" y="4788041"/>
              <a:ext cx="2632570" cy="413165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6494239" y="4788042"/>
              <a:ext cx="453606" cy="413165"/>
            </a:xfrm>
            <a:prstGeom prst="rect">
              <a:avLst/>
            </a:prstGeom>
            <a:gradFill flip="none" rotWithShape="1">
              <a:gsLst>
                <a:gs pos="0">
                  <a:srgbClr val="2D367B"/>
                </a:gs>
                <a:gs pos="79000">
                  <a:srgbClr val="4F68C4"/>
                </a:gs>
                <a:gs pos="99000">
                  <a:srgbClr val="7259F4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6471998" y="1928016"/>
              <a:ext cx="2632570" cy="388630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368173" y="1928016"/>
              <a:ext cx="453606" cy="401981"/>
            </a:xfrm>
            <a:prstGeom prst="rect">
              <a:avLst/>
            </a:prstGeom>
            <a:gradFill flip="none" rotWithShape="1">
              <a:gsLst>
                <a:gs pos="0">
                  <a:srgbClr val="7E2F7A"/>
                </a:gs>
                <a:gs pos="79000">
                  <a:srgbClr val="CF0079"/>
                </a:gs>
                <a:gs pos="100000">
                  <a:srgbClr val="FF2FE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-360087" y="1928016"/>
              <a:ext cx="2664225" cy="422938"/>
            </a:xfrm>
            <a:prstGeom prst="roundRect">
              <a:avLst/>
            </a:prstGeom>
            <a:gradFill>
              <a:gsLst>
                <a:gs pos="0">
                  <a:schemeClr val="lt1">
                    <a:tint val="40000"/>
                    <a:satMod val="350000"/>
                  </a:schemeClr>
                </a:gs>
                <a:gs pos="40000">
                  <a:schemeClr val="lt1">
                    <a:tint val="45000"/>
                    <a:shade val="99000"/>
                    <a:satMod val="350000"/>
                  </a:schemeClr>
                </a:gs>
                <a:gs pos="99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76200" dist="76200" dir="2700000" sx="98000" sy="98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1849619" y="4788041"/>
              <a:ext cx="465531" cy="422939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58000">
                  <a:srgbClr val="37D2B1"/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849620" y="1928016"/>
              <a:ext cx="459181" cy="42293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6" name="Rectángulo 5"/>
          <p:cNvSpPr/>
          <p:nvPr/>
        </p:nvSpPr>
        <p:spPr>
          <a:xfrm>
            <a:off x="3155556" y="2485390"/>
            <a:ext cx="1429924" cy="1024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s-GT" sz="2000" b="1" dirty="0">
                <a:latin typeface="Oswald Medium" charset="0"/>
                <a:ea typeface="Oswald Medium" charset="0"/>
                <a:cs typeface="Oswald Medium" charset="0"/>
              </a:rPr>
              <a:t>Servicios consulares y migratorios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84989" y="1784605"/>
            <a:ext cx="1588823" cy="32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500" dirty="0">
                <a:latin typeface="Oswald Medium" charset="0"/>
                <a:ea typeface="Oswald Medium" charset="0"/>
                <a:cs typeface="Oswald Medium" charset="0"/>
              </a:rPr>
              <a:t>Acercar el servicio 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5904026" y="1789590"/>
            <a:ext cx="16177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GT" sz="1500" dirty="0">
                <a:latin typeface="Oswald Medium" charset="0"/>
                <a:ea typeface="Oswald Medium" charset="0"/>
                <a:cs typeface="Oswald Medium" charset="0"/>
              </a:rPr>
              <a:t>Facilitar el servicio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200423" y="4049100"/>
            <a:ext cx="171949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GT" sz="1500" dirty="0">
                <a:latin typeface="Oswald Medium" charset="0"/>
                <a:ea typeface="Oswald Medium" charset="0"/>
                <a:cs typeface="Oswald Medium" charset="0"/>
              </a:rPr>
              <a:t>Optimizar el servicio 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5904722" y="4056665"/>
            <a:ext cx="17788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GT" sz="1500" dirty="0">
                <a:latin typeface="Oswald Medium" charset="0"/>
                <a:ea typeface="Oswald Medium" charset="0"/>
                <a:cs typeface="Oswald Medium" charset="0"/>
              </a:rPr>
              <a:t>Fortalecer el servicio 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182067" y="2159488"/>
            <a:ext cx="2100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 typeface="Arial" charset="0"/>
              <a:buChar char="•"/>
            </a:pPr>
            <a:r>
              <a:rPr lang="es-ES" sz="1200" dirty="0" smtClean="0">
                <a:effectLst/>
                <a:latin typeface="Calibri" charset="0"/>
                <a:ea typeface="Calibri" charset="0"/>
                <a:cs typeface="Times New Roman" charset="0"/>
              </a:rPr>
              <a:t>Nuevos </a:t>
            </a:r>
            <a:r>
              <a:rPr lang="es-ES_tradnl" sz="1200" dirty="0" smtClean="0">
                <a:effectLst/>
                <a:latin typeface="Calibri" charset="0"/>
                <a:ea typeface="Calibri" charset="0"/>
                <a:cs typeface="Times New Roman" charset="0"/>
              </a:rPr>
              <a:t>Consulados </a:t>
            </a:r>
            <a:endParaRPr lang="es-ES_tradnl" sz="1200" dirty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171450" indent="-171450">
              <a:spcAft>
                <a:spcPts val="0"/>
              </a:spcAft>
              <a:buFont typeface="Arial" charset="0"/>
              <a:buChar char="•"/>
            </a:pPr>
            <a:r>
              <a:rPr lang="es-ES_tradnl" sz="1200" dirty="0">
                <a:effectLst/>
                <a:latin typeface="Calibri" charset="0"/>
                <a:ea typeface="Calibri" charset="0"/>
                <a:cs typeface="Times New Roman" charset="0"/>
              </a:rPr>
              <a:t>Consulados móviles</a:t>
            </a:r>
          </a:p>
          <a:p>
            <a:pPr marL="171450" indent="-171450">
              <a:spcAft>
                <a:spcPts val="0"/>
              </a:spcAft>
              <a:buFont typeface="Arial" charset="0"/>
              <a:buChar char="•"/>
            </a:pPr>
            <a:r>
              <a:rPr lang="es-ES_tradnl" sz="1200" dirty="0" smtClean="0">
                <a:effectLst/>
                <a:latin typeface="Calibri" charset="0"/>
                <a:ea typeface="Calibri" charset="0"/>
                <a:cs typeface="Times New Roman" charset="0"/>
              </a:rPr>
              <a:t>Nuevas Delegaciones Departamentales </a:t>
            </a:r>
            <a:endParaRPr lang="es-ES_tradnl" sz="12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60878" y="4412824"/>
            <a:ext cx="21215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 typeface="Arial" charset="0"/>
              <a:buChar char="•"/>
            </a:pPr>
            <a:r>
              <a:rPr lang="es-ES_tradnl" sz="1200" dirty="0">
                <a:effectLst/>
                <a:latin typeface="Calibri" charset="0"/>
                <a:ea typeface="Calibri" charset="0"/>
                <a:cs typeface="Times New Roman" charset="0"/>
              </a:rPr>
              <a:t>Impresión y entrega inmediata de pasaportes en sede y servicio de courier </a:t>
            </a:r>
          </a:p>
          <a:p>
            <a:pPr marL="171450" indent="-171450">
              <a:spcAft>
                <a:spcPts val="0"/>
              </a:spcAft>
              <a:buFont typeface="Arial" charset="0"/>
              <a:buChar char="•"/>
            </a:pPr>
            <a:r>
              <a:rPr lang="es-ES_tradnl" sz="1200" dirty="0">
                <a:effectLst/>
                <a:latin typeface="Calibri" charset="0"/>
                <a:ea typeface="Calibri" charset="0"/>
                <a:cs typeface="Times New Roman" charset="0"/>
              </a:rPr>
              <a:t>Captura de datos para emisión de DPI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6142371" y="2152353"/>
            <a:ext cx="2137843" cy="838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 typeface="Arial" charset="0"/>
              <a:buChar char="•"/>
            </a:pPr>
            <a:r>
              <a:rPr lang="es-ES_tradnl" sz="1200" dirty="0">
                <a:effectLst/>
                <a:latin typeface="Calibri" charset="0"/>
                <a:ea typeface="Calibri" charset="0"/>
                <a:cs typeface="Times New Roman" charset="0"/>
              </a:rPr>
              <a:t>Orientación legal </a:t>
            </a:r>
          </a:p>
          <a:p>
            <a:pPr marL="171450" indent="-171450">
              <a:spcAft>
                <a:spcPts val="0"/>
              </a:spcAft>
              <a:buFont typeface="Arial" charset="0"/>
              <a:buChar char="•"/>
            </a:pPr>
            <a:r>
              <a:rPr lang="es-ES_tradnl" sz="1200" dirty="0">
                <a:effectLst/>
                <a:latin typeface="Calibri" charset="0"/>
                <a:ea typeface="Calibri" charset="0"/>
                <a:cs typeface="Times New Roman" charset="0"/>
              </a:rPr>
              <a:t>Atención, asistencia y protección consular </a:t>
            </a:r>
          </a:p>
          <a:p>
            <a:pPr marL="171450" indent="-171450">
              <a:spcAft>
                <a:spcPts val="0"/>
              </a:spcAft>
              <a:buFont typeface="Arial" charset="0"/>
              <a:buChar char="•"/>
            </a:pPr>
            <a:r>
              <a:rPr lang="es-ES_tradnl" sz="1200" dirty="0">
                <a:effectLst/>
                <a:latin typeface="Calibri" charset="0"/>
                <a:ea typeface="Calibri" charset="0"/>
                <a:cs typeface="Times New Roman" charset="0"/>
              </a:rPr>
              <a:t>Call Center 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5904723" y="4384160"/>
            <a:ext cx="2409712" cy="1582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Arial" charset="0"/>
              <a:buChar char="•"/>
            </a:pPr>
            <a:r>
              <a:rPr lang="es-ES_tradnl" sz="1200" dirty="0">
                <a:effectLst/>
                <a:latin typeface="Calibri" charset="0"/>
                <a:ea typeface="Calibri" charset="0"/>
                <a:cs typeface="Times New Roman" charset="0"/>
              </a:rPr>
              <a:t>Adquisición de inmuebles </a:t>
            </a:r>
          </a:p>
          <a:p>
            <a:pPr marL="171450" indent="-171450" algn="just">
              <a:spcAft>
                <a:spcPts val="0"/>
              </a:spcAft>
              <a:buFont typeface="Arial" charset="0"/>
              <a:buChar char="•"/>
            </a:pPr>
            <a:r>
              <a:rPr lang="es-ES_tradnl" sz="1200" dirty="0">
                <a:effectLst/>
                <a:latin typeface="Calibri" charset="0"/>
                <a:ea typeface="Calibri" charset="0"/>
                <a:cs typeface="Times New Roman" charset="0"/>
              </a:rPr>
              <a:t>Fortalecimiento del recurso humano y seguro médico </a:t>
            </a:r>
          </a:p>
          <a:p>
            <a:pPr marL="171450" indent="-171450" algn="just">
              <a:spcAft>
                <a:spcPts val="0"/>
              </a:spcAft>
              <a:buFont typeface="Arial" charset="0"/>
              <a:buChar char="•"/>
            </a:pPr>
            <a:r>
              <a:rPr lang="es-ES_tradnl" sz="1200" dirty="0">
                <a:effectLst/>
                <a:latin typeface="Calibri" charset="0"/>
                <a:ea typeface="Calibri" charset="0"/>
                <a:cs typeface="Times New Roman" charset="0"/>
              </a:rPr>
              <a:t>Arrendamiento de residencias para Jefes de Oficinas Consulares </a:t>
            </a:r>
          </a:p>
          <a:p>
            <a:pPr marL="171450" indent="-171450" algn="just">
              <a:spcAft>
                <a:spcPts val="0"/>
              </a:spcAft>
              <a:buFont typeface="Arial" charset="0"/>
              <a:buChar char="•"/>
            </a:pPr>
            <a:r>
              <a:rPr lang="es-ES_tradnl" sz="1200" dirty="0">
                <a:effectLst/>
                <a:latin typeface="Calibri" charset="0"/>
                <a:ea typeface="Calibri" charset="0"/>
                <a:cs typeface="Times New Roman" charset="0"/>
              </a:rPr>
              <a:t>Restructuración de la Dirección General de Asuntos Consulares y Migratorios 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1935818" y="1787970"/>
            <a:ext cx="285813" cy="32590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GT" sz="15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1</a:t>
            </a:r>
            <a:endParaRPr lang="es-GT" sz="15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1942847" y="4052808"/>
            <a:ext cx="285813" cy="32590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GT" sz="150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2</a:t>
            </a:r>
            <a:endParaRPr lang="es-GT" sz="15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5507985" y="1786636"/>
            <a:ext cx="285813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GT" sz="150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3</a:t>
            </a:r>
            <a:endParaRPr lang="es-GT" sz="15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5605769" y="4044486"/>
            <a:ext cx="285813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GT" sz="1500" dirty="0" smtClean="0">
                <a:solidFill>
                  <a:schemeClr val="bg1"/>
                </a:solidFill>
                <a:latin typeface="Oswald Medium" charset="0"/>
                <a:ea typeface="Oswald Medium" charset="0"/>
                <a:cs typeface="Oswald Medium" charset="0"/>
              </a:rPr>
              <a:t>4</a:t>
            </a:r>
            <a:endParaRPr lang="es-GT" sz="1500" dirty="0">
              <a:solidFill>
                <a:schemeClr val="bg1"/>
              </a:solidFill>
              <a:latin typeface="Oswald Medium" charset="0"/>
              <a:ea typeface="Oswald Medium" charset="0"/>
              <a:cs typeface="Oswal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3756</TotalTime>
  <Words>1664</Words>
  <Application>Microsoft Office PowerPoint</Application>
  <PresentationFormat>Presentación en pantalla (4:3)</PresentationFormat>
  <Paragraphs>494</Paragraphs>
  <Slides>31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Justificación del programa relevante:</vt:lpstr>
      <vt:lpstr>Presentación de PowerPoint</vt:lpstr>
      <vt:lpstr>Programa 11. Servicios Consulares y de Atención al Migrante  * Proyección de personas a beneficiar directa e indirectamente</vt:lpstr>
      <vt:lpstr>Modelo de gestión de operación y de servicio </vt:lpstr>
      <vt:lpstr>Presentación de PowerPoint</vt:lpstr>
      <vt:lpstr>Q75.5</vt:lpstr>
      <vt:lpstr>EEUU</vt:lpstr>
      <vt:lpstr>México</vt:lpstr>
      <vt:lpstr>Canadá</vt:lpstr>
      <vt:lpstr>Guatemala</vt:lpstr>
      <vt:lpstr>Q145</vt:lpstr>
      <vt:lpstr>Presentación de PowerPoint</vt:lpstr>
      <vt:lpstr>Presentación de PowerPoint</vt:lpstr>
      <vt:lpstr>Justificación del programa relevante:</vt:lpstr>
      <vt:lpstr>Programa 12. Servicios de Política Exterior  Gestiones Político Diplomáticas para el fortalecimiento de las relaciones internacionales  del Estado de Guatemala</vt:lpstr>
      <vt:lpstr>Incrementar las Relaciones Bilaterales y Multilaterales</vt:lpstr>
      <vt:lpstr>Q17.2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Q19</vt:lpstr>
      <vt:lpstr>Presentación de PowerPoint</vt:lpstr>
      <vt:lpstr>Presupuesto 2017l  Incremento Presupuesto Total Presupuesto 2018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Hiram Azel Letona Ramos</dc:creator>
  <cp:lastModifiedBy>Adminex</cp:lastModifiedBy>
  <cp:revision>484</cp:revision>
  <cp:lastPrinted>2017-05-30T13:17:38Z</cp:lastPrinted>
  <dcterms:created xsi:type="dcterms:W3CDTF">2017-05-10T23:30:59Z</dcterms:created>
  <dcterms:modified xsi:type="dcterms:W3CDTF">2017-05-30T15:04:34Z</dcterms:modified>
</cp:coreProperties>
</file>