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26" r:id="rId2"/>
    <p:sldId id="369" r:id="rId3"/>
    <p:sldId id="370" r:id="rId4"/>
    <p:sldId id="315" r:id="rId5"/>
    <p:sldId id="368" r:id="rId6"/>
    <p:sldId id="358" r:id="rId7"/>
    <p:sldId id="359" r:id="rId8"/>
    <p:sldId id="344" r:id="rId9"/>
    <p:sldId id="371" r:id="rId10"/>
    <p:sldId id="366" r:id="rId11"/>
    <p:sldId id="316" r:id="rId12"/>
    <p:sldId id="302" r:id="rId13"/>
    <p:sldId id="312" r:id="rId14"/>
    <p:sldId id="367" r:id="rId15"/>
    <p:sldId id="328" r:id="rId16"/>
    <p:sldId id="307" r:id="rId17"/>
    <p:sldId id="365" r:id="rId18"/>
    <p:sldId id="339" r:id="rId19"/>
    <p:sldId id="340" r:id="rId20"/>
    <p:sldId id="319" r:id="rId21"/>
    <p:sldId id="320" r:id="rId22"/>
    <p:sldId id="355" r:id="rId23"/>
    <p:sldId id="352" r:id="rId24"/>
    <p:sldId id="353" r:id="rId25"/>
    <p:sldId id="354" r:id="rId26"/>
    <p:sldId id="321" r:id="rId27"/>
    <p:sldId id="324" r:id="rId28"/>
    <p:sldId id="373" r:id="rId29"/>
    <p:sldId id="335" r:id="rId30"/>
    <p:sldId id="333" r:id="rId31"/>
    <p:sldId id="334" r:id="rId32"/>
    <p:sldId id="357" r:id="rId33"/>
    <p:sldId id="351" r:id="rId34"/>
    <p:sldId id="267" r:id="rId35"/>
    <p:sldId id="374" r:id="rId36"/>
  </p:sldIdLst>
  <p:sldSz cx="9144000" cy="6858000" type="screen4x3"/>
  <p:notesSz cx="6761163" cy="994251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9"/>
  </p:normalViewPr>
  <p:slideViewPr>
    <p:cSldViewPr>
      <p:cViewPr>
        <p:scale>
          <a:sx n="94" d="100"/>
          <a:sy n="94" d="100"/>
        </p:scale>
        <p:origin x="1624"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Compu\Desktop\gr&#225;fica.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70907020432073"/>
          <c:y val="0.0328824104289731"/>
          <c:w val="0.888858939915767"/>
          <c:h val="0.772496323384031"/>
        </c:manualLayout>
      </c:layout>
      <c:barChart>
        <c:barDir val="col"/>
        <c:grouping val="clustered"/>
        <c:varyColors val="0"/>
        <c:ser>
          <c:idx val="0"/>
          <c:order val="0"/>
          <c:tx>
            <c:strRef>
              <c:f>'Mat preprimaria'!$B$5</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 preprimaria'!$A$6:$A$7</c:f>
              <c:strCache>
                <c:ptCount val="2"/>
                <c:pt idx="0">
                  <c:v>Etapas 0 a 4</c:v>
                </c:pt>
                <c:pt idx="1">
                  <c:v>Etapas 5 y 6</c:v>
                </c:pt>
              </c:strCache>
            </c:strRef>
          </c:cat>
          <c:val>
            <c:numRef>
              <c:f>'Mat preprimaria'!$B$6:$B$7</c:f>
              <c:numCache>
                <c:formatCode>#,##0</c:formatCode>
                <c:ptCount val="2"/>
                <c:pt idx="0">
                  <c:v>19237.0</c:v>
                </c:pt>
                <c:pt idx="1">
                  <c:v>444127.0</c:v>
                </c:pt>
              </c:numCache>
            </c:numRef>
          </c:val>
          <c:extLst xmlns:c16r2="http://schemas.microsoft.com/office/drawing/2015/06/chart">
            <c:ext xmlns:c16="http://schemas.microsoft.com/office/drawing/2014/chart" uri="{C3380CC4-5D6E-409C-BE32-E72D297353CC}">
              <c16:uniqueId val="{00000000-267C-47BF-8E0B-A952A246BD9F}"/>
            </c:ext>
          </c:extLst>
        </c:ser>
        <c:ser>
          <c:idx val="1"/>
          <c:order val="1"/>
          <c:tx>
            <c:strRef>
              <c:f>'Mat preprimaria'!$C$5</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 preprimaria'!$A$6:$A$7</c:f>
              <c:strCache>
                <c:ptCount val="2"/>
                <c:pt idx="0">
                  <c:v>Etapas 0 a 4</c:v>
                </c:pt>
                <c:pt idx="1">
                  <c:v>Etapas 5 y 6</c:v>
                </c:pt>
              </c:strCache>
            </c:strRef>
          </c:cat>
          <c:val>
            <c:numRef>
              <c:f>'Mat preprimaria'!$C$6:$C$7</c:f>
              <c:numCache>
                <c:formatCode>#,##0</c:formatCode>
                <c:ptCount val="2"/>
                <c:pt idx="0">
                  <c:v>18225.0</c:v>
                </c:pt>
                <c:pt idx="1">
                  <c:v>434688.0</c:v>
                </c:pt>
              </c:numCache>
            </c:numRef>
          </c:val>
          <c:extLst xmlns:c16r2="http://schemas.microsoft.com/office/drawing/2015/06/chart">
            <c:ext xmlns:c16="http://schemas.microsoft.com/office/drawing/2014/chart" uri="{C3380CC4-5D6E-409C-BE32-E72D297353CC}">
              <c16:uniqueId val="{00000001-267C-47BF-8E0B-A952A246BD9F}"/>
            </c:ext>
          </c:extLst>
        </c:ser>
        <c:ser>
          <c:idx val="2"/>
          <c:order val="2"/>
          <c:tx>
            <c:strRef>
              <c:f>'Mat preprimaria'!$D$5</c:f>
              <c:strCache>
                <c:ptCount val="1"/>
                <c:pt idx="0">
                  <c:v>2017P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50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 preprimaria'!$A$6:$A$7</c:f>
              <c:strCache>
                <c:ptCount val="2"/>
                <c:pt idx="0">
                  <c:v>Etapas 0 a 4</c:v>
                </c:pt>
                <c:pt idx="1">
                  <c:v>Etapas 5 y 6</c:v>
                </c:pt>
              </c:strCache>
            </c:strRef>
          </c:cat>
          <c:val>
            <c:numRef>
              <c:f>'Mat preprimaria'!$D$6:$D$7</c:f>
              <c:numCache>
                <c:formatCode>#,##0</c:formatCode>
                <c:ptCount val="2"/>
                <c:pt idx="0">
                  <c:v>18318.0</c:v>
                </c:pt>
                <c:pt idx="1">
                  <c:v>473303.0</c:v>
                </c:pt>
              </c:numCache>
            </c:numRef>
          </c:val>
          <c:extLst xmlns:c16r2="http://schemas.microsoft.com/office/drawing/2015/06/chart">
            <c:ext xmlns:c16="http://schemas.microsoft.com/office/drawing/2014/chart" uri="{C3380CC4-5D6E-409C-BE32-E72D297353CC}">
              <c16:uniqueId val="{00000002-267C-47BF-8E0B-A952A246BD9F}"/>
            </c:ext>
          </c:extLst>
        </c:ser>
        <c:dLbls>
          <c:showLegendKey val="0"/>
          <c:showVal val="0"/>
          <c:showCatName val="0"/>
          <c:showSerName val="0"/>
          <c:showPercent val="0"/>
          <c:showBubbleSize val="0"/>
        </c:dLbls>
        <c:gapWidth val="219"/>
        <c:overlap val="-27"/>
        <c:axId val="-1641564752"/>
        <c:axId val="-1641561920"/>
      </c:barChart>
      <c:catAx>
        <c:axId val="-164156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_tradnl"/>
          </a:p>
        </c:txPr>
        <c:crossAx val="-1641561920"/>
        <c:crosses val="autoZero"/>
        <c:auto val="1"/>
        <c:lblAlgn val="ctr"/>
        <c:lblOffset val="100"/>
        <c:noMultiLvlLbl val="0"/>
      </c:catAx>
      <c:valAx>
        <c:axId val="-16415619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641564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'Mat preprimaria'!$B$5</c:f>
              <c:strCache>
                <c:ptCount val="1"/>
                <c:pt idx="0">
                  <c:v>2015</c:v>
                </c:pt>
              </c:strCache>
            </c:strRef>
          </c:tx>
          <c:spPr>
            <a:solidFill>
              <a:schemeClr val="accent1"/>
            </a:solidFill>
            <a:ln>
              <a:noFill/>
            </a:ln>
            <a:effectLst/>
          </c:spPr>
          <c:invertIfNegative val="0"/>
          <c:dLbls>
            <c:dLbl>
              <c:idx val="0"/>
              <c:layout>
                <c:manualLayout>
                  <c:x val="0.00218930851117551"/>
                  <c:y val="-0.050564683795330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0CD-49A4-B442-DE8CE9211A12}"/>
                </c:ext>
                <c:ext xmlns:c15="http://schemas.microsoft.com/office/drawing/2012/chart" uri="{CE6537A1-D6FC-4f65-9D91-7224C49458BB}">
                  <c15:layout/>
                </c:ext>
              </c:extLst>
            </c:dLbl>
            <c:dLbl>
              <c:idx val="1"/>
              <c:layout>
                <c:manualLayout>
                  <c:x val="-0.042088126571795"/>
                  <c:y val="-0.024263508065971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0CD-49A4-B442-DE8CE9211A12}"/>
                </c:ext>
                <c:ext xmlns:c15="http://schemas.microsoft.com/office/drawing/2012/chart" uri="{CE6537A1-D6FC-4f65-9D91-7224C49458BB}">
                  <c15:layout/>
                </c:ext>
              </c:extLst>
            </c:dLbl>
            <c:dLbl>
              <c:idx val="2"/>
              <c:layout>
                <c:manualLayout>
                  <c:x val="-0.0340713405581198"/>
                  <c:y val="-0.010783781362654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0CD-49A4-B442-DE8CE9211A1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 preprimaria'!$A$8:$A$10</c:f>
              <c:strCache>
                <c:ptCount val="3"/>
                <c:pt idx="0">
                  <c:v>Primaria</c:v>
                </c:pt>
                <c:pt idx="1">
                  <c:v>Básico</c:v>
                </c:pt>
                <c:pt idx="2">
                  <c:v>Diversificado</c:v>
                </c:pt>
              </c:strCache>
            </c:strRef>
          </c:cat>
          <c:val>
            <c:numRef>
              <c:f>'Mat preprimaria'!$B$8:$B$10</c:f>
              <c:numCache>
                <c:formatCode>#,##0</c:formatCode>
                <c:ptCount val="3"/>
                <c:pt idx="0">
                  <c:v>2.103332E6</c:v>
                </c:pt>
                <c:pt idx="1">
                  <c:v>352611.0</c:v>
                </c:pt>
                <c:pt idx="2">
                  <c:v>87701.0</c:v>
                </c:pt>
              </c:numCache>
            </c:numRef>
          </c:val>
          <c:extLst xmlns:c16r2="http://schemas.microsoft.com/office/drawing/2015/06/chart">
            <c:ext xmlns:c16="http://schemas.microsoft.com/office/drawing/2014/chart" uri="{C3380CC4-5D6E-409C-BE32-E72D297353CC}">
              <c16:uniqueId val="{00000003-70CD-49A4-B442-DE8CE9211A12}"/>
            </c:ext>
          </c:extLst>
        </c:ser>
        <c:ser>
          <c:idx val="1"/>
          <c:order val="1"/>
          <c:tx>
            <c:strRef>
              <c:f>'Mat preprimaria'!$C$5</c:f>
              <c:strCache>
                <c:ptCount val="1"/>
                <c:pt idx="0">
                  <c:v>2016</c:v>
                </c:pt>
              </c:strCache>
            </c:strRef>
          </c:tx>
          <c:spPr>
            <a:solidFill>
              <a:schemeClr val="accent2"/>
            </a:solidFill>
            <a:ln>
              <a:noFill/>
            </a:ln>
            <a:effectLst/>
          </c:spPr>
          <c:invertIfNegative val="0"/>
          <c:dLbls>
            <c:dLbl>
              <c:idx val="0"/>
              <c:layout>
                <c:manualLayout>
                  <c:x val="0.0661384846128208"/>
                  <c:y val="-0.035047289428625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0CD-49A4-B442-DE8CE9211A12}"/>
                </c:ext>
                <c:ext xmlns:c15="http://schemas.microsoft.com/office/drawing/2012/chart" uri="{CE6537A1-D6FC-4f65-9D91-7224C49458BB}">
                  <c15:layout/>
                </c:ext>
              </c:extLst>
            </c:dLbl>
            <c:dLbl>
              <c:idx val="2"/>
              <c:layout>
                <c:manualLayout>
                  <c:x val="-0.00200419650341881"/>
                  <c:y val="-0.02156756272530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0CD-49A4-B442-DE8CE9211A12}"/>
                </c:ext>
                <c:ext xmlns:c15="http://schemas.microsoft.com/office/drawing/2012/chart" uri="{CE6537A1-D6FC-4f65-9D91-7224C49458BB}">
                  <c15:layout/>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 preprimaria'!$A$8:$A$10</c:f>
              <c:strCache>
                <c:ptCount val="3"/>
                <c:pt idx="0">
                  <c:v>Primaria</c:v>
                </c:pt>
                <c:pt idx="1">
                  <c:v>Básico</c:v>
                </c:pt>
                <c:pt idx="2">
                  <c:v>Diversificado</c:v>
                </c:pt>
              </c:strCache>
            </c:strRef>
          </c:cat>
          <c:val>
            <c:numRef>
              <c:f>'Mat preprimaria'!$C$8:$C$10</c:f>
              <c:numCache>
                <c:formatCode>#,##0</c:formatCode>
                <c:ptCount val="3"/>
                <c:pt idx="0">
                  <c:v>2.039361E6</c:v>
                </c:pt>
                <c:pt idx="1">
                  <c:v>344115.0</c:v>
                </c:pt>
                <c:pt idx="2">
                  <c:v>88433.0</c:v>
                </c:pt>
              </c:numCache>
            </c:numRef>
          </c:val>
          <c:extLst xmlns:c16r2="http://schemas.microsoft.com/office/drawing/2015/06/chart">
            <c:ext xmlns:c16="http://schemas.microsoft.com/office/drawing/2014/chart" uri="{C3380CC4-5D6E-409C-BE32-E72D297353CC}">
              <c16:uniqueId val="{00000006-70CD-49A4-B442-DE8CE9211A12}"/>
            </c:ext>
          </c:extLst>
        </c:ser>
        <c:ser>
          <c:idx val="2"/>
          <c:order val="2"/>
          <c:tx>
            <c:strRef>
              <c:f>'Mat preprimaria'!$D$5</c:f>
              <c:strCache>
                <c:ptCount val="1"/>
                <c:pt idx="0">
                  <c:v>2017P</c:v>
                </c:pt>
              </c:strCache>
            </c:strRef>
          </c:tx>
          <c:spPr>
            <a:solidFill>
              <a:schemeClr val="accent3"/>
            </a:solidFill>
            <a:ln>
              <a:noFill/>
            </a:ln>
            <a:effectLst/>
          </c:spPr>
          <c:invertIfNegative val="0"/>
          <c:dLbls>
            <c:dLbl>
              <c:idx val="0"/>
              <c:layout>
                <c:manualLayout>
                  <c:x val="0.13428116572906"/>
                  <c:y val="-0.0080878360219904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0CD-49A4-B442-DE8CE9211A12}"/>
                </c:ext>
                <c:ext xmlns:c15="http://schemas.microsoft.com/office/drawing/2012/chart" uri="{CE6537A1-D6FC-4f65-9D91-7224C49458BB}">
                  <c15:layout/>
                </c:ext>
              </c:extLst>
            </c:dLbl>
            <c:dLbl>
              <c:idx val="1"/>
              <c:layout>
                <c:manualLayout>
                  <c:x val="0.0481007160820515"/>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0CD-49A4-B442-DE8CE9211A12}"/>
                </c:ext>
                <c:ext xmlns:c15="http://schemas.microsoft.com/office/drawing/2012/chart" uri="{CE6537A1-D6FC-4f65-9D91-7224C49458BB}">
                  <c15:layout/>
                </c:ext>
              </c:extLst>
            </c:dLbl>
            <c:dLbl>
              <c:idx val="2"/>
              <c:layout>
                <c:manualLayout>
                  <c:x val="0.032067144054701"/>
                  <c:y val="-0.02156756272530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0CD-49A4-B442-DE8CE9211A1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 preprimaria'!$A$8:$A$10</c:f>
              <c:strCache>
                <c:ptCount val="3"/>
                <c:pt idx="0">
                  <c:v>Primaria</c:v>
                </c:pt>
                <c:pt idx="1">
                  <c:v>Básico</c:v>
                </c:pt>
                <c:pt idx="2">
                  <c:v>Diversificado</c:v>
                </c:pt>
              </c:strCache>
            </c:strRef>
          </c:cat>
          <c:val>
            <c:numRef>
              <c:f>'Mat preprimaria'!$D$8:$D$10</c:f>
              <c:numCache>
                <c:formatCode>#,##0</c:formatCode>
                <c:ptCount val="3"/>
                <c:pt idx="0">
                  <c:v>2.023555E6</c:v>
                </c:pt>
                <c:pt idx="1">
                  <c:v>336629.0</c:v>
                </c:pt>
                <c:pt idx="2">
                  <c:v>88774.0</c:v>
                </c:pt>
              </c:numCache>
            </c:numRef>
          </c:val>
          <c:extLst xmlns:c16r2="http://schemas.microsoft.com/office/drawing/2015/06/chart">
            <c:ext xmlns:c16="http://schemas.microsoft.com/office/drawing/2014/chart" uri="{C3380CC4-5D6E-409C-BE32-E72D297353CC}">
              <c16:uniqueId val="{0000000A-70CD-49A4-B442-DE8CE9211A12}"/>
            </c:ext>
          </c:extLst>
        </c:ser>
        <c:dLbls>
          <c:showLegendKey val="0"/>
          <c:showVal val="0"/>
          <c:showCatName val="0"/>
          <c:showSerName val="0"/>
          <c:showPercent val="0"/>
          <c:showBubbleSize val="0"/>
        </c:dLbls>
        <c:gapWidth val="219"/>
        <c:overlap val="-27"/>
        <c:axId val="-1641525392"/>
        <c:axId val="-1641522128"/>
      </c:barChart>
      <c:catAx>
        <c:axId val="-164152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_tradnl"/>
          </a:p>
        </c:txPr>
        <c:crossAx val="-1641522128"/>
        <c:crosses val="autoZero"/>
        <c:auto val="1"/>
        <c:lblAlgn val="ctr"/>
        <c:lblOffset val="100"/>
        <c:noMultiLvlLbl val="0"/>
      </c:catAx>
      <c:valAx>
        <c:axId val="-16415221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641525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dLbl>
              <c:idx val="0"/>
              <c:layout/>
              <c:tx>
                <c:rich>
                  <a:bodyPr/>
                  <a:lstStyle/>
                  <a:p>
                    <a:r>
                      <a:rPr lang="fi-FI"/>
                      <a:t>45,730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FE6-4BF3-A897-125E976946FB}"/>
                </c:ext>
                <c:ext xmlns:c15="http://schemas.microsoft.com/office/drawing/2012/chart" uri="{CE6537A1-D6FC-4f65-9D91-7224C49458BB}">
                  <c15:layout/>
                </c:ext>
              </c:extLst>
            </c:dLbl>
            <c:dLbl>
              <c:idx val="1"/>
              <c:layout/>
              <c:tx>
                <c:rich>
                  <a:bodyPr/>
                  <a:lstStyle/>
                  <a:p>
                    <a:r>
                      <a:rPr lang="cs-CZ"/>
                      <a:t>82,689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FE6-4BF3-A897-125E976946FB}"/>
                </c:ext>
                <c:ext xmlns:c15="http://schemas.microsoft.com/office/drawing/2012/chart" uri="{CE6537A1-D6FC-4f65-9D91-7224C49458BB}">
                  <c15:layout/>
                </c:ext>
              </c:extLst>
            </c:dLbl>
            <c:dLbl>
              <c:idx val="2"/>
              <c:layout/>
              <c:tx>
                <c:rich>
                  <a:bodyPr/>
                  <a:lstStyle/>
                  <a:p>
                    <a:r>
                      <a:rPr lang="is-IS"/>
                      <a:t>118,372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FE6-4BF3-A897-125E976946FB}"/>
                </c:ext>
                <c:ext xmlns:c15="http://schemas.microsoft.com/office/drawing/2012/chart" uri="{CE6537A1-D6FC-4f65-9D91-7224C49458BB}">
                  <c15:layout/>
                </c:ext>
              </c:extLst>
            </c:dLbl>
            <c:dLbl>
              <c:idx val="3"/>
              <c:layout/>
              <c:tx>
                <c:rich>
                  <a:bodyPr/>
                  <a:lstStyle/>
                  <a:p>
                    <a:r>
                      <a:rPr lang="is-IS"/>
                      <a:t>153,091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FE6-4BF3-A897-125E976946FB}"/>
                </c:ext>
                <c:ext xmlns:c15="http://schemas.microsoft.com/office/drawing/2012/chart" uri="{CE6537A1-D6FC-4f65-9D91-7224C49458BB}">
                  <c15:layout/>
                </c:ext>
              </c:extLst>
            </c:dLbl>
            <c:dLbl>
              <c:idx val="4"/>
              <c:layout/>
              <c:tx>
                <c:rich>
                  <a:bodyPr/>
                  <a:lstStyle/>
                  <a:p>
                    <a:r>
                      <a:rPr lang="is-IS"/>
                      <a:t>184,933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FE6-4BF3-A897-125E976946FB}"/>
                </c:ext>
                <c:ext xmlns:c15="http://schemas.microsoft.com/office/drawing/2012/chart" uri="{CE6537A1-D6FC-4f65-9D91-7224C49458BB}">
                  <c15:layout/>
                </c:ext>
              </c:extLst>
            </c:dLbl>
            <c:dLbl>
              <c:idx val="5"/>
              <c:layout/>
              <c:tx>
                <c:rich>
                  <a:bodyPr/>
                  <a:lstStyle/>
                  <a:p>
                    <a:r>
                      <a:rPr lang="is-IS"/>
                      <a:t>219,072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FE6-4BF3-A897-125E976946FB}"/>
                </c:ext>
                <c:ext xmlns:c15="http://schemas.microsoft.com/office/drawing/2012/chart" uri="{CE6537A1-D6FC-4f65-9D91-7224C49458BB}">
                  <c15:layout/>
                </c:ext>
              </c:extLst>
            </c:dLbl>
            <c:spPr>
              <a:noFill/>
              <a:ln>
                <a:noFill/>
              </a:ln>
              <a:effectLst/>
            </c:spPr>
            <c:txPr>
              <a:bodyPr rot="0" vert="horz"/>
              <a:lstStyle/>
              <a:p>
                <a:pPr>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Hoja1!$F$32:$F$37</c:f>
              <c:numCache>
                <c:formatCode>General</c:formatCode>
                <c:ptCount val="6"/>
                <c:pt idx="0">
                  <c:v>13.0</c:v>
                </c:pt>
                <c:pt idx="1">
                  <c:v>14.0</c:v>
                </c:pt>
                <c:pt idx="2">
                  <c:v>15.0</c:v>
                </c:pt>
                <c:pt idx="3">
                  <c:v>16.0</c:v>
                </c:pt>
                <c:pt idx="4">
                  <c:v>17.0</c:v>
                </c:pt>
                <c:pt idx="5">
                  <c:v>18.0</c:v>
                </c:pt>
              </c:numCache>
            </c:numRef>
          </c:cat>
          <c:val>
            <c:numRef>
              <c:f>Hoja1!$E$32:$E$37</c:f>
              <c:numCache>
                <c:formatCode>General</c:formatCode>
                <c:ptCount val="6"/>
                <c:pt idx="0">
                  <c:v>45730.0</c:v>
                </c:pt>
                <c:pt idx="1">
                  <c:v>82689.0</c:v>
                </c:pt>
                <c:pt idx="2">
                  <c:v>118372.0</c:v>
                </c:pt>
                <c:pt idx="3">
                  <c:v>153091.0</c:v>
                </c:pt>
                <c:pt idx="4">
                  <c:v>184933.0</c:v>
                </c:pt>
                <c:pt idx="5">
                  <c:v>219072.0</c:v>
                </c:pt>
              </c:numCache>
            </c:numRef>
          </c:val>
          <c:extLst xmlns:c16r2="http://schemas.microsoft.com/office/drawing/2015/06/chart">
            <c:ext xmlns:c16="http://schemas.microsoft.com/office/drawing/2014/chart" uri="{C3380CC4-5D6E-409C-BE32-E72D297353CC}">
              <c16:uniqueId val="{00000006-8FE6-4BF3-A897-125E976946FB}"/>
            </c:ext>
          </c:extLst>
        </c:ser>
        <c:dLbls>
          <c:showLegendKey val="0"/>
          <c:showVal val="0"/>
          <c:showCatName val="0"/>
          <c:showSerName val="0"/>
          <c:showPercent val="0"/>
          <c:showBubbleSize val="0"/>
        </c:dLbls>
        <c:gapWidth val="219"/>
        <c:overlap val="-27"/>
        <c:axId val="-1641490624"/>
        <c:axId val="-1641488144"/>
      </c:barChart>
      <c:catAx>
        <c:axId val="-164149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S_tradnl"/>
          </a:p>
        </c:txPr>
        <c:crossAx val="-1641488144"/>
        <c:crosses val="autoZero"/>
        <c:auto val="1"/>
        <c:lblAlgn val="ctr"/>
        <c:lblOffset val="100"/>
        <c:noMultiLvlLbl val="0"/>
      </c:catAx>
      <c:valAx>
        <c:axId val="-164148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ES_tradnl"/>
          </a:p>
        </c:txPr>
        <c:crossAx val="-1641490624"/>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600"/>
      </a:pPr>
      <a:endParaRPr lang="es-ES_tradn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65873497346613"/>
          <c:y val="0.0440145252101468"/>
          <c:w val="0.913182741013841"/>
          <c:h val="0.736566621395195"/>
        </c:manualLayout>
      </c:layout>
      <c:barChart>
        <c:barDir val="col"/>
        <c:grouping val="clustered"/>
        <c:varyColors val="0"/>
        <c:ser>
          <c:idx val="0"/>
          <c:order val="0"/>
          <c:tx>
            <c:strRef>
              <c:f>'UIS.Stat export (2)'!$B$5</c:f>
              <c:strCache>
                <c:ptCount val="1"/>
                <c:pt idx="0">
                  <c:v>2015</c:v>
                </c:pt>
              </c:strCache>
            </c:strRef>
          </c:tx>
          <c:spPr>
            <a:solidFill>
              <a:schemeClr val="accent1"/>
            </a:solidFill>
            <a:ln>
              <a:noFill/>
            </a:ln>
            <a:effectLst/>
          </c:spPr>
          <c:invertIfNegative val="0"/>
          <c:dPt>
            <c:idx val="1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9B81-4639-97C8-BE8E728DDDA3}"/>
              </c:ext>
            </c:extLst>
          </c:dPt>
          <c:dLbls>
            <c:dLbl>
              <c:idx val="1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ES_tradnl"/>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'UIS.Stat export (2)'!$A$6:$A$22</c:f>
              <c:strCache>
                <c:ptCount val="17"/>
                <c:pt idx="0">
                  <c:v>Cuba   2010</c:v>
                </c:pt>
                <c:pt idx="1">
                  <c:v>Costa Rica  2015</c:v>
                </c:pt>
                <c:pt idx="2">
                  <c:v>Honduras   2013</c:v>
                </c:pt>
                <c:pt idx="3">
                  <c:v>Brasil   2013</c:v>
                </c:pt>
                <c:pt idx="4">
                  <c:v>Argentina   2014</c:v>
                </c:pt>
                <c:pt idx="5">
                  <c:v>Puerto Rico   2013</c:v>
                </c:pt>
                <c:pt idx="6">
                  <c:v>Paraguay   2012</c:v>
                </c:pt>
                <c:pt idx="7">
                  <c:v>Ecuador   2015</c:v>
                </c:pt>
                <c:pt idx="8">
                  <c:v>México   2013</c:v>
                </c:pt>
                <c:pt idx="9">
                  <c:v>Nicaragua   2010</c:v>
                </c:pt>
                <c:pt idx="10">
                  <c:v>Chile   2014</c:v>
                </c:pt>
                <c:pt idx="11">
                  <c:v>Uruguay   2011</c:v>
                </c:pt>
                <c:pt idx="12">
                  <c:v>Colombia   2015</c:v>
                </c:pt>
                <c:pt idx="13">
                  <c:v>Perú   2015</c:v>
                </c:pt>
                <c:pt idx="14">
                  <c:v>El Salvador   2014</c:v>
                </c:pt>
                <c:pt idx="15">
                  <c:v>Panamá   2011</c:v>
                </c:pt>
                <c:pt idx="16">
                  <c:v>Guatemala   2016</c:v>
                </c:pt>
              </c:strCache>
            </c:strRef>
          </c:cat>
          <c:val>
            <c:numRef>
              <c:f>'UIS.Stat export (2)'!$B$6:$B$22</c:f>
              <c:numCache>
                <c:formatCode>0.0</c:formatCode>
                <c:ptCount val="17"/>
                <c:pt idx="0">
                  <c:v>12.83727</c:v>
                </c:pt>
                <c:pt idx="1">
                  <c:v>7.5892</c:v>
                </c:pt>
                <c:pt idx="2">
                  <c:v>5.874929999999999</c:v>
                </c:pt>
                <c:pt idx="3">
                  <c:v>5.634179999999999</c:v>
                </c:pt>
                <c:pt idx="4">
                  <c:v>5.52565</c:v>
                </c:pt>
                <c:pt idx="5">
                  <c:v>5.3016</c:v>
                </c:pt>
                <c:pt idx="6">
                  <c:v>4.93951</c:v>
                </c:pt>
                <c:pt idx="7">
                  <c:v>4.92033</c:v>
                </c:pt>
                <c:pt idx="8">
                  <c:v>4.84979</c:v>
                </c:pt>
                <c:pt idx="9">
                  <c:v>4.49311</c:v>
                </c:pt>
                <c:pt idx="10">
                  <c:v>4.42489</c:v>
                </c:pt>
                <c:pt idx="11">
                  <c:v>4.23139</c:v>
                </c:pt>
                <c:pt idx="12">
                  <c:v>4.202579999999999</c:v>
                </c:pt>
                <c:pt idx="13">
                  <c:v>3.565259999999999</c:v>
                </c:pt>
                <c:pt idx="14">
                  <c:v>3.44857</c:v>
                </c:pt>
                <c:pt idx="15">
                  <c:v>2.96417</c:v>
                </c:pt>
                <c:pt idx="16">
                  <c:v>2.87</c:v>
                </c:pt>
              </c:numCache>
            </c:numRef>
          </c:val>
          <c:extLst xmlns:c16r2="http://schemas.microsoft.com/office/drawing/2015/06/chart">
            <c:ext xmlns:c16="http://schemas.microsoft.com/office/drawing/2014/chart" uri="{C3380CC4-5D6E-409C-BE32-E72D297353CC}">
              <c16:uniqueId val="{00000002-9B81-4639-97C8-BE8E728DDDA3}"/>
            </c:ext>
          </c:extLst>
        </c:ser>
        <c:dLbls>
          <c:showLegendKey val="0"/>
          <c:showVal val="0"/>
          <c:showCatName val="0"/>
          <c:showSerName val="0"/>
          <c:showPercent val="0"/>
          <c:showBubbleSize val="0"/>
        </c:dLbls>
        <c:gapWidth val="108"/>
        <c:axId val="-1636596064"/>
        <c:axId val="-1636593312"/>
      </c:barChart>
      <c:catAx>
        <c:axId val="-163659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1636593312"/>
        <c:crosses val="autoZero"/>
        <c:auto val="1"/>
        <c:lblAlgn val="ctr"/>
        <c:lblOffset val="100"/>
        <c:noMultiLvlLbl val="0"/>
      </c:catAx>
      <c:valAx>
        <c:axId val="-1636593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1636596064"/>
        <c:crosses val="autoZero"/>
        <c:crossBetween val="between"/>
      </c:valAx>
      <c:spPr>
        <a:noFill/>
        <a:ln>
          <a:noFill/>
        </a:ln>
        <a:effectLst/>
      </c:spPr>
    </c:plotArea>
    <c:plotVisOnly val="1"/>
    <c:dispBlanksAs val="gap"/>
    <c:showDLblsOverMax val="0"/>
  </c:chart>
  <c:spPr>
    <a:solidFill>
      <a:schemeClr val="bg1"/>
    </a:solidFill>
    <a:ln w="31750" cap="flat" cmpd="sng" algn="ctr">
      <a:noFill/>
      <a:round/>
    </a:ln>
    <a:effectLst/>
  </c:spPr>
  <c:txPr>
    <a:bodyPr/>
    <a:lstStyle/>
    <a:p>
      <a:pPr>
        <a:defRPr/>
      </a:pPr>
      <a:endParaRPr lang="es-ES_trad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29855045752571"/>
          <c:y val="0.022517536598525"/>
          <c:w val="0.899675960530941"/>
          <c:h val="0.77551305635012"/>
        </c:manualLayout>
      </c:layout>
      <c:barChart>
        <c:barDir val="col"/>
        <c:grouping val="clustered"/>
        <c:varyColors val="0"/>
        <c:ser>
          <c:idx val="0"/>
          <c:order val="0"/>
          <c:tx>
            <c:strRef>
              <c:f>Hoja5!$A$6</c:f>
              <c:strCache>
                <c:ptCount val="1"/>
                <c:pt idx="0">
                  <c:v>Preprimaria</c:v>
                </c:pt>
              </c:strCache>
            </c:strRef>
          </c:tx>
          <c:spPr>
            <a:solidFill>
              <a:schemeClr val="accent1"/>
            </a:solidFill>
            <a:ln>
              <a:noFill/>
            </a:ln>
            <a:effectLst/>
          </c:spPr>
          <c:invertIfNegative val="0"/>
          <c:dLbls>
            <c:dLbl>
              <c:idx val="0"/>
              <c:layout>
                <c:manualLayout>
                  <c:x val="-0.0450801907238838"/>
                  <c:y val="-0.026986778553121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266-40BF-8F20-EAD662913CC2}"/>
                </c:ext>
                <c:ext xmlns:c15="http://schemas.microsoft.com/office/drawing/2012/chart" uri="{CE6537A1-D6FC-4f65-9D91-7224C49458BB}">
                  <c15:layout/>
                </c:ext>
              </c:extLst>
            </c:dLbl>
            <c:dLbl>
              <c:idx val="1"/>
              <c:layout>
                <c:manualLayout>
                  <c:x val="-0.0242739488513221"/>
                  <c:y val="-0.0079121843069612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266-40BF-8F20-EAD662913CC2}"/>
                </c:ext>
                <c:ext xmlns:c15="http://schemas.microsoft.com/office/drawing/2012/chart" uri="{CE6537A1-D6FC-4f65-9D91-7224C49458BB}">
                  <c15:layout/>
                </c:ext>
              </c:extLst>
            </c:dLbl>
            <c:dLbl>
              <c:idx val="2"/>
              <c:layout>
                <c:manualLayout>
                  <c:x val="-0.0156046814044213"/>
                  <c:y val="0.009732360097323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266-40BF-8F20-EAD662913CC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75000"/>
                      </a:schemeClr>
                    </a:solidFill>
                    <a:latin typeface="Arial" panose="020B0604020202020204" pitchFamily="34" charset="0"/>
                    <a:ea typeface="+mn-ea"/>
                    <a:cs typeface="Arial" panose="020B0604020202020204" pitchFamily="34" charset="0"/>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Hoja5!$B$5:$D$5</c:f>
              <c:numCache>
                <c:formatCode>General</c:formatCode>
                <c:ptCount val="3"/>
                <c:pt idx="0">
                  <c:v>2014.0</c:v>
                </c:pt>
                <c:pt idx="1">
                  <c:v>2015.0</c:v>
                </c:pt>
                <c:pt idx="2">
                  <c:v>2016.0</c:v>
                </c:pt>
              </c:numCache>
            </c:numRef>
          </c:cat>
          <c:val>
            <c:numRef>
              <c:f>Hoja5!$B$6:$D$6</c:f>
              <c:numCache>
                <c:formatCode>#,##0</c:formatCode>
                <c:ptCount val="3"/>
                <c:pt idx="0">
                  <c:v>3596.120100692516</c:v>
                </c:pt>
                <c:pt idx="1">
                  <c:v>3865.780299343184</c:v>
                </c:pt>
                <c:pt idx="2">
                  <c:v>4300.41405103345</c:v>
                </c:pt>
              </c:numCache>
            </c:numRef>
          </c:val>
          <c:extLst xmlns:c16r2="http://schemas.microsoft.com/office/drawing/2015/06/chart">
            <c:ext xmlns:c16="http://schemas.microsoft.com/office/drawing/2014/chart" uri="{C3380CC4-5D6E-409C-BE32-E72D297353CC}">
              <c16:uniqueId val="{00000003-6266-40BF-8F20-EAD662913CC2}"/>
            </c:ext>
          </c:extLst>
        </c:ser>
        <c:ser>
          <c:idx val="1"/>
          <c:order val="1"/>
          <c:tx>
            <c:strRef>
              <c:f>Hoja5!$A$7</c:f>
              <c:strCache>
                <c:ptCount val="1"/>
                <c:pt idx="0">
                  <c:v>Primaria</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75000"/>
                      </a:schemeClr>
                    </a:solidFill>
                    <a:latin typeface="Arial" panose="020B0604020202020204" pitchFamily="34" charset="0"/>
                    <a:ea typeface="+mn-ea"/>
                    <a:cs typeface="Arial" panose="020B0604020202020204" pitchFamily="34" charset="0"/>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Hoja5!$B$5:$D$5</c:f>
              <c:numCache>
                <c:formatCode>General</c:formatCode>
                <c:ptCount val="3"/>
                <c:pt idx="0">
                  <c:v>2014.0</c:v>
                </c:pt>
                <c:pt idx="1">
                  <c:v>2015.0</c:v>
                </c:pt>
                <c:pt idx="2">
                  <c:v>2016.0</c:v>
                </c:pt>
              </c:numCache>
            </c:numRef>
          </c:cat>
          <c:val>
            <c:numRef>
              <c:f>Hoja5!$B$7:$D$7</c:f>
              <c:numCache>
                <c:formatCode>#,##0</c:formatCode>
                <c:ptCount val="3"/>
                <c:pt idx="0">
                  <c:v>3896.834125152347</c:v>
                </c:pt>
                <c:pt idx="1">
                  <c:v>4171.102172646281</c:v>
                </c:pt>
                <c:pt idx="2">
                  <c:v>4523.885403133038</c:v>
                </c:pt>
              </c:numCache>
            </c:numRef>
          </c:val>
          <c:extLst xmlns:c16r2="http://schemas.microsoft.com/office/drawing/2015/06/chart">
            <c:ext xmlns:c16="http://schemas.microsoft.com/office/drawing/2014/chart" uri="{C3380CC4-5D6E-409C-BE32-E72D297353CC}">
              <c16:uniqueId val="{00000004-6266-40BF-8F20-EAD662913CC2}"/>
            </c:ext>
          </c:extLst>
        </c:ser>
        <c:ser>
          <c:idx val="2"/>
          <c:order val="2"/>
          <c:tx>
            <c:strRef>
              <c:f>Hoja5!$A$8</c:f>
              <c:strCache>
                <c:ptCount val="1"/>
                <c:pt idx="0">
                  <c:v>Básico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lumMod val="60000"/>
                        <a:lumOff val="40000"/>
                      </a:schemeClr>
                    </a:solidFill>
                    <a:latin typeface="Arial" panose="020B0604020202020204" pitchFamily="34" charset="0"/>
                    <a:ea typeface="+mn-ea"/>
                    <a:cs typeface="Arial" panose="020B0604020202020204" pitchFamily="34" charset="0"/>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Hoja5!$B$5:$D$5</c:f>
              <c:numCache>
                <c:formatCode>General</c:formatCode>
                <c:ptCount val="3"/>
                <c:pt idx="0">
                  <c:v>2014.0</c:v>
                </c:pt>
                <c:pt idx="1">
                  <c:v>2015.0</c:v>
                </c:pt>
                <c:pt idx="2">
                  <c:v>2016.0</c:v>
                </c:pt>
              </c:numCache>
            </c:numRef>
          </c:cat>
          <c:val>
            <c:numRef>
              <c:f>Hoja5!$B$8:$D$8</c:f>
              <c:numCache>
                <c:formatCode>#,##0</c:formatCode>
                <c:ptCount val="3"/>
                <c:pt idx="0">
                  <c:v>3092.802911538955</c:v>
                </c:pt>
                <c:pt idx="1">
                  <c:v>3032.673702129904</c:v>
                </c:pt>
                <c:pt idx="2">
                  <c:v>3053.47179090522</c:v>
                </c:pt>
              </c:numCache>
            </c:numRef>
          </c:val>
          <c:extLst xmlns:c16r2="http://schemas.microsoft.com/office/drawing/2015/06/chart">
            <c:ext xmlns:c16="http://schemas.microsoft.com/office/drawing/2014/chart" uri="{C3380CC4-5D6E-409C-BE32-E72D297353CC}">
              <c16:uniqueId val="{00000005-6266-40BF-8F20-EAD662913CC2}"/>
            </c:ext>
          </c:extLst>
        </c:ser>
        <c:ser>
          <c:idx val="3"/>
          <c:order val="3"/>
          <c:tx>
            <c:strRef>
              <c:f>Hoja5!$A$9</c:f>
              <c:strCache>
                <c:ptCount val="1"/>
                <c:pt idx="0">
                  <c:v>Diversificado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75000"/>
                      </a:schemeClr>
                    </a:solidFill>
                    <a:latin typeface="Arial" panose="020B0604020202020204" pitchFamily="34" charset="0"/>
                    <a:ea typeface="+mn-ea"/>
                    <a:cs typeface="Arial" panose="020B0604020202020204" pitchFamily="34" charset="0"/>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Hoja5!$B$5:$D$5</c:f>
              <c:numCache>
                <c:formatCode>General</c:formatCode>
                <c:ptCount val="3"/>
                <c:pt idx="0">
                  <c:v>2014.0</c:v>
                </c:pt>
                <c:pt idx="1">
                  <c:v>2015.0</c:v>
                </c:pt>
                <c:pt idx="2">
                  <c:v>2016.0</c:v>
                </c:pt>
              </c:numCache>
            </c:numRef>
          </c:cat>
          <c:val>
            <c:numRef>
              <c:f>Hoja5!$B$9:$D$9</c:f>
              <c:numCache>
                <c:formatCode>#,##0</c:formatCode>
                <c:ptCount val="3"/>
                <c:pt idx="0">
                  <c:v>5000.947020242264</c:v>
                </c:pt>
                <c:pt idx="1">
                  <c:v>5520.456499891353</c:v>
                </c:pt>
                <c:pt idx="2">
                  <c:v>5575.84315762376</c:v>
                </c:pt>
              </c:numCache>
            </c:numRef>
          </c:val>
          <c:extLst xmlns:c16r2="http://schemas.microsoft.com/office/drawing/2015/06/chart">
            <c:ext xmlns:c16="http://schemas.microsoft.com/office/drawing/2014/chart" uri="{C3380CC4-5D6E-409C-BE32-E72D297353CC}">
              <c16:uniqueId val="{00000006-6266-40BF-8F20-EAD662913CC2}"/>
            </c:ext>
          </c:extLst>
        </c:ser>
        <c:dLbls>
          <c:showLegendKey val="0"/>
          <c:showVal val="0"/>
          <c:showCatName val="0"/>
          <c:showSerName val="0"/>
          <c:showPercent val="0"/>
          <c:showBubbleSize val="0"/>
        </c:dLbls>
        <c:gapWidth val="219"/>
        <c:overlap val="-27"/>
        <c:axId val="-1636554064"/>
        <c:axId val="-1636551312"/>
      </c:barChart>
      <c:catAx>
        <c:axId val="-163655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_tradnl"/>
          </a:p>
        </c:txPr>
        <c:crossAx val="-1636551312"/>
        <c:crosses val="autoZero"/>
        <c:auto val="1"/>
        <c:lblAlgn val="ctr"/>
        <c:lblOffset val="100"/>
        <c:noMultiLvlLbl val="0"/>
      </c:catAx>
      <c:valAx>
        <c:axId val="-163655131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_tradnl"/>
          </a:p>
        </c:txPr>
        <c:crossAx val="-1636554064"/>
        <c:crosses val="autoZero"/>
        <c:crossBetween val="between"/>
      </c:valAx>
      <c:spPr>
        <a:noFill/>
        <a:ln>
          <a:noFill/>
        </a:ln>
        <a:effectLst/>
      </c:spPr>
    </c:plotArea>
    <c:legend>
      <c:legendPos val="b"/>
      <c:layout>
        <c:manualLayout>
          <c:xMode val="edge"/>
          <c:yMode val="edge"/>
          <c:x val="0.0703450300181919"/>
          <c:y val="0.883561928313534"/>
          <c:w val="0.923462519070681"/>
          <c:h val="0.094150216868610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_tradnl"/>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ES_tradn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err="1">
                <a:solidFill>
                  <a:schemeClr val="accent1">
                    <a:lumMod val="75000"/>
                  </a:schemeClr>
                </a:solidFill>
              </a:rPr>
              <a:t>Preprimaria</a:t>
            </a:r>
            <a:endParaRPr lang="en-US" sz="2000" b="1" dirty="0">
              <a:solidFill>
                <a:schemeClr val="accent1">
                  <a:lumMod val="75000"/>
                </a:schemeClr>
              </a:solidFill>
            </a:endParaRPr>
          </a:p>
        </c:rich>
      </c:tx>
      <c:layout/>
      <c:overlay val="0"/>
      <c:spPr>
        <a:noFill/>
        <a:ln>
          <a:noFill/>
        </a:ln>
        <a:effectLst/>
      </c:spPr>
    </c:title>
    <c:autoTitleDeleted val="0"/>
    <c:plotArea>
      <c:layout/>
      <c:barChart>
        <c:barDir val="col"/>
        <c:grouping val="clustered"/>
        <c:varyColors val="0"/>
        <c:ser>
          <c:idx val="0"/>
          <c:order val="0"/>
          <c:tx>
            <c:strRef>
              <c:f>Hoja4!$A$6</c:f>
              <c:strCache>
                <c:ptCount val="1"/>
                <c:pt idx="0">
                  <c:v>Preprimaria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7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Hoja4!$B$5:$F$5</c:f>
              <c:numCache>
                <c:formatCode>0</c:formatCode>
                <c:ptCount val="5"/>
                <c:pt idx="0">
                  <c:v>2018.0</c:v>
                </c:pt>
                <c:pt idx="1">
                  <c:v>2019.0</c:v>
                </c:pt>
                <c:pt idx="2">
                  <c:v>2020.0</c:v>
                </c:pt>
                <c:pt idx="3">
                  <c:v>2021.0</c:v>
                </c:pt>
                <c:pt idx="4">
                  <c:v>2022.0</c:v>
                </c:pt>
              </c:numCache>
            </c:numRef>
          </c:cat>
          <c:val>
            <c:numRef>
              <c:f>Hoja4!$B$6:$F$6</c:f>
              <c:numCache>
                <c:formatCode>_(* #,##0_);_(* \(#,##0\);_(* "-"??_);_(@_)</c:formatCode>
                <c:ptCount val="5"/>
                <c:pt idx="0">
                  <c:v>503880.0</c:v>
                </c:pt>
                <c:pt idx="1">
                  <c:v>516198.0</c:v>
                </c:pt>
                <c:pt idx="2">
                  <c:v>528515.0</c:v>
                </c:pt>
                <c:pt idx="3">
                  <c:v>540833.0</c:v>
                </c:pt>
                <c:pt idx="4">
                  <c:v>553151.0</c:v>
                </c:pt>
              </c:numCache>
            </c:numRef>
          </c:val>
          <c:extLst xmlns:c16r2="http://schemas.microsoft.com/office/drawing/2015/06/chart">
            <c:ext xmlns:c16="http://schemas.microsoft.com/office/drawing/2014/chart" uri="{C3380CC4-5D6E-409C-BE32-E72D297353CC}">
              <c16:uniqueId val="{00000000-7615-451A-874E-CD5606FF9950}"/>
            </c:ext>
          </c:extLst>
        </c:ser>
        <c:dLbls>
          <c:showLegendKey val="0"/>
          <c:showVal val="0"/>
          <c:showCatName val="0"/>
          <c:showSerName val="0"/>
          <c:showPercent val="0"/>
          <c:showBubbleSize val="0"/>
        </c:dLbls>
        <c:gapWidth val="219"/>
        <c:overlap val="-27"/>
        <c:axId val="-1618966976"/>
        <c:axId val="-1618964224"/>
      </c:barChart>
      <c:catAx>
        <c:axId val="-161896697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1618964224"/>
        <c:crosses val="autoZero"/>
        <c:auto val="1"/>
        <c:lblAlgn val="ctr"/>
        <c:lblOffset val="100"/>
        <c:noMultiLvlLbl val="0"/>
      </c:catAx>
      <c:valAx>
        <c:axId val="-161896422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618966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rgbClr val="C00000"/>
                </a:solidFill>
                <a:latin typeface="Arial" panose="020B0604020202020204" pitchFamily="34" charset="0"/>
                <a:cs typeface="Arial" panose="020B0604020202020204" pitchFamily="34" charset="0"/>
              </a:rPr>
              <a:t>Primaria</a:t>
            </a:r>
          </a:p>
        </c:rich>
      </c:tx>
      <c:layout>
        <c:manualLayout>
          <c:xMode val="edge"/>
          <c:yMode val="edge"/>
          <c:x val="0.41349544820411"/>
          <c:y val="0.0358744225724504"/>
        </c:manualLayout>
      </c:layout>
      <c:overlay val="0"/>
      <c:spPr>
        <a:noFill/>
        <a:ln>
          <a:noFill/>
        </a:ln>
        <a:effectLst/>
      </c:spPr>
    </c:title>
    <c:autoTitleDeleted val="0"/>
    <c:plotArea>
      <c:layout>
        <c:manualLayout>
          <c:layoutTarget val="inner"/>
          <c:xMode val="edge"/>
          <c:yMode val="edge"/>
          <c:x val="0.132923222435033"/>
          <c:y val="0.175744810135482"/>
          <c:w val="0.840650351138541"/>
          <c:h val="0.731785805529873"/>
        </c:manualLayout>
      </c:layout>
      <c:barChart>
        <c:barDir val="col"/>
        <c:grouping val="clustered"/>
        <c:varyColors val="0"/>
        <c:ser>
          <c:idx val="0"/>
          <c:order val="0"/>
          <c:tx>
            <c:strRef>
              <c:f>Hoja4!$A$7</c:f>
              <c:strCache>
                <c:ptCount val="1"/>
                <c:pt idx="0">
                  <c:v>Primaria</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Hoja4!$B$5:$F$5</c:f>
              <c:numCache>
                <c:formatCode>0</c:formatCode>
                <c:ptCount val="5"/>
                <c:pt idx="0">
                  <c:v>2018.0</c:v>
                </c:pt>
                <c:pt idx="1">
                  <c:v>2019.0</c:v>
                </c:pt>
                <c:pt idx="2">
                  <c:v>2020.0</c:v>
                </c:pt>
                <c:pt idx="3">
                  <c:v>2021.0</c:v>
                </c:pt>
                <c:pt idx="4">
                  <c:v>2022.0</c:v>
                </c:pt>
              </c:numCache>
            </c:numRef>
          </c:cat>
          <c:val>
            <c:numRef>
              <c:f>Hoja4!$B$7:$F$7</c:f>
              <c:numCache>
                <c:formatCode>_(* #,##0_);_(* \(#,##0\);_(* "-"??_);_(@_)</c:formatCode>
                <c:ptCount val="5"/>
                <c:pt idx="0">
                  <c:v>2.073131E6</c:v>
                </c:pt>
                <c:pt idx="1">
                  <c:v>2.122707E6</c:v>
                </c:pt>
                <c:pt idx="2">
                  <c:v>2.172283E6</c:v>
                </c:pt>
                <c:pt idx="3">
                  <c:v>2.22186E6</c:v>
                </c:pt>
                <c:pt idx="4">
                  <c:v>2.271436E6</c:v>
                </c:pt>
              </c:numCache>
            </c:numRef>
          </c:val>
          <c:extLst xmlns:c16r2="http://schemas.microsoft.com/office/drawing/2015/06/chart">
            <c:ext xmlns:c16="http://schemas.microsoft.com/office/drawing/2014/chart" uri="{C3380CC4-5D6E-409C-BE32-E72D297353CC}">
              <c16:uniqueId val="{00000000-E844-428D-953B-B1669AC94F38}"/>
            </c:ext>
          </c:extLst>
        </c:ser>
        <c:dLbls>
          <c:showLegendKey val="0"/>
          <c:showVal val="0"/>
          <c:showCatName val="0"/>
          <c:showSerName val="0"/>
          <c:showPercent val="0"/>
          <c:showBubbleSize val="0"/>
        </c:dLbls>
        <c:gapWidth val="219"/>
        <c:overlap val="-27"/>
        <c:axId val="-1636342160"/>
        <c:axId val="-1636339408"/>
      </c:barChart>
      <c:catAx>
        <c:axId val="-163634216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1636339408"/>
        <c:crosses val="autoZero"/>
        <c:auto val="1"/>
        <c:lblAlgn val="ctr"/>
        <c:lblOffset val="100"/>
        <c:noMultiLvlLbl val="0"/>
      </c:catAx>
      <c:valAx>
        <c:axId val="-1636339408"/>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636342160"/>
        <c:crosses val="autoZero"/>
        <c:crossBetween val="between"/>
      </c:valAx>
      <c:spPr>
        <a:noFill/>
        <a:ln>
          <a:noFill/>
        </a:ln>
        <a:effectLst/>
      </c:spPr>
    </c:plotArea>
    <c:plotVisOnly val="1"/>
    <c:dispBlanksAs val="gap"/>
    <c:showDLblsOverMax val="0"/>
  </c:chart>
  <c:spPr>
    <a:solidFill>
      <a:sysClr val="window" lastClr="FFFFFF">
        <a:lumMod val="95000"/>
      </a:sysClr>
    </a:solidFill>
    <a:ln>
      <a:noFill/>
    </a:ln>
    <a:effectLst/>
  </c:spPr>
  <c:txPr>
    <a:bodyPr/>
    <a:lstStyle/>
    <a:p>
      <a:pPr>
        <a:defRPr/>
      </a:pPr>
      <a:endParaRPr lang="es-ES_tradn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rgbClr val="00B050"/>
                </a:solidFill>
              </a:rPr>
              <a:t>Básicos</a:t>
            </a:r>
          </a:p>
        </c:rich>
      </c:tx>
      <c:layout>
        <c:manualLayout>
          <c:xMode val="edge"/>
          <c:yMode val="edge"/>
          <c:x val="0.352630677922017"/>
          <c:y val="0.0239162817149669"/>
        </c:manualLayout>
      </c:layout>
      <c:overlay val="0"/>
      <c:spPr>
        <a:noFill/>
        <a:ln>
          <a:noFill/>
        </a:ln>
        <a:effectLst/>
      </c:spPr>
    </c:title>
    <c:autoTitleDeleted val="0"/>
    <c:plotArea>
      <c:layout>
        <c:manualLayout>
          <c:layoutTarget val="inner"/>
          <c:xMode val="edge"/>
          <c:yMode val="edge"/>
          <c:x val="0.12213076419023"/>
          <c:y val="0.187703072785759"/>
          <c:w val="0.856998794069661"/>
          <c:h val="0.705019029450923"/>
        </c:manualLayout>
      </c:layout>
      <c:barChart>
        <c:barDir val="col"/>
        <c:grouping val="clustered"/>
        <c:varyColors val="0"/>
        <c:ser>
          <c:idx val="0"/>
          <c:order val="0"/>
          <c:tx>
            <c:strRef>
              <c:f>Hoja4!$A$8</c:f>
              <c:strCache>
                <c:ptCount val="1"/>
                <c:pt idx="0">
                  <c:v>Básicos</c:v>
                </c:pt>
              </c:strCache>
            </c:strRef>
          </c:tx>
          <c:spPr>
            <a:solidFill>
              <a:srgbClr val="00B050"/>
            </a:solidFill>
            <a:ln>
              <a:noFill/>
            </a:ln>
            <a:effectLst/>
          </c:spPr>
          <c:invertIfNegative val="0"/>
          <c:dLbls>
            <c:dLbl>
              <c:idx val="1"/>
              <c:layout/>
              <c:tx>
                <c:rich>
                  <a:bodyPr/>
                  <a:lstStyle/>
                  <a:p>
                    <a:r>
                      <a:rPr lang="fi-FI"/>
                      <a:t> 399,874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37B-4A37-B909-35A3CF0115A4}"/>
                </c:ext>
                <c:ext xmlns:c15="http://schemas.microsoft.com/office/drawing/2012/chart" uri="{CE6537A1-D6FC-4f65-9D91-7224C49458BB}">
                  <c15:layout/>
                </c:ext>
              </c:extLst>
            </c:dLbl>
            <c:dLbl>
              <c:idx val="2"/>
              <c:layout/>
              <c:tx>
                <c:rich>
                  <a:bodyPr/>
                  <a:lstStyle/>
                  <a:p>
                    <a:r>
                      <a:rPr lang="fi-FI"/>
                      <a:t> 432,374 </a:t>
                    </a:r>
                    <a:endParaRPr lang="fi-FI"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37B-4A37-B909-35A3CF0115A4}"/>
                </c:ext>
                <c:ext xmlns:c15="http://schemas.microsoft.com/office/drawing/2012/chart" uri="{CE6537A1-D6FC-4f65-9D91-7224C49458BB}">
                  <c15:layout/>
                </c:ext>
              </c:extLst>
            </c:dLbl>
            <c:dLbl>
              <c:idx val="3"/>
              <c:layout/>
              <c:tx>
                <c:rich>
                  <a:bodyPr/>
                  <a:lstStyle/>
                  <a:p>
                    <a:r>
                      <a:rPr lang="is-IS"/>
                      <a:t> 465,074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37B-4A37-B909-35A3CF0115A4}"/>
                </c:ext>
                <c:ext xmlns:c15="http://schemas.microsoft.com/office/drawing/2012/chart" uri="{CE6537A1-D6FC-4f65-9D91-7224C49458BB}">
                  <c15:layout/>
                </c:ext>
              </c:extLst>
            </c:dLbl>
            <c:dLbl>
              <c:idx val="4"/>
              <c:layout/>
              <c:tx>
                <c:rich>
                  <a:bodyPr/>
                  <a:lstStyle/>
                  <a:p>
                    <a:r>
                      <a:rPr lang="fi-FI"/>
                      <a:t> 497,874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37B-4A37-B909-35A3CF0115A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Hoja4!$B$5:$F$5</c:f>
              <c:numCache>
                <c:formatCode>0</c:formatCode>
                <c:ptCount val="5"/>
                <c:pt idx="0">
                  <c:v>2018.0</c:v>
                </c:pt>
                <c:pt idx="1">
                  <c:v>2019.0</c:v>
                </c:pt>
                <c:pt idx="2">
                  <c:v>2020.0</c:v>
                </c:pt>
                <c:pt idx="3">
                  <c:v>2021.0</c:v>
                </c:pt>
                <c:pt idx="4">
                  <c:v>2022.0</c:v>
                </c:pt>
              </c:numCache>
            </c:numRef>
          </c:cat>
          <c:val>
            <c:numRef>
              <c:f>Hoja4!$B$8:$F$8</c:f>
              <c:numCache>
                <c:formatCode>_(* #,##0_);_(* \(#,##0\);_(* "-"??_);_(@_)</c:formatCode>
                <c:ptCount val="5"/>
                <c:pt idx="0">
                  <c:v>367874.0</c:v>
                </c:pt>
                <c:pt idx="1">
                  <c:v>380917.0</c:v>
                </c:pt>
                <c:pt idx="2">
                  <c:v>393959.0</c:v>
                </c:pt>
                <c:pt idx="3">
                  <c:v>407002.0</c:v>
                </c:pt>
                <c:pt idx="4">
                  <c:v>420044.0</c:v>
                </c:pt>
              </c:numCache>
            </c:numRef>
          </c:val>
          <c:extLst xmlns:c16r2="http://schemas.microsoft.com/office/drawing/2015/06/chart">
            <c:ext xmlns:c16="http://schemas.microsoft.com/office/drawing/2014/chart" uri="{C3380CC4-5D6E-409C-BE32-E72D297353CC}">
              <c16:uniqueId val="{00000004-537B-4A37-B909-35A3CF0115A4}"/>
            </c:ext>
          </c:extLst>
        </c:ser>
        <c:dLbls>
          <c:showLegendKey val="0"/>
          <c:showVal val="0"/>
          <c:showCatName val="0"/>
          <c:showSerName val="0"/>
          <c:showPercent val="0"/>
          <c:showBubbleSize val="0"/>
        </c:dLbls>
        <c:gapWidth val="192"/>
        <c:overlap val="-25"/>
        <c:axId val="-1636314272"/>
        <c:axId val="-1636311792"/>
      </c:barChart>
      <c:catAx>
        <c:axId val="-163631427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1636311792"/>
        <c:crosses val="autoZero"/>
        <c:auto val="1"/>
        <c:lblAlgn val="ctr"/>
        <c:lblOffset val="100"/>
        <c:noMultiLvlLbl val="0"/>
      </c:catAx>
      <c:valAx>
        <c:axId val="-1636311792"/>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636314272"/>
        <c:crosses val="autoZero"/>
        <c:crossBetween val="between"/>
      </c:valAx>
      <c:spPr>
        <a:noFill/>
        <a:ln>
          <a:noFill/>
        </a:ln>
        <a:effectLst/>
      </c:spPr>
    </c:plotArea>
    <c:plotVisOnly val="1"/>
    <c:dispBlanksAs val="gap"/>
    <c:showDLblsOverMax val="0"/>
  </c:chart>
  <c:spPr>
    <a:solidFill>
      <a:srgbClr val="9BBB59">
        <a:lumMod val="20000"/>
        <a:lumOff val="80000"/>
      </a:srgbClr>
    </a:solidFill>
    <a:ln>
      <a:noFill/>
    </a:ln>
    <a:effectLst/>
  </c:spPr>
  <c:txPr>
    <a:bodyPr/>
    <a:lstStyle/>
    <a:p>
      <a:pPr>
        <a:defRPr/>
      </a:pPr>
      <a:endParaRPr lang="es-ES_tradn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solidFill>
                  <a:srgbClr val="7030A0"/>
                </a:solidFill>
              </a:rPr>
              <a:t>Diversificado</a:t>
            </a:r>
          </a:p>
        </c:rich>
      </c:tx>
      <c:layout/>
      <c:overlay val="0"/>
      <c:spPr>
        <a:noFill/>
        <a:ln>
          <a:noFill/>
        </a:ln>
        <a:effectLst/>
      </c:spPr>
    </c:title>
    <c:autoTitleDeleted val="0"/>
    <c:plotArea>
      <c:layout>
        <c:manualLayout>
          <c:layoutTarget val="inner"/>
          <c:xMode val="edge"/>
          <c:yMode val="edge"/>
          <c:x val="0.116574779503914"/>
          <c:y val="0.195675044897954"/>
          <c:w val="0.82945312396636"/>
          <c:h val="0.711855570767399"/>
        </c:manualLayout>
      </c:layout>
      <c:barChart>
        <c:barDir val="col"/>
        <c:grouping val="clustered"/>
        <c:varyColors val="0"/>
        <c:ser>
          <c:idx val="0"/>
          <c:order val="0"/>
          <c:tx>
            <c:strRef>
              <c:f>'Proyecciones de Matrícula'!$A$9</c:f>
              <c:strCache>
                <c:ptCount val="1"/>
                <c:pt idx="0">
                  <c:v>Diversificado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30A0"/>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'Proyecciones de Matrícula'!$B$5:$F$5</c:f>
              <c:numCache>
                <c:formatCode>0</c:formatCode>
                <c:ptCount val="5"/>
                <c:pt idx="0">
                  <c:v>2018.0</c:v>
                </c:pt>
                <c:pt idx="1">
                  <c:v>2019.0</c:v>
                </c:pt>
                <c:pt idx="2">
                  <c:v>2020.0</c:v>
                </c:pt>
                <c:pt idx="3">
                  <c:v>2021.0</c:v>
                </c:pt>
                <c:pt idx="4">
                  <c:v>2022.0</c:v>
                </c:pt>
              </c:numCache>
            </c:numRef>
          </c:cat>
          <c:val>
            <c:numRef>
              <c:f>'Proyecciones de Matrícula'!$B$9:$F$9</c:f>
              <c:numCache>
                <c:formatCode>_(* #,##0_);_(* \(#,##0\);_(* "-"??_);_(@_)</c:formatCode>
                <c:ptCount val="5"/>
                <c:pt idx="0">
                  <c:v>108927.0</c:v>
                </c:pt>
                <c:pt idx="1">
                  <c:v>129080.0</c:v>
                </c:pt>
                <c:pt idx="2">
                  <c:v>149233.0</c:v>
                </c:pt>
                <c:pt idx="3">
                  <c:v>169386.0</c:v>
                </c:pt>
                <c:pt idx="4">
                  <c:v>189539.0</c:v>
                </c:pt>
              </c:numCache>
            </c:numRef>
          </c:val>
          <c:extLst xmlns:c16r2="http://schemas.microsoft.com/office/drawing/2015/06/chart">
            <c:ext xmlns:c16="http://schemas.microsoft.com/office/drawing/2014/chart" uri="{C3380CC4-5D6E-409C-BE32-E72D297353CC}">
              <c16:uniqueId val="{00000000-7736-437C-93DA-DCDE6A221465}"/>
            </c:ext>
          </c:extLst>
        </c:ser>
        <c:dLbls>
          <c:showLegendKey val="0"/>
          <c:showVal val="0"/>
          <c:showCatName val="0"/>
          <c:showSerName val="0"/>
          <c:showPercent val="0"/>
          <c:showBubbleSize val="0"/>
        </c:dLbls>
        <c:gapWidth val="219"/>
        <c:overlap val="-27"/>
        <c:axId val="-1636299344"/>
        <c:axId val="-1636296592"/>
      </c:barChart>
      <c:catAx>
        <c:axId val="-163629934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1636296592"/>
        <c:crosses val="autoZero"/>
        <c:auto val="1"/>
        <c:lblAlgn val="ctr"/>
        <c:lblOffset val="100"/>
        <c:noMultiLvlLbl val="0"/>
      </c:catAx>
      <c:valAx>
        <c:axId val="-1636296592"/>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6362993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_tradn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A2BB0-AD3A-4AB3-B903-537BE5EFF1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GT"/>
        </a:p>
      </dgm:t>
    </dgm:pt>
    <dgm:pt modelId="{DFD6E965-3213-4C93-877D-E5E0D60C61D8}">
      <dgm:prSet phldrT="[Texto]" custT="1"/>
      <dgm:spPr>
        <a:solidFill>
          <a:srgbClr val="FFC000"/>
        </a:solidFill>
      </dgm:spPr>
      <dgm:t>
        <a:bodyPr/>
        <a:lstStyle/>
        <a:p>
          <a:pPr algn="ctr"/>
          <a:r>
            <a:rPr lang="es-GT" sz="2800" dirty="0"/>
            <a:t>Presupuesto vigente  2017</a:t>
          </a:r>
        </a:p>
        <a:p>
          <a:pPr algn="ctr"/>
          <a:r>
            <a:rPr lang="es-GT" sz="2800" dirty="0"/>
            <a:t>Q. 13,937.2 millones</a:t>
          </a:r>
        </a:p>
      </dgm:t>
    </dgm:pt>
    <dgm:pt modelId="{280302E6-214A-435C-9646-4614B79F0DF0}" type="parTrans" cxnId="{47E3536F-AEB0-423A-99C6-97B8690C1BA3}">
      <dgm:prSet/>
      <dgm:spPr/>
      <dgm:t>
        <a:bodyPr/>
        <a:lstStyle/>
        <a:p>
          <a:endParaRPr lang="es-GT"/>
        </a:p>
      </dgm:t>
    </dgm:pt>
    <dgm:pt modelId="{A595EFD0-59F3-49D0-B28C-EC6460F2D4FA}" type="sibTrans" cxnId="{47E3536F-AEB0-423A-99C6-97B8690C1BA3}">
      <dgm:prSet/>
      <dgm:spPr/>
      <dgm:t>
        <a:bodyPr/>
        <a:lstStyle/>
        <a:p>
          <a:endParaRPr lang="es-GT"/>
        </a:p>
      </dgm:t>
    </dgm:pt>
    <dgm:pt modelId="{68ED8A15-1743-4C3E-B990-335662D8BBBB}">
      <dgm:prSet phldrT="[Texto]" custT="1"/>
      <dgm:spPr>
        <a:solidFill>
          <a:schemeClr val="accent3">
            <a:lumMod val="50000"/>
          </a:schemeClr>
        </a:solidFill>
      </dgm:spPr>
      <dgm:t>
        <a:bodyPr/>
        <a:lstStyle/>
        <a:p>
          <a:pPr algn="ctr"/>
          <a:r>
            <a:rPr lang="es-GT" sz="2800" dirty="0"/>
            <a:t>Presupuesto proyectado 2018</a:t>
          </a:r>
        </a:p>
        <a:p>
          <a:pPr algn="ctr"/>
          <a:r>
            <a:rPr lang="es-GT" sz="2800" dirty="0"/>
            <a:t>Q.16,891.6 millones</a:t>
          </a:r>
        </a:p>
      </dgm:t>
    </dgm:pt>
    <dgm:pt modelId="{288874C4-8234-4F2F-AFD3-2A7E0868249F}" type="parTrans" cxnId="{9291DC8C-F1EB-4E1D-B2E4-2A96A94937E7}">
      <dgm:prSet/>
      <dgm:spPr/>
      <dgm:t>
        <a:bodyPr/>
        <a:lstStyle/>
        <a:p>
          <a:endParaRPr lang="es-GT"/>
        </a:p>
      </dgm:t>
    </dgm:pt>
    <dgm:pt modelId="{C908538A-08D7-4649-9160-AA2B48255ADE}" type="sibTrans" cxnId="{9291DC8C-F1EB-4E1D-B2E4-2A96A94937E7}">
      <dgm:prSet/>
      <dgm:spPr/>
      <dgm:t>
        <a:bodyPr/>
        <a:lstStyle/>
        <a:p>
          <a:endParaRPr lang="es-GT"/>
        </a:p>
      </dgm:t>
    </dgm:pt>
    <dgm:pt modelId="{E409BD1C-A3EC-42D8-81E1-E7DEEA78E036}">
      <dgm:prSet phldrT="[Texto]" custT="1"/>
      <dgm:spPr/>
      <dgm:t>
        <a:bodyPr/>
        <a:lstStyle/>
        <a:p>
          <a:pPr algn="ctr"/>
          <a:r>
            <a:rPr lang="es-GT" sz="2800" dirty="0"/>
            <a:t>Incremento proyectado</a:t>
          </a:r>
        </a:p>
        <a:p>
          <a:pPr algn="ctr"/>
          <a:r>
            <a:rPr lang="es-GT" sz="2800" dirty="0"/>
            <a:t>Q.2,954.4 millones</a:t>
          </a:r>
        </a:p>
      </dgm:t>
    </dgm:pt>
    <dgm:pt modelId="{A6388DAA-52B9-4B56-A06E-8D28DC1A874A}" type="parTrans" cxnId="{D44B1C77-C21A-4511-922F-2432D074A2B4}">
      <dgm:prSet/>
      <dgm:spPr/>
      <dgm:t>
        <a:bodyPr/>
        <a:lstStyle/>
        <a:p>
          <a:endParaRPr lang="es-GT"/>
        </a:p>
      </dgm:t>
    </dgm:pt>
    <dgm:pt modelId="{86525D96-72A5-4868-A346-3991B274B644}" type="sibTrans" cxnId="{D44B1C77-C21A-4511-922F-2432D074A2B4}">
      <dgm:prSet/>
      <dgm:spPr/>
      <dgm:t>
        <a:bodyPr/>
        <a:lstStyle/>
        <a:p>
          <a:endParaRPr lang="es-GT"/>
        </a:p>
      </dgm:t>
    </dgm:pt>
    <dgm:pt modelId="{ACC75E87-F3A9-4E6E-9FED-1E8A0E5E2C86}" type="pres">
      <dgm:prSet presAssocID="{E2EA2BB0-AD3A-4AB3-B903-537BE5EFF1E5}" presName="linear" presStyleCnt="0">
        <dgm:presLayoutVars>
          <dgm:dir/>
          <dgm:animLvl val="lvl"/>
          <dgm:resizeHandles val="exact"/>
        </dgm:presLayoutVars>
      </dgm:prSet>
      <dgm:spPr/>
      <dgm:t>
        <a:bodyPr/>
        <a:lstStyle/>
        <a:p>
          <a:endParaRPr lang="es-ES"/>
        </a:p>
      </dgm:t>
    </dgm:pt>
    <dgm:pt modelId="{C28E5271-7514-434D-9DD1-762BA56D2827}" type="pres">
      <dgm:prSet presAssocID="{DFD6E965-3213-4C93-877D-E5E0D60C61D8}" presName="parentLin" presStyleCnt="0"/>
      <dgm:spPr/>
    </dgm:pt>
    <dgm:pt modelId="{6CFCF7E7-6296-41AF-B735-5AD6BC2070E8}" type="pres">
      <dgm:prSet presAssocID="{DFD6E965-3213-4C93-877D-E5E0D60C61D8}" presName="parentLeftMargin" presStyleLbl="node1" presStyleIdx="0" presStyleCnt="3"/>
      <dgm:spPr/>
      <dgm:t>
        <a:bodyPr/>
        <a:lstStyle/>
        <a:p>
          <a:endParaRPr lang="es-ES"/>
        </a:p>
      </dgm:t>
    </dgm:pt>
    <dgm:pt modelId="{7E048B06-2C96-444A-A9F3-EC082E743EF8}" type="pres">
      <dgm:prSet presAssocID="{DFD6E965-3213-4C93-877D-E5E0D60C61D8}" presName="parentText" presStyleLbl="node1" presStyleIdx="0" presStyleCnt="3" custScaleY="197436" custLinFactX="5374" custLinFactNeighborX="100000" custLinFactNeighborY="-5628">
        <dgm:presLayoutVars>
          <dgm:chMax val="0"/>
          <dgm:bulletEnabled val="1"/>
        </dgm:presLayoutVars>
      </dgm:prSet>
      <dgm:spPr/>
      <dgm:t>
        <a:bodyPr/>
        <a:lstStyle/>
        <a:p>
          <a:endParaRPr lang="es-ES"/>
        </a:p>
      </dgm:t>
    </dgm:pt>
    <dgm:pt modelId="{1D8B7EBD-2090-48EC-BD69-157F27032C6B}" type="pres">
      <dgm:prSet presAssocID="{DFD6E965-3213-4C93-877D-E5E0D60C61D8}" presName="negativeSpace" presStyleCnt="0"/>
      <dgm:spPr/>
    </dgm:pt>
    <dgm:pt modelId="{29A1A09E-543D-48B1-A52A-777AC55B3D30}" type="pres">
      <dgm:prSet presAssocID="{DFD6E965-3213-4C93-877D-E5E0D60C61D8}" presName="childText" presStyleLbl="conFgAcc1" presStyleIdx="0" presStyleCnt="3">
        <dgm:presLayoutVars>
          <dgm:bulletEnabled val="1"/>
        </dgm:presLayoutVars>
      </dgm:prSet>
      <dgm:spPr/>
    </dgm:pt>
    <dgm:pt modelId="{87B36AC4-9D07-4288-A460-44C99C8AED63}" type="pres">
      <dgm:prSet presAssocID="{A595EFD0-59F3-49D0-B28C-EC6460F2D4FA}" presName="spaceBetweenRectangles" presStyleCnt="0"/>
      <dgm:spPr/>
    </dgm:pt>
    <dgm:pt modelId="{257F1CC8-F9F4-492F-B40D-5BABB07B038C}" type="pres">
      <dgm:prSet presAssocID="{68ED8A15-1743-4C3E-B990-335662D8BBBB}" presName="parentLin" presStyleCnt="0"/>
      <dgm:spPr/>
    </dgm:pt>
    <dgm:pt modelId="{6F0EED5F-4224-4B02-B21A-98CD0F5B0567}" type="pres">
      <dgm:prSet presAssocID="{68ED8A15-1743-4C3E-B990-335662D8BBBB}" presName="parentLeftMargin" presStyleLbl="node1" presStyleIdx="0" presStyleCnt="3"/>
      <dgm:spPr/>
      <dgm:t>
        <a:bodyPr/>
        <a:lstStyle/>
        <a:p>
          <a:endParaRPr lang="es-ES"/>
        </a:p>
      </dgm:t>
    </dgm:pt>
    <dgm:pt modelId="{D804EA8F-8E15-4436-8E88-DF61FC593604}" type="pres">
      <dgm:prSet presAssocID="{68ED8A15-1743-4C3E-B990-335662D8BBBB}" presName="parentText" presStyleLbl="node1" presStyleIdx="1" presStyleCnt="3" custScaleY="248314" custLinFactX="5393" custLinFactY="100000" custLinFactNeighborX="100000" custLinFactNeighborY="117222">
        <dgm:presLayoutVars>
          <dgm:chMax val="0"/>
          <dgm:bulletEnabled val="1"/>
        </dgm:presLayoutVars>
      </dgm:prSet>
      <dgm:spPr/>
      <dgm:t>
        <a:bodyPr/>
        <a:lstStyle/>
        <a:p>
          <a:endParaRPr lang="es-ES"/>
        </a:p>
      </dgm:t>
    </dgm:pt>
    <dgm:pt modelId="{396CCFD2-2EFC-4524-BBC1-909A8F81087D}" type="pres">
      <dgm:prSet presAssocID="{68ED8A15-1743-4C3E-B990-335662D8BBBB}" presName="negativeSpace" presStyleCnt="0"/>
      <dgm:spPr/>
    </dgm:pt>
    <dgm:pt modelId="{E87061D0-F5FE-4454-BEC7-7F275D9AEB70}" type="pres">
      <dgm:prSet presAssocID="{68ED8A15-1743-4C3E-B990-335662D8BBBB}" presName="childText" presStyleLbl="conFgAcc1" presStyleIdx="1" presStyleCnt="3">
        <dgm:presLayoutVars>
          <dgm:bulletEnabled val="1"/>
        </dgm:presLayoutVars>
      </dgm:prSet>
      <dgm:spPr/>
    </dgm:pt>
    <dgm:pt modelId="{A0D0F5A4-8436-4386-9FCD-87E8760E44A4}" type="pres">
      <dgm:prSet presAssocID="{C908538A-08D7-4649-9160-AA2B48255ADE}" presName="spaceBetweenRectangles" presStyleCnt="0"/>
      <dgm:spPr/>
    </dgm:pt>
    <dgm:pt modelId="{0B1DC7D4-3B94-44F6-A953-5FD19E42A672}" type="pres">
      <dgm:prSet presAssocID="{E409BD1C-A3EC-42D8-81E1-E7DEEA78E036}" presName="parentLin" presStyleCnt="0"/>
      <dgm:spPr/>
    </dgm:pt>
    <dgm:pt modelId="{236F5219-6903-44C7-8844-DD72D4A25810}" type="pres">
      <dgm:prSet presAssocID="{E409BD1C-A3EC-42D8-81E1-E7DEEA78E036}" presName="parentLeftMargin" presStyleLbl="node1" presStyleIdx="1" presStyleCnt="3"/>
      <dgm:spPr/>
      <dgm:t>
        <a:bodyPr/>
        <a:lstStyle/>
        <a:p>
          <a:endParaRPr lang="es-ES"/>
        </a:p>
      </dgm:t>
    </dgm:pt>
    <dgm:pt modelId="{6B47B2B9-D287-48FA-BA9D-28D55DB8551E}" type="pres">
      <dgm:prSet presAssocID="{E409BD1C-A3EC-42D8-81E1-E7DEEA78E036}" presName="parentText" presStyleLbl="node1" presStyleIdx="2" presStyleCnt="3" custScaleY="182794" custLinFactX="5374" custLinFactY="-100000" custLinFactNeighborX="100000" custLinFactNeighborY="-192090">
        <dgm:presLayoutVars>
          <dgm:chMax val="0"/>
          <dgm:bulletEnabled val="1"/>
        </dgm:presLayoutVars>
      </dgm:prSet>
      <dgm:spPr/>
      <dgm:t>
        <a:bodyPr/>
        <a:lstStyle/>
        <a:p>
          <a:endParaRPr lang="es-ES"/>
        </a:p>
      </dgm:t>
    </dgm:pt>
    <dgm:pt modelId="{B2B0FB46-1CCF-4704-A161-9BBF832B47EB}" type="pres">
      <dgm:prSet presAssocID="{E409BD1C-A3EC-42D8-81E1-E7DEEA78E036}" presName="negativeSpace" presStyleCnt="0"/>
      <dgm:spPr/>
    </dgm:pt>
    <dgm:pt modelId="{16DA06A1-B4B0-4824-893C-B2B10F1557C4}" type="pres">
      <dgm:prSet presAssocID="{E409BD1C-A3EC-42D8-81E1-E7DEEA78E036}" presName="childText" presStyleLbl="conFgAcc1" presStyleIdx="2" presStyleCnt="3">
        <dgm:presLayoutVars>
          <dgm:bulletEnabled val="1"/>
        </dgm:presLayoutVars>
      </dgm:prSet>
      <dgm:spPr/>
    </dgm:pt>
  </dgm:ptLst>
  <dgm:cxnLst>
    <dgm:cxn modelId="{D44B1C77-C21A-4511-922F-2432D074A2B4}" srcId="{E2EA2BB0-AD3A-4AB3-B903-537BE5EFF1E5}" destId="{E409BD1C-A3EC-42D8-81E1-E7DEEA78E036}" srcOrd="2" destOrd="0" parTransId="{A6388DAA-52B9-4B56-A06E-8D28DC1A874A}" sibTransId="{86525D96-72A5-4868-A346-3991B274B644}"/>
    <dgm:cxn modelId="{E911381B-4A32-4A6D-88EE-8A413712A7CD}" type="presOf" srcId="{E2EA2BB0-AD3A-4AB3-B903-537BE5EFF1E5}" destId="{ACC75E87-F3A9-4E6E-9FED-1E8A0E5E2C86}" srcOrd="0" destOrd="0" presId="urn:microsoft.com/office/officeart/2005/8/layout/list1"/>
    <dgm:cxn modelId="{2B925A7E-F979-4FAB-B5CE-12CA67BBC3F2}" type="presOf" srcId="{68ED8A15-1743-4C3E-B990-335662D8BBBB}" destId="{6F0EED5F-4224-4B02-B21A-98CD0F5B0567}" srcOrd="0" destOrd="0" presId="urn:microsoft.com/office/officeart/2005/8/layout/list1"/>
    <dgm:cxn modelId="{9291DC8C-F1EB-4E1D-B2E4-2A96A94937E7}" srcId="{E2EA2BB0-AD3A-4AB3-B903-537BE5EFF1E5}" destId="{68ED8A15-1743-4C3E-B990-335662D8BBBB}" srcOrd="1" destOrd="0" parTransId="{288874C4-8234-4F2F-AFD3-2A7E0868249F}" sibTransId="{C908538A-08D7-4649-9160-AA2B48255ADE}"/>
    <dgm:cxn modelId="{448FD64A-989B-41A7-A94C-E1E9CA94A20C}" type="presOf" srcId="{E409BD1C-A3EC-42D8-81E1-E7DEEA78E036}" destId="{236F5219-6903-44C7-8844-DD72D4A25810}" srcOrd="0" destOrd="0" presId="urn:microsoft.com/office/officeart/2005/8/layout/list1"/>
    <dgm:cxn modelId="{8D45DF1B-F8EF-473A-ABFA-BC65F5C4E61B}" type="presOf" srcId="{DFD6E965-3213-4C93-877D-E5E0D60C61D8}" destId="{7E048B06-2C96-444A-A9F3-EC082E743EF8}" srcOrd="1" destOrd="0" presId="urn:microsoft.com/office/officeart/2005/8/layout/list1"/>
    <dgm:cxn modelId="{F915D82B-B294-4C6D-857F-EBD5DB0A745E}" type="presOf" srcId="{DFD6E965-3213-4C93-877D-E5E0D60C61D8}" destId="{6CFCF7E7-6296-41AF-B735-5AD6BC2070E8}" srcOrd="0" destOrd="0" presId="urn:microsoft.com/office/officeart/2005/8/layout/list1"/>
    <dgm:cxn modelId="{47E3536F-AEB0-423A-99C6-97B8690C1BA3}" srcId="{E2EA2BB0-AD3A-4AB3-B903-537BE5EFF1E5}" destId="{DFD6E965-3213-4C93-877D-E5E0D60C61D8}" srcOrd="0" destOrd="0" parTransId="{280302E6-214A-435C-9646-4614B79F0DF0}" sibTransId="{A595EFD0-59F3-49D0-B28C-EC6460F2D4FA}"/>
    <dgm:cxn modelId="{CF8D18EA-6C95-4290-9E4D-E9BCC877D513}" type="presOf" srcId="{E409BD1C-A3EC-42D8-81E1-E7DEEA78E036}" destId="{6B47B2B9-D287-48FA-BA9D-28D55DB8551E}" srcOrd="1" destOrd="0" presId="urn:microsoft.com/office/officeart/2005/8/layout/list1"/>
    <dgm:cxn modelId="{ED151A0D-EAAE-42ED-9247-946E8FA8E010}" type="presOf" srcId="{68ED8A15-1743-4C3E-B990-335662D8BBBB}" destId="{D804EA8F-8E15-4436-8E88-DF61FC593604}" srcOrd="1" destOrd="0" presId="urn:microsoft.com/office/officeart/2005/8/layout/list1"/>
    <dgm:cxn modelId="{D7E1C685-B6F7-460F-B68E-26B1A730B9F4}" type="presParOf" srcId="{ACC75E87-F3A9-4E6E-9FED-1E8A0E5E2C86}" destId="{C28E5271-7514-434D-9DD1-762BA56D2827}" srcOrd="0" destOrd="0" presId="urn:microsoft.com/office/officeart/2005/8/layout/list1"/>
    <dgm:cxn modelId="{62193EF7-F2EB-4034-A635-2BF8E3C7A51B}" type="presParOf" srcId="{C28E5271-7514-434D-9DD1-762BA56D2827}" destId="{6CFCF7E7-6296-41AF-B735-5AD6BC2070E8}" srcOrd="0" destOrd="0" presId="urn:microsoft.com/office/officeart/2005/8/layout/list1"/>
    <dgm:cxn modelId="{80401282-7373-4A3F-869A-0CDACCFB5BA3}" type="presParOf" srcId="{C28E5271-7514-434D-9DD1-762BA56D2827}" destId="{7E048B06-2C96-444A-A9F3-EC082E743EF8}" srcOrd="1" destOrd="0" presId="urn:microsoft.com/office/officeart/2005/8/layout/list1"/>
    <dgm:cxn modelId="{8AADE077-ABE6-4741-B6E4-8CE6115C9D52}" type="presParOf" srcId="{ACC75E87-F3A9-4E6E-9FED-1E8A0E5E2C86}" destId="{1D8B7EBD-2090-48EC-BD69-157F27032C6B}" srcOrd="1" destOrd="0" presId="urn:microsoft.com/office/officeart/2005/8/layout/list1"/>
    <dgm:cxn modelId="{C1D0B12E-5AB0-4410-B16E-93960F42A8D4}" type="presParOf" srcId="{ACC75E87-F3A9-4E6E-9FED-1E8A0E5E2C86}" destId="{29A1A09E-543D-48B1-A52A-777AC55B3D30}" srcOrd="2" destOrd="0" presId="urn:microsoft.com/office/officeart/2005/8/layout/list1"/>
    <dgm:cxn modelId="{0EC7234B-F7BE-4A20-A90A-2FC2F096D703}" type="presParOf" srcId="{ACC75E87-F3A9-4E6E-9FED-1E8A0E5E2C86}" destId="{87B36AC4-9D07-4288-A460-44C99C8AED63}" srcOrd="3" destOrd="0" presId="urn:microsoft.com/office/officeart/2005/8/layout/list1"/>
    <dgm:cxn modelId="{C83C4DA4-C0C8-4B72-95BE-4CFB5A3DA951}" type="presParOf" srcId="{ACC75E87-F3A9-4E6E-9FED-1E8A0E5E2C86}" destId="{257F1CC8-F9F4-492F-B40D-5BABB07B038C}" srcOrd="4" destOrd="0" presId="urn:microsoft.com/office/officeart/2005/8/layout/list1"/>
    <dgm:cxn modelId="{B8607245-F654-4462-BBF8-2F23FC5FD7F9}" type="presParOf" srcId="{257F1CC8-F9F4-492F-B40D-5BABB07B038C}" destId="{6F0EED5F-4224-4B02-B21A-98CD0F5B0567}" srcOrd="0" destOrd="0" presId="urn:microsoft.com/office/officeart/2005/8/layout/list1"/>
    <dgm:cxn modelId="{2846B55C-3B29-4932-B7E9-D94A5A732789}" type="presParOf" srcId="{257F1CC8-F9F4-492F-B40D-5BABB07B038C}" destId="{D804EA8F-8E15-4436-8E88-DF61FC593604}" srcOrd="1" destOrd="0" presId="urn:microsoft.com/office/officeart/2005/8/layout/list1"/>
    <dgm:cxn modelId="{991E76F6-D358-4356-95D5-A7D93D1480EB}" type="presParOf" srcId="{ACC75E87-F3A9-4E6E-9FED-1E8A0E5E2C86}" destId="{396CCFD2-2EFC-4524-BBC1-909A8F81087D}" srcOrd="5" destOrd="0" presId="urn:microsoft.com/office/officeart/2005/8/layout/list1"/>
    <dgm:cxn modelId="{D6758DF8-27FA-4B30-8EE5-71485316AE8D}" type="presParOf" srcId="{ACC75E87-F3A9-4E6E-9FED-1E8A0E5E2C86}" destId="{E87061D0-F5FE-4454-BEC7-7F275D9AEB70}" srcOrd="6" destOrd="0" presId="urn:microsoft.com/office/officeart/2005/8/layout/list1"/>
    <dgm:cxn modelId="{BB3D5A5B-D111-46F4-B9C1-2C590E20BD4D}" type="presParOf" srcId="{ACC75E87-F3A9-4E6E-9FED-1E8A0E5E2C86}" destId="{A0D0F5A4-8436-4386-9FCD-87E8760E44A4}" srcOrd="7" destOrd="0" presId="urn:microsoft.com/office/officeart/2005/8/layout/list1"/>
    <dgm:cxn modelId="{17BB3CA9-6944-40E0-95F0-C1542BDC118C}" type="presParOf" srcId="{ACC75E87-F3A9-4E6E-9FED-1E8A0E5E2C86}" destId="{0B1DC7D4-3B94-44F6-A953-5FD19E42A672}" srcOrd="8" destOrd="0" presId="urn:microsoft.com/office/officeart/2005/8/layout/list1"/>
    <dgm:cxn modelId="{1685DEB1-2BE5-485E-B874-B0FE69790861}" type="presParOf" srcId="{0B1DC7D4-3B94-44F6-A953-5FD19E42A672}" destId="{236F5219-6903-44C7-8844-DD72D4A25810}" srcOrd="0" destOrd="0" presId="urn:microsoft.com/office/officeart/2005/8/layout/list1"/>
    <dgm:cxn modelId="{09E8A193-CFDB-4C9A-85EF-92E9CF689431}" type="presParOf" srcId="{0B1DC7D4-3B94-44F6-A953-5FD19E42A672}" destId="{6B47B2B9-D287-48FA-BA9D-28D55DB8551E}" srcOrd="1" destOrd="0" presId="urn:microsoft.com/office/officeart/2005/8/layout/list1"/>
    <dgm:cxn modelId="{55763B5D-ED35-48A3-B7AE-FA5BFE607C6D}" type="presParOf" srcId="{ACC75E87-F3A9-4E6E-9FED-1E8A0E5E2C86}" destId="{B2B0FB46-1CCF-4704-A161-9BBF832B47EB}" srcOrd="9" destOrd="0" presId="urn:microsoft.com/office/officeart/2005/8/layout/list1"/>
    <dgm:cxn modelId="{8745C931-6CD7-46E1-83F1-28A3ABFDEDB3}" type="presParOf" srcId="{ACC75E87-F3A9-4E6E-9FED-1E8A0E5E2C86}" destId="{16DA06A1-B4B0-4824-893C-B2B10F1557C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803A0-E231-405A-9B60-50A73021A0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1007BD0-3EA1-4632-9F83-F42F7C63122F}">
      <dgm:prSet phldrT="[Texto]" custT="1"/>
      <dgm:spPr/>
      <dgm:t>
        <a:bodyPr/>
        <a:lstStyle/>
        <a:p>
          <a:pPr algn="ctr">
            <a:buFont typeface="+mj-lt"/>
            <a:buNone/>
          </a:pPr>
          <a:r>
            <a:rPr lang="es-ES" altLang="es-GT" sz="3200" b="1" smtClean="0">
              <a:ln w="10541" cmpd="sng">
                <a:prstDash val="solid"/>
              </a:ln>
              <a:latin typeface="Arial" pitchFamily="34" charset="0"/>
              <a:cs typeface="Arial" pitchFamily="34" charset="0"/>
            </a:rPr>
            <a:t>Matrícula del sector oficial</a:t>
          </a:r>
          <a:endParaRPr lang="es-ES" sz="3200" dirty="0"/>
        </a:p>
      </dgm:t>
    </dgm:pt>
    <dgm:pt modelId="{0169E42A-6BCA-4083-9D7C-8FA7A2FCC191}" type="parTrans" cxnId="{D7A465E0-5EF1-4393-AEBD-260C64F5ABA3}">
      <dgm:prSet/>
      <dgm:spPr/>
      <dgm:t>
        <a:bodyPr/>
        <a:lstStyle/>
        <a:p>
          <a:endParaRPr lang="es-ES"/>
        </a:p>
      </dgm:t>
    </dgm:pt>
    <dgm:pt modelId="{AAA455CE-C911-49E9-8DA8-A97059454F59}" type="sibTrans" cxnId="{D7A465E0-5EF1-4393-AEBD-260C64F5ABA3}">
      <dgm:prSet/>
      <dgm:spPr/>
      <dgm:t>
        <a:bodyPr/>
        <a:lstStyle/>
        <a:p>
          <a:endParaRPr lang="es-ES"/>
        </a:p>
      </dgm:t>
    </dgm:pt>
    <dgm:pt modelId="{681F1526-AB4C-4ED2-89AB-BF5DAA581085}">
      <dgm:prSet phldrT="[Texto]" custT="1"/>
      <dgm:spPr/>
      <dgm:t>
        <a:bodyPr/>
        <a:lstStyle/>
        <a:p>
          <a:pPr algn="ctr"/>
          <a:r>
            <a:rPr lang="es-ES" altLang="es-GT" sz="3200" b="1" smtClean="0">
              <a:ln w="10541" cmpd="sng">
                <a:prstDash val="solid"/>
              </a:ln>
              <a:latin typeface="Arial" pitchFamily="34" charset="0"/>
              <a:cs typeface="Arial" pitchFamily="34" charset="0"/>
            </a:rPr>
            <a:t>Costos para ampliación de cobertura del sector oficial</a:t>
          </a:r>
          <a:endParaRPr lang="es-ES" sz="3200" dirty="0"/>
        </a:p>
      </dgm:t>
    </dgm:pt>
    <dgm:pt modelId="{3F3CB81A-F378-4CE5-A0EB-82E4482BD307}" type="parTrans" cxnId="{2EC8A7A6-E6DF-4D1A-9D06-B962D542845C}">
      <dgm:prSet/>
      <dgm:spPr/>
      <dgm:t>
        <a:bodyPr/>
        <a:lstStyle/>
        <a:p>
          <a:endParaRPr lang="es-ES"/>
        </a:p>
      </dgm:t>
    </dgm:pt>
    <dgm:pt modelId="{70C46A98-37BD-487D-9FFA-9C865C713C5C}" type="sibTrans" cxnId="{2EC8A7A6-E6DF-4D1A-9D06-B962D542845C}">
      <dgm:prSet/>
      <dgm:spPr/>
      <dgm:t>
        <a:bodyPr/>
        <a:lstStyle/>
        <a:p>
          <a:endParaRPr lang="es-ES"/>
        </a:p>
      </dgm:t>
    </dgm:pt>
    <dgm:pt modelId="{077B80F2-F1D6-4AAF-803F-69F32340E1B8}">
      <dgm:prSet custT="1"/>
      <dgm:spPr/>
      <dgm:t>
        <a:bodyPr/>
        <a:lstStyle/>
        <a:p>
          <a:pPr algn="ctr"/>
          <a:r>
            <a:rPr lang="es-ES" altLang="es-GT" sz="3200" b="1" smtClean="0">
              <a:ln w="10541" cmpd="sng">
                <a:prstDash val="solid"/>
              </a:ln>
              <a:latin typeface="Arial" pitchFamily="34" charset="0"/>
              <a:cs typeface="Arial" pitchFamily="34" charset="0"/>
            </a:rPr>
            <a:t>Sistema Nacional de Acompañamiento Pedagógico -SINAE- </a:t>
          </a:r>
          <a:endParaRPr lang="es-GT" sz="3200" dirty="0"/>
        </a:p>
      </dgm:t>
    </dgm:pt>
    <dgm:pt modelId="{1B34C374-EAB4-4B3F-89E4-B494630077CE}" type="parTrans" cxnId="{5F4AF008-E039-48D2-A7C9-BD39F030E6E7}">
      <dgm:prSet/>
      <dgm:spPr/>
      <dgm:t>
        <a:bodyPr/>
        <a:lstStyle/>
        <a:p>
          <a:endParaRPr lang="es-ES"/>
        </a:p>
      </dgm:t>
    </dgm:pt>
    <dgm:pt modelId="{8F83A0D9-2867-4C45-AC8B-91B2B187282E}" type="sibTrans" cxnId="{5F4AF008-E039-48D2-A7C9-BD39F030E6E7}">
      <dgm:prSet/>
      <dgm:spPr/>
      <dgm:t>
        <a:bodyPr/>
        <a:lstStyle/>
        <a:p>
          <a:endParaRPr lang="es-ES"/>
        </a:p>
      </dgm:t>
    </dgm:pt>
    <dgm:pt modelId="{6FB6B29A-6844-4D25-BA51-5FBED14AC66F}" type="pres">
      <dgm:prSet presAssocID="{B55803A0-E231-405A-9B60-50A73021A056}" presName="linear" presStyleCnt="0">
        <dgm:presLayoutVars>
          <dgm:animLvl val="lvl"/>
          <dgm:resizeHandles val="exact"/>
        </dgm:presLayoutVars>
      </dgm:prSet>
      <dgm:spPr/>
      <dgm:t>
        <a:bodyPr/>
        <a:lstStyle/>
        <a:p>
          <a:endParaRPr lang="es-ES"/>
        </a:p>
      </dgm:t>
    </dgm:pt>
    <dgm:pt modelId="{65838983-73DA-46C1-A521-1B8CB8A62203}" type="pres">
      <dgm:prSet presAssocID="{C1007BD0-3EA1-4632-9F83-F42F7C63122F}" presName="parentText" presStyleLbl="node1" presStyleIdx="0" presStyleCnt="3" custLinFactNeighborY="71244">
        <dgm:presLayoutVars>
          <dgm:chMax val="0"/>
          <dgm:bulletEnabled val="1"/>
        </dgm:presLayoutVars>
      </dgm:prSet>
      <dgm:spPr/>
      <dgm:t>
        <a:bodyPr/>
        <a:lstStyle/>
        <a:p>
          <a:endParaRPr lang="es-ES"/>
        </a:p>
      </dgm:t>
    </dgm:pt>
    <dgm:pt modelId="{B51444D6-8AE5-4310-A462-2C9CF866D119}" type="pres">
      <dgm:prSet presAssocID="{AAA455CE-C911-49E9-8DA8-A97059454F59}" presName="spacer" presStyleCnt="0"/>
      <dgm:spPr/>
      <dgm:t>
        <a:bodyPr/>
        <a:lstStyle/>
        <a:p>
          <a:endParaRPr lang="es-GT"/>
        </a:p>
      </dgm:t>
    </dgm:pt>
    <dgm:pt modelId="{C29912C6-3989-4D09-94F2-F351BD166903}" type="pres">
      <dgm:prSet presAssocID="{681F1526-AB4C-4ED2-89AB-BF5DAA581085}" presName="parentText" presStyleLbl="node1" presStyleIdx="1" presStyleCnt="3" custLinFactNeighborY="54842">
        <dgm:presLayoutVars>
          <dgm:chMax val="0"/>
          <dgm:bulletEnabled val="1"/>
        </dgm:presLayoutVars>
      </dgm:prSet>
      <dgm:spPr/>
      <dgm:t>
        <a:bodyPr/>
        <a:lstStyle/>
        <a:p>
          <a:endParaRPr lang="es-ES"/>
        </a:p>
      </dgm:t>
    </dgm:pt>
    <dgm:pt modelId="{2361FF1D-9FDB-439D-8140-0928AEC53B90}" type="pres">
      <dgm:prSet presAssocID="{70C46A98-37BD-487D-9FFA-9C865C713C5C}" presName="spacer" presStyleCnt="0"/>
      <dgm:spPr/>
      <dgm:t>
        <a:bodyPr/>
        <a:lstStyle/>
        <a:p>
          <a:endParaRPr lang="es-GT"/>
        </a:p>
      </dgm:t>
    </dgm:pt>
    <dgm:pt modelId="{0738C6ED-FB8E-48AC-8CAF-65C6F07F9932}" type="pres">
      <dgm:prSet presAssocID="{077B80F2-F1D6-4AAF-803F-69F32340E1B8}" presName="parentText" presStyleLbl="node1" presStyleIdx="2" presStyleCnt="3" custLinFactNeighborX="884" custLinFactNeighborY="97096">
        <dgm:presLayoutVars>
          <dgm:chMax val="0"/>
          <dgm:bulletEnabled val="1"/>
        </dgm:presLayoutVars>
      </dgm:prSet>
      <dgm:spPr/>
      <dgm:t>
        <a:bodyPr/>
        <a:lstStyle/>
        <a:p>
          <a:endParaRPr lang="es-ES"/>
        </a:p>
      </dgm:t>
    </dgm:pt>
  </dgm:ptLst>
  <dgm:cxnLst>
    <dgm:cxn modelId="{2EC8A7A6-E6DF-4D1A-9D06-B962D542845C}" srcId="{B55803A0-E231-405A-9B60-50A73021A056}" destId="{681F1526-AB4C-4ED2-89AB-BF5DAA581085}" srcOrd="1" destOrd="0" parTransId="{3F3CB81A-F378-4CE5-A0EB-82E4482BD307}" sibTransId="{70C46A98-37BD-487D-9FFA-9C865C713C5C}"/>
    <dgm:cxn modelId="{5F4AF008-E039-48D2-A7C9-BD39F030E6E7}" srcId="{B55803A0-E231-405A-9B60-50A73021A056}" destId="{077B80F2-F1D6-4AAF-803F-69F32340E1B8}" srcOrd="2" destOrd="0" parTransId="{1B34C374-EAB4-4B3F-89E4-B494630077CE}" sibTransId="{8F83A0D9-2867-4C45-AC8B-91B2B187282E}"/>
    <dgm:cxn modelId="{CC3C4059-157E-489C-8842-DC55B2329E89}" type="presOf" srcId="{B55803A0-E231-405A-9B60-50A73021A056}" destId="{6FB6B29A-6844-4D25-BA51-5FBED14AC66F}" srcOrd="0" destOrd="0" presId="urn:microsoft.com/office/officeart/2005/8/layout/vList2"/>
    <dgm:cxn modelId="{2F546B9F-CC90-46D3-A6DA-0B9FEDF47627}" type="presOf" srcId="{077B80F2-F1D6-4AAF-803F-69F32340E1B8}" destId="{0738C6ED-FB8E-48AC-8CAF-65C6F07F9932}" srcOrd="0" destOrd="0" presId="urn:microsoft.com/office/officeart/2005/8/layout/vList2"/>
    <dgm:cxn modelId="{811EBC9F-0224-4E76-9C87-3C4D6B226723}" type="presOf" srcId="{C1007BD0-3EA1-4632-9F83-F42F7C63122F}" destId="{65838983-73DA-46C1-A521-1B8CB8A62203}" srcOrd="0" destOrd="0" presId="urn:microsoft.com/office/officeart/2005/8/layout/vList2"/>
    <dgm:cxn modelId="{2EE01EB5-934D-465B-93FC-A3CC78A345FC}" type="presOf" srcId="{681F1526-AB4C-4ED2-89AB-BF5DAA581085}" destId="{C29912C6-3989-4D09-94F2-F351BD166903}" srcOrd="0" destOrd="0" presId="urn:microsoft.com/office/officeart/2005/8/layout/vList2"/>
    <dgm:cxn modelId="{D7A465E0-5EF1-4393-AEBD-260C64F5ABA3}" srcId="{B55803A0-E231-405A-9B60-50A73021A056}" destId="{C1007BD0-3EA1-4632-9F83-F42F7C63122F}" srcOrd="0" destOrd="0" parTransId="{0169E42A-6BCA-4083-9D7C-8FA7A2FCC191}" sibTransId="{AAA455CE-C911-49E9-8DA8-A97059454F59}"/>
    <dgm:cxn modelId="{25FA6562-E72D-4D2C-899F-C4672140E59E}" type="presParOf" srcId="{6FB6B29A-6844-4D25-BA51-5FBED14AC66F}" destId="{65838983-73DA-46C1-A521-1B8CB8A62203}" srcOrd="0" destOrd="0" presId="urn:microsoft.com/office/officeart/2005/8/layout/vList2"/>
    <dgm:cxn modelId="{CDD8D662-ADFD-4432-977E-DCC82F20B1D5}" type="presParOf" srcId="{6FB6B29A-6844-4D25-BA51-5FBED14AC66F}" destId="{B51444D6-8AE5-4310-A462-2C9CF866D119}" srcOrd="1" destOrd="0" presId="urn:microsoft.com/office/officeart/2005/8/layout/vList2"/>
    <dgm:cxn modelId="{ACDBF9ED-9991-43A4-ABCC-13E1B6B46664}" type="presParOf" srcId="{6FB6B29A-6844-4D25-BA51-5FBED14AC66F}" destId="{C29912C6-3989-4D09-94F2-F351BD166903}" srcOrd="2" destOrd="0" presId="urn:microsoft.com/office/officeart/2005/8/layout/vList2"/>
    <dgm:cxn modelId="{296BE848-8F3E-4A6A-BFEB-F4572821D847}" type="presParOf" srcId="{6FB6B29A-6844-4D25-BA51-5FBED14AC66F}" destId="{2361FF1D-9FDB-439D-8140-0928AEC53B90}" srcOrd="3" destOrd="0" presId="urn:microsoft.com/office/officeart/2005/8/layout/vList2"/>
    <dgm:cxn modelId="{7868F404-8310-4881-AB07-2C0C97258A66}" type="presParOf" srcId="{6FB6B29A-6844-4D25-BA51-5FBED14AC66F}" destId="{0738C6ED-FB8E-48AC-8CAF-65C6F07F993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45C770-2E00-424D-B33D-265B1771EFA2}"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s-GT"/>
        </a:p>
      </dgm:t>
    </dgm:pt>
    <dgm:pt modelId="{A8412059-4848-4DD3-BBEA-0C031253C845}">
      <dgm:prSet phldrT="[Texto]" custT="1"/>
      <dgm:spPr/>
      <dgm:t>
        <a:bodyPr/>
        <a:lstStyle/>
        <a:p>
          <a:pPr algn="just"/>
          <a:r>
            <a:rPr lang="es-GT" sz="1900" b="1" dirty="0">
              <a:latin typeface="Arial" pitchFamily="34" charset="0"/>
              <a:cs typeface="Arial" pitchFamily="34" charset="0"/>
            </a:rPr>
            <a:t>1. Puestos vacantes</a:t>
          </a:r>
          <a:r>
            <a:rPr lang="es-GT" sz="1900" dirty="0">
              <a:latin typeface="Arial" pitchFamily="34" charset="0"/>
              <a:cs typeface="Arial" pitchFamily="34" charset="0"/>
            </a:rPr>
            <a:t>, en los últimos 5 años la prioridad ha sido el financiamiento de puestos ocupados al mes de junio.  Por lo que los puestos que quedan vacantes por jubilación, fallecimientos y renuncias, estén sin financiamiento; en consecuencia no pueden ser ocupados y tiene impacto directo en la atención a estudiantes.</a:t>
          </a:r>
        </a:p>
      </dgm:t>
    </dgm:pt>
    <dgm:pt modelId="{E791A440-7099-4656-BE11-E47042821982}" type="parTrans" cxnId="{1C262B03-1386-4A2F-A050-215456894744}">
      <dgm:prSet/>
      <dgm:spPr/>
      <dgm:t>
        <a:bodyPr/>
        <a:lstStyle/>
        <a:p>
          <a:endParaRPr lang="es-GT"/>
        </a:p>
      </dgm:t>
    </dgm:pt>
    <dgm:pt modelId="{17BA12F5-C330-4547-9970-97FCD6EB3026}" type="sibTrans" cxnId="{1C262B03-1386-4A2F-A050-215456894744}">
      <dgm:prSet/>
      <dgm:spPr/>
      <dgm:t>
        <a:bodyPr/>
        <a:lstStyle/>
        <a:p>
          <a:endParaRPr lang="es-GT"/>
        </a:p>
      </dgm:t>
    </dgm:pt>
    <dgm:pt modelId="{DD0F68E9-5EA8-4817-A5ED-1C5ED37F8956}">
      <dgm:prSet phldrT="[Texto]" custT="1"/>
      <dgm:spPr/>
      <dgm:t>
        <a:bodyPr/>
        <a:lstStyle/>
        <a:p>
          <a:pPr algn="just"/>
          <a:r>
            <a:rPr lang="es-GT" sz="2000" b="1" dirty="0">
              <a:latin typeface="Arial" pitchFamily="34" charset="0"/>
              <a:cs typeface="Arial" pitchFamily="34" charset="0"/>
            </a:rPr>
            <a:t>2. Los plazos legales </a:t>
          </a:r>
          <a:r>
            <a:rPr lang="es-GT" sz="2000" dirty="0">
              <a:latin typeface="Arial" pitchFamily="34" charset="0"/>
              <a:cs typeface="Arial" pitchFamily="34" charset="0"/>
            </a:rPr>
            <a:t>que establece la ley de contrataciones del Estado para eventos de licitación pública son muy extensos.</a:t>
          </a:r>
        </a:p>
      </dgm:t>
    </dgm:pt>
    <dgm:pt modelId="{1417D91F-0B6B-4C2B-BC1A-C264606CC65C}" type="parTrans" cxnId="{61B2630A-2628-446A-B952-D80018DC7736}">
      <dgm:prSet/>
      <dgm:spPr/>
      <dgm:t>
        <a:bodyPr/>
        <a:lstStyle/>
        <a:p>
          <a:endParaRPr lang="es-GT"/>
        </a:p>
      </dgm:t>
    </dgm:pt>
    <dgm:pt modelId="{73D716C4-D969-44CF-96B0-627B3D199A36}" type="sibTrans" cxnId="{61B2630A-2628-446A-B952-D80018DC7736}">
      <dgm:prSet/>
      <dgm:spPr/>
      <dgm:t>
        <a:bodyPr/>
        <a:lstStyle/>
        <a:p>
          <a:endParaRPr lang="es-GT"/>
        </a:p>
      </dgm:t>
    </dgm:pt>
    <dgm:pt modelId="{C561FFE3-7BC5-4CDA-A3CA-8EA1743BFC39}" type="pres">
      <dgm:prSet presAssocID="{4045C770-2E00-424D-B33D-265B1771EFA2}" presName="Name0" presStyleCnt="0">
        <dgm:presLayoutVars>
          <dgm:dir/>
          <dgm:resizeHandles val="exact"/>
        </dgm:presLayoutVars>
      </dgm:prSet>
      <dgm:spPr/>
      <dgm:t>
        <a:bodyPr/>
        <a:lstStyle/>
        <a:p>
          <a:endParaRPr lang="es-ES"/>
        </a:p>
      </dgm:t>
    </dgm:pt>
    <dgm:pt modelId="{AC098670-DEA2-4013-8B17-D93846497D17}" type="pres">
      <dgm:prSet presAssocID="{A8412059-4848-4DD3-BBEA-0C031253C845}" presName="composite" presStyleCnt="0"/>
      <dgm:spPr/>
    </dgm:pt>
    <dgm:pt modelId="{780EBD6D-621F-41FF-A369-3A3B662A4647}" type="pres">
      <dgm:prSet presAssocID="{A8412059-4848-4DD3-BBEA-0C031253C845}" presName="rect1" presStyleLbl="trAlignAcc1" presStyleIdx="0" presStyleCnt="2" custScaleX="207828" custScaleY="155257" custLinFactNeighborX="-30613" custLinFactNeighborY="-17549">
        <dgm:presLayoutVars>
          <dgm:bulletEnabled val="1"/>
        </dgm:presLayoutVars>
      </dgm:prSet>
      <dgm:spPr/>
      <dgm:t>
        <a:bodyPr/>
        <a:lstStyle/>
        <a:p>
          <a:endParaRPr lang="es-ES"/>
        </a:p>
      </dgm:t>
    </dgm:pt>
    <dgm:pt modelId="{BE5CFEF1-FE48-4F70-B527-51831426B131}" type="pres">
      <dgm:prSet presAssocID="{A8412059-4848-4DD3-BBEA-0C031253C845}" presName="rect2" presStyleLbl="fgImgPlace1" presStyleIdx="0" presStyleCnt="2" custScaleX="81201" custScaleY="148148" custLinFactX="-110901" custLinFactNeighborX="-200000" custLinFactNeighborY="-6429"/>
      <dgm:spPr/>
    </dgm:pt>
    <dgm:pt modelId="{AC7819DF-7295-41DB-9442-6EEF84C4E305}" type="pres">
      <dgm:prSet presAssocID="{17BA12F5-C330-4547-9970-97FCD6EB3026}" presName="sibTrans" presStyleCnt="0"/>
      <dgm:spPr/>
    </dgm:pt>
    <dgm:pt modelId="{634715AA-C672-4AAF-AD60-4A7DB4A19FF8}" type="pres">
      <dgm:prSet presAssocID="{DD0F68E9-5EA8-4817-A5ED-1C5ED37F8956}" presName="composite" presStyleCnt="0"/>
      <dgm:spPr/>
    </dgm:pt>
    <dgm:pt modelId="{F2A050E4-0F41-421C-A961-74DD24E8E8A7}" type="pres">
      <dgm:prSet presAssocID="{DD0F68E9-5EA8-4817-A5ED-1C5ED37F8956}" presName="rect1" presStyleLbl="trAlignAcc1" presStyleIdx="1" presStyleCnt="2" custScaleX="202764" custLinFactNeighborX="-10930" custLinFactNeighborY="2737">
        <dgm:presLayoutVars>
          <dgm:bulletEnabled val="1"/>
        </dgm:presLayoutVars>
      </dgm:prSet>
      <dgm:spPr/>
      <dgm:t>
        <a:bodyPr/>
        <a:lstStyle/>
        <a:p>
          <a:endParaRPr lang="es-ES"/>
        </a:p>
      </dgm:t>
    </dgm:pt>
    <dgm:pt modelId="{7C0A70A4-66AC-45AF-AE34-6C8A263A28BE}" type="pres">
      <dgm:prSet presAssocID="{DD0F68E9-5EA8-4817-A5ED-1C5ED37F8956}" presName="rect2" presStyleLbl="fgImgPlace1" presStyleIdx="1" presStyleCnt="2" custScaleX="76901" custLinFactX="-100000" custLinFactNeighborX="-138775" custLinFactNeighborY="13488"/>
      <dgm:spPr/>
    </dgm:pt>
  </dgm:ptLst>
  <dgm:cxnLst>
    <dgm:cxn modelId="{1049E614-0F45-42E5-B2B7-314DCCE10365}" type="presOf" srcId="{A8412059-4848-4DD3-BBEA-0C031253C845}" destId="{780EBD6D-621F-41FF-A369-3A3B662A4647}" srcOrd="0" destOrd="0" presId="urn:microsoft.com/office/officeart/2008/layout/PictureStrips"/>
    <dgm:cxn modelId="{A546F9B9-805A-4448-ACEF-E302D5645CAF}" type="presOf" srcId="{4045C770-2E00-424D-B33D-265B1771EFA2}" destId="{C561FFE3-7BC5-4CDA-A3CA-8EA1743BFC39}" srcOrd="0" destOrd="0" presId="urn:microsoft.com/office/officeart/2008/layout/PictureStrips"/>
    <dgm:cxn modelId="{61B2630A-2628-446A-B952-D80018DC7736}" srcId="{4045C770-2E00-424D-B33D-265B1771EFA2}" destId="{DD0F68E9-5EA8-4817-A5ED-1C5ED37F8956}" srcOrd="1" destOrd="0" parTransId="{1417D91F-0B6B-4C2B-BC1A-C264606CC65C}" sibTransId="{73D716C4-D969-44CF-96B0-627B3D199A36}"/>
    <dgm:cxn modelId="{1C28DA2C-B9DF-4054-BA92-B0EF5F7FADFF}" type="presOf" srcId="{DD0F68E9-5EA8-4817-A5ED-1C5ED37F8956}" destId="{F2A050E4-0F41-421C-A961-74DD24E8E8A7}" srcOrd="0" destOrd="0" presId="urn:microsoft.com/office/officeart/2008/layout/PictureStrips"/>
    <dgm:cxn modelId="{1C262B03-1386-4A2F-A050-215456894744}" srcId="{4045C770-2E00-424D-B33D-265B1771EFA2}" destId="{A8412059-4848-4DD3-BBEA-0C031253C845}" srcOrd="0" destOrd="0" parTransId="{E791A440-7099-4656-BE11-E47042821982}" sibTransId="{17BA12F5-C330-4547-9970-97FCD6EB3026}"/>
    <dgm:cxn modelId="{31999013-DD3C-43B6-8910-02FED13335B4}" type="presParOf" srcId="{C561FFE3-7BC5-4CDA-A3CA-8EA1743BFC39}" destId="{AC098670-DEA2-4013-8B17-D93846497D17}" srcOrd="0" destOrd="0" presId="urn:microsoft.com/office/officeart/2008/layout/PictureStrips"/>
    <dgm:cxn modelId="{888E6B4B-AC14-408A-AB47-850962177359}" type="presParOf" srcId="{AC098670-DEA2-4013-8B17-D93846497D17}" destId="{780EBD6D-621F-41FF-A369-3A3B662A4647}" srcOrd="0" destOrd="0" presId="urn:microsoft.com/office/officeart/2008/layout/PictureStrips"/>
    <dgm:cxn modelId="{4464B340-7F94-4A2F-B986-B21E031F19FD}" type="presParOf" srcId="{AC098670-DEA2-4013-8B17-D93846497D17}" destId="{BE5CFEF1-FE48-4F70-B527-51831426B131}" srcOrd="1" destOrd="0" presId="urn:microsoft.com/office/officeart/2008/layout/PictureStrips"/>
    <dgm:cxn modelId="{61AAB670-3347-4785-8DAE-78A48D7E7283}" type="presParOf" srcId="{C561FFE3-7BC5-4CDA-A3CA-8EA1743BFC39}" destId="{AC7819DF-7295-41DB-9442-6EEF84C4E305}" srcOrd="1" destOrd="0" presId="urn:microsoft.com/office/officeart/2008/layout/PictureStrips"/>
    <dgm:cxn modelId="{33A373A9-C51A-4A42-B4A6-3C300A03887F}" type="presParOf" srcId="{C561FFE3-7BC5-4CDA-A3CA-8EA1743BFC39}" destId="{634715AA-C672-4AAF-AD60-4A7DB4A19FF8}" srcOrd="2" destOrd="0" presId="urn:microsoft.com/office/officeart/2008/layout/PictureStrips"/>
    <dgm:cxn modelId="{A6D795C4-3D2F-4348-8FC7-6898D13CDD6C}" type="presParOf" srcId="{634715AA-C672-4AAF-AD60-4A7DB4A19FF8}" destId="{F2A050E4-0F41-421C-A961-74DD24E8E8A7}" srcOrd="0" destOrd="0" presId="urn:microsoft.com/office/officeart/2008/layout/PictureStrips"/>
    <dgm:cxn modelId="{05024A5C-151E-4F90-A2E6-995E5DE7789F}" type="presParOf" srcId="{634715AA-C672-4AAF-AD60-4A7DB4A19FF8}" destId="{7C0A70A4-66AC-45AF-AE34-6C8A263A28B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42381C-D52A-45D1-BE7E-7BF68BEEE5F1}" type="doc">
      <dgm:prSet loTypeId="urn:microsoft.com/office/officeart/2005/8/layout/bList2" loCatId="list" qsTypeId="urn:microsoft.com/office/officeart/2005/8/quickstyle/simple1" qsCatId="simple" csTypeId="urn:microsoft.com/office/officeart/2005/8/colors/accent1_2" csCatId="accent1" phldr="1"/>
      <dgm:spPr/>
    </dgm:pt>
    <dgm:pt modelId="{A7048D96-3971-4C72-AF0B-0EEDF59E3B3E}">
      <dgm:prSet phldrT="[Texto]" custT="1"/>
      <dgm:spPr/>
      <dgm:t>
        <a:bodyPr/>
        <a:lstStyle/>
        <a:p>
          <a:pPr algn="ctr"/>
          <a:r>
            <a:rPr lang="es-GT" sz="1400" b="1" dirty="0">
              <a:latin typeface="Arial" pitchFamily="34" charset="0"/>
              <a:cs typeface="Arial" pitchFamily="34" charset="0"/>
            </a:rPr>
            <a:t>Legalidad y </a:t>
          </a:r>
        </a:p>
        <a:p>
          <a:pPr algn="ctr"/>
          <a:r>
            <a:rPr lang="es-GT" sz="1400" b="1" dirty="0">
              <a:latin typeface="Arial" pitchFamily="34" charset="0"/>
              <a:cs typeface="Arial" pitchFamily="34" charset="0"/>
            </a:rPr>
            <a:t>financiamiento</a:t>
          </a:r>
        </a:p>
      </dgm:t>
    </dgm:pt>
    <dgm:pt modelId="{010307EF-D036-40E2-B399-42EB1ED16CC1}" type="parTrans" cxnId="{C12BD5F3-1A91-4786-BA0E-457D6D2EC68A}">
      <dgm:prSet/>
      <dgm:spPr/>
      <dgm:t>
        <a:bodyPr/>
        <a:lstStyle/>
        <a:p>
          <a:endParaRPr lang="es-GT"/>
        </a:p>
      </dgm:t>
    </dgm:pt>
    <dgm:pt modelId="{98254BFE-5FA4-47D7-908D-44773FE86B77}" type="sibTrans" cxnId="{C12BD5F3-1A91-4786-BA0E-457D6D2EC68A}">
      <dgm:prSet/>
      <dgm:spPr/>
      <dgm:t>
        <a:bodyPr/>
        <a:lstStyle/>
        <a:p>
          <a:endParaRPr lang="es-GT"/>
        </a:p>
      </dgm:t>
    </dgm:pt>
    <dgm:pt modelId="{7C4C9AFD-0985-4AC5-BA11-18739D6D6054}">
      <dgm:prSet custT="1"/>
      <dgm:spPr/>
      <dgm:t>
        <a:bodyPr anchor="ctr"/>
        <a:lstStyle/>
        <a:p>
          <a:pPr algn="just"/>
          <a:r>
            <a:rPr lang="es-ES" sz="1600" dirty="0">
              <a:latin typeface="Arial" pitchFamily="34" charset="0"/>
              <a:cs typeface="Arial" pitchFamily="34" charset="0"/>
            </a:rPr>
            <a:t>Cruzada nacional para sensibilización al Congreso de la República, Organismo Ejecutivo, Organismo Judicial, gobiernos locales (alcaldías entre otros), sociedad civil organizada, CACIF, universidades, iglesias, organismos internacionales de cooperación, medios de prensa, entre otros.</a:t>
          </a:r>
          <a:endParaRPr lang="es-GT" sz="1600" dirty="0">
            <a:latin typeface="Arial" pitchFamily="34" charset="0"/>
            <a:cs typeface="Arial" pitchFamily="34" charset="0"/>
          </a:endParaRPr>
        </a:p>
      </dgm:t>
    </dgm:pt>
    <dgm:pt modelId="{742DC0F8-DC27-4737-A3C3-BF1852595589}" type="parTrans" cxnId="{9CEC35FC-91CD-4716-A45F-3537D1230A84}">
      <dgm:prSet/>
      <dgm:spPr/>
      <dgm:t>
        <a:bodyPr/>
        <a:lstStyle/>
        <a:p>
          <a:endParaRPr lang="es-GT"/>
        </a:p>
      </dgm:t>
    </dgm:pt>
    <dgm:pt modelId="{C6918970-D1B8-47D1-A3D7-60F2CD496594}" type="sibTrans" cxnId="{9CEC35FC-91CD-4716-A45F-3537D1230A84}">
      <dgm:prSet/>
      <dgm:spPr/>
      <dgm:t>
        <a:bodyPr/>
        <a:lstStyle/>
        <a:p>
          <a:endParaRPr lang="es-GT"/>
        </a:p>
      </dgm:t>
    </dgm:pt>
    <dgm:pt modelId="{D1D99BDA-651E-4BC0-BF9A-0EFAA2268120}">
      <dgm:prSet phldrT="[Texto]" custT="1"/>
      <dgm:spPr/>
      <dgm:t>
        <a:bodyPr/>
        <a:lstStyle/>
        <a:p>
          <a:pPr algn="ctr"/>
          <a:r>
            <a:rPr lang="es-GT" sz="1400" b="1" dirty="0">
              <a:latin typeface="Arial" pitchFamily="34" charset="0"/>
              <a:cs typeface="Arial" pitchFamily="34" charset="0"/>
            </a:rPr>
            <a:t>Sensibilización y legitimidad</a:t>
          </a:r>
        </a:p>
      </dgm:t>
    </dgm:pt>
    <dgm:pt modelId="{C6F07692-03A1-4CBD-B765-7FFDA64E8786}" type="sibTrans" cxnId="{54212A1B-C1E5-483C-8545-F0BA7A4EC250}">
      <dgm:prSet/>
      <dgm:spPr/>
      <dgm:t>
        <a:bodyPr/>
        <a:lstStyle/>
        <a:p>
          <a:endParaRPr lang="es-GT"/>
        </a:p>
      </dgm:t>
    </dgm:pt>
    <dgm:pt modelId="{D3599B39-B251-49D4-99AC-794A160A55F4}" type="parTrans" cxnId="{54212A1B-C1E5-483C-8545-F0BA7A4EC250}">
      <dgm:prSet/>
      <dgm:spPr/>
      <dgm:t>
        <a:bodyPr/>
        <a:lstStyle/>
        <a:p>
          <a:endParaRPr lang="es-GT"/>
        </a:p>
      </dgm:t>
    </dgm:pt>
    <dgm:pt modelId="{FFBFEB55-8B2D-4609-AD74-9D69C0091E62}">
      <dgm:prSet custT="1"/>
      <dgm:spPr/>
      <dgm:t>
        <a:bodyPr anchor="ctr"/>
        <a:lstStyle/>
        <a:p>
          <a:pPr algn="just"/>
          <a:r>
            <a:rPr lang="es-ES" sz="1600" dirty="0">
              <a:latin typeface="Arial" pitchFamily="34" charset="0"/>
              <a:cs typeface="Arial" pitchFamily="34" charset="0"/>
            </a:rPr>
            <a:t>Reformas que le den respaldo legal y financiero a la Política Educativa Pública. (reformas a la ley de educación nacional y reforma tributaria, entre otras).</a:t>
          </a:r>
          <a:endParaRPr lang="es-GT" sz="1600" dirty="0">
            <a:latin typeface="Arial" pitchFamily="34" charset="0"/>
            <a:cs typeface="Arial" pitchFamily="34" charset="0"/>
          </a:endParaRPr>
        </a:p>
      </dgm:t>
    </dgm:pt>
    <dgm:pt modelId="{F3DA4911-328E-458D-A6C7-591AB971D5CA}" type="parTrans" cxnId="{CC9607F2-B7B8-4B2A-9D1B-888412F700DC}">
      <dgm:prSet/>
      <dgm:spPr/>
      <dgm:t>
        <a:bodyPr/>
        <a:lstStyle/>
        <a:p>
          <a:endParaRPr lang="es-GT"/>
        </a:p>
      </dgm:t>
    </dgm:pt>
    <dgm:pt modelId="{67F91FFF-7EF0-4DA4-975B-86E62BCA3812}" type="sibTrans" cxnId="{CC9607F2-B7B8-4B2A-9D1B-888412F700DC}">
      <dgm:prSet/>
      <dgm:spPr/>
      <dgm:t>
        <a:bodyPr/>
        <a:lstStyle/>
        <a:p>
          <a:endParaRPr lang="es-GT"/>
        </a:p>
      </dgm:t>
    </dgm:pt>
    <dgm:pt modelId="{FBEF59BA-EE0F-4F7D-872A-4DCB54B7C03F}" type="pres">
      <dgm:prSet presAssocID="{1642381C-D52A-45D1-BE7E-7BF68BEEE5F1}" presName="diagram" presStyleCnt="0">
        <dgm:presLayoutVars>
          <dgm:dir/>
          <dgm:animLvl val="lvl"/>
          <dgm:resizeHandles val="exact"/>
        </dgm:presLayoutVars>
      </dgm:prSet>
      <dgm:spPr/>
    </dgm:pt>
    <dgm:pt modelId="{97C2625B-408F-471F-856B-343D997D01A1}" type="pres">
      <dgm:prSet presAssocID="{D1D99BDA-651E-4BC0-BF9A-0EFAA2268120}" presName="compNode" presStyleCnt="0"/>
      <dgm:spPr/>
    </dgm:pt>
    <dgm:pt modelId="{63B3D1E2-289D-4142-9DAB-60C3F395C64F}" type="pres">
      <dgm:prSet presAssocID="{D1D99BDA-651E-4BC0-BF9A-0EFAA2268120}" presName="childRect" presStyleLbl="bgAcc1" presStyleIdx="0" presStyleCnt="2" custScaleX="131411" custScaleY="140536" custLinFactNeighborX="-13551" custLinFactNeighborY="-163">
        <dgm:presLayoutVars>
          <dgm:bulletEnabled val="1"/>
        </dgm:presLayoutVars>
      </dgm:prSet>
      <dgm:spPr/>
      <dgm:t>
        <a:bodyPr/>
        <a:lstStyle/>
        <a:p>
          <a:endParaRPr lang="es-ES"/>
        </a:p>
      </dgm:t>
    </dgm:pt>
    <dgm:pt modelId="{5C6BBACF-7BAA-4386-ABB1-786C94EB2F68}" type="pres">
      <dgm:prSet presAssocID="{D1D99BDA-651E-4BC0-BF9A-0EFAA2268120}" presName="parentText" presStyleLbl="node1" presStyleIdx="0" presStyleCnt="0">
        <dgm:presLayoutVars>
          <dgm:chMax val="0"/>
          <dgm:bulletEnabled val="1"/>
        </dgm:presLayoutVars>
      </dgm:prSet>
      <dgm:spPr/>
      <dgm:t>
        <a:bodyPr/>
        <a:lstStyle/>
        <a:p>
          <a:endParaRPr lang="es-ES"/>
        </a:p>
      </dgm:t>
    </dgm:pt>
    <dgm:pt modelId="{ECD6D764-7474-4F2B-AD4F-9CC97129B736}" type="pres">
      <dgm:prSet presAssocID="{D1D99BDA-651E-4BC0-BF9A-0EFAA2268120}" presName="parentRect" presStyleLbl="alignNode1" presStyleIdx="0" presStyleCnt="2" custScaleX="130007" custScaleY="65613" custLinFactNeighborX="-14113" custLinFactNeighborY="36021"/>
      <dgm:spPr/>
      <dgm:t>
        <a:bodyPr/>
        <a:lstStyle/>
        <a:p>
          <a:endParaRPr lang="es-ES"/>
        </a:p>
      </dgm:t>
    </dgm:pt>
    <dgm:pt modelId="{BDB4543D-D6E6-46E5-8A5C-D7436E0B4891}" type="pres">
      <dgm:prSet presAssocID="{D1D99BDA-651E-4BC0-BF9A-0EFAA2268120}" presName="adorn" presStyleLbl="fgAccFollowNode1" presStyleIdx="0" presStyleCnt="2" custLinFactNeighborX="6419" custLinFactNeighborY="10105"/>
      <dgm:spPr/>
    </dgm:pt>
    <dgm:pt modelId="{EDDB2505-E543-450D-91BF-D36147D3B08C}" type="pres">
      <dgm:prSet presAssocID="{C6F07692-03A1-4CBD-B765-7FFDA64E8786}" presName="sibTrans" presStyleLbl="sibTrans2D1" presStyleIdx="0" presStyleCnt="0"/>
      <dgm:spPr/>
      <dgm:t>
        <a:bodyPr/>
        <a:lstStyle/>
        <a:p>
          <a:endParaRPr lang="es-ES"/>
        </a:p>
      </dgm:t>
    </dgm:pt>
    <dgm:pt modelId="{DC448948-A569-4494-A5B0-EA87F3894FDE}" type="pres">
      <dgm:prSet presAssocID="{A7048D96-3971-4C72-AF0B-0EEDF59E3B3E}" presName="compNode" presStyleCnt="0"/>
      <dgm:spPr/>
    </dgm:pt>
    <dgm:pt modelId="{9D8DA635-A359-494B-BF3B-D75DD21D0532}" type="pres">
      <dgm:prSet presAssocID="{A7048D96-3971-4C72-AF0B-0EEDF59E3B3E}" presName="childRect" presStyleLbl="bgAcc1" presStyleIdx="1" presStyleCnt="2" custScaleX="140200" custScaleY="141260" custLinFactNeighborX="59" custLinFactNeighborY="400">
        <dgm:presLayoutVars>
          <dgm:bulletEnabled val="1"/>
        </dgm:presLayoutVars>
      </dgm:prSet>
      <dgm:spPr/>
      <dgm:t>
        <a:bodyPr/>
        <a:lstStyle/>
        <a:p>
          <a:endParaRPr lang="es-ES"/>
        </a:p>
      </dgm:t>
    </dgm:pt>
    <dgm:pt modelId="{C0B58896-BF34-4783-A555-04D9F4AE782C}" type="pres">
      <dgm:prSet presAssocID="{A7048D96-3971-4C72-AF0B-0EEDF59E3B3E}" presName="parentText" presStyleLbl="node1" presStyleIdx="0" presStyleCnt="0">
        <dgm:presLayoutVars>
          <dgm:chMax val="0"/>
          <dgm:bulletEnabled val="1"/>
        </dgm:presLayoutVars>
      </dgm:prSet>
      <dgm:spPr/>
      <dgm:t>
        <a:bodyPr/>
        <a:lstStyle/>
        <a:p>
          <a:endParaRPr lang="es-ES"/>
        </a:p>
      </dgm:t>
    </dgm:pt>
    <dgm:pt modelId="{36E24640-25FF-430F-8B1C-A80065F82228}" type="pres">
      <dgm:prSet presAssocID="{A7048D96-3971-4C72-AF0B-0EEDF59E3B3E}" presName="parentRect" presStyleLbl="alignNode1" presStyleIdx="1" presStyleCnt="2" custScaleX="131753" custScaleY="65148" custLinFactNeighborX="-3865" custLinFactNeighborY="36743"/>
      <dgm:spPr/>
      <dgm:t>
        <a:bodyPr/>
        <a:lstStyle/>
        <a:p>
          <a:endParaRPr lang="es-ES"/>
        </a:p>
      </dgm:t>
    </dgm:pt>
    <dgm:pt modelId="{427B711E-B308-46CD-B5F5-F0A11934C764}" type="pres">
      <dgm:prSet presAssocID="{A7048D96-3971-4C72-AF0B-0EEDF59E3B3E}" presName="adorn" presStyleLbl="fgAccFollowNode1" presStyleIdx="1" presStyleCnt="2" custLinFactNeighborX="55195" custLinFactNeighborY="-85"/>
      <dgm:spPr/>
    </dgm:pt>
  </dgm:ptLst>
  <dgm:cxnLst>
    <dgm:cxn modelId="{54212A1B-C1E5-483C-8545-F0BA7A4EC250}" srcId="{1642381C-D52A-45D1-BE7E-7BF68BEEE5F1}" destId="{D1D99BDA-651E-4BC0-BF9A-0EFAA2268120}" srcOrd="0" destOrd="0" parTransId="{D3599B39-B251-49D4-99AC-794A160A55F4}" sibTransId="{C6F07692-03A1-4CBD-B765-7FFDA64E8786}"/>
    <dgm:cxn modelId="{0182C3E5-47F1-47BB-A169-73997C384F04}" type="presOf" srcId="{1642381C-D52A-45D1-BE7E-7BF68BEEE5F1}" destId="{FBEF59BA-EE0F-4F7D-872A-4DCB54B7C03F}" srcOrd="0" destOrd="0" presId="urn:microsoft.com/office/officeart/2005/8/layout/bList2"/>
    <dgm:cxn modelId="{E4795711-189F-40E0-B48F-14486982AF40}" type="presOf" srcId="{A7048D96-3971-4C72-AF0B-0EEDF59E3B3E}" destId="{36E24640-25FF-430F-8B1C-A80065F82228}" srcOrd="1" destOrd="0" presId="urn:microsoft.com/office/officeart/2005/8/layout/bList2"/>
    <dgm:cxn modelId="{3E4D3CBF-D817-404E-8F3D-36F2F8A018E3}" type="presOf" srcId="{D1D99BDA-651E-4BC0-BF9A-0EFAA2268120}" destId="{ECD6D764-7474-4F2B-AD4F-9CC97129B736}" srcOrd="1" destOrd="0" presId="urn:microsoft.com/office/officeart/2005/8/layout/bList2"/>
    <dgm:cxn modelId="{ACA7A99B-B948-45EE-B76E-0E20B003AF51}" type="presOf" srcId="{D1D99BDA-651E-4BC0-BF9A-0EFAA2268120}" destId="{5C6BBACF-7BAA-4386-ABB1-786C94EB2F68}" srcOrd="0" destOrd="0" presId="urn:microsoft.com/office/officeart/2005/8/layout/bList2"/>
    <dgm:cxn modelId="{CC9607F2-B7B8-4B2A-9D1B-888412F700DC}" srcId="{A7048D96-3971-4C72-AF0B-0EEDF59E3B3E}" destId="{FFBFEB55-8B2D-4609-AD74-9D69C0091E62}" srcOrd="0" destOrd="0" parTransId="{F3DA4911-328E-458D-A6C7-591AB971D5CA}" sibTransId="{67F91FFF-7EF0-4DA4-975B-86E62BCA3812}"/>
    <dgm:cxn modelId="{9CEC35FC-91CD-4716-A45F-3537D1230A84}" srcId="{D1D99BDA-651E-4BC0-BF9A-0EFAA2268120}" destId="{7C4C9AFD-0985-4AC5-BA11-18739D6D6054}" srcOrd="0" destOrd="0" parTransId="{742DC0F8-DC27-4737-A3C3-BF1852595589}" sibTransId="{C6918970-D1B8-47D1-A3D7-60F2CD496594}"/>
    <dgm:cxn modelId="{C08BAD07-F3FC-4D5F-AF18-34AF16EA4B54}" type="presOf" srcId="{A7048D96-3971-4C72-AF0B-0EEDF59E3B3E}" destId="{C0B58896-BF34-4783-A555-04D9F4AE782C}" srcOrd="0" destOrd="0" presId="urn:microsoft.com/office/officeart/2005/8/layout/bList2"/>
    <dgm:cxn modelId="{E3CB276C-56D4-4709-B7CB-6689705C9D12}" type="presOf" srcId="{7C4C9AFD-0985-4AC5-BA11-18739D6D6054}" destId="{63B3D1E2-289D-4142-9DAB-60C3F395C64F}" srcOrd="0" destOrd="0" presId="urn:microsoft.com/office/officeart/2005/8/layout/bList2"/>
    <dgm:cxn modelId="{4581761F-E05A-4B63-ACC9-D0C81FBC83A1}" type="presOf" srcId="{FFBFEB55-8B2D-4609-AD74-9D69C0091E62}" destId="{9D8DA635-A359-494B-BF3B-D75DD21D0532}" srcOrd="0" destOrd="0" presId="urn:microsoft.com/office/officeart/2005/8/layout/bList2"/>
    <dgm:cxn modelId="{5984DF3A-B9E3-4284-92F9-7C0E4B13270B}" type="presOf" srcId="{C6F07692-03A1-4CBD-B765-7FFDA64E8786}" destId="{EDDB2505-E543-450D-91BF-D36147D3B08C}" srcOrd="0" destOrd="0" presId="urn:microsoft.com/office/officeart/2005/8/layout/bList2"/>
    <dgm:cxn modelId="{C12BD5F3-1A91-4786-BA0E-457D6D2EC68A}" srcId="{1642381C-D52A-45D1-BE7E-7BF68BEEE5F1}" destId="{A7048D96-3971-4C72-AF0B-0EEDF59E3B3E}" srcOrd="1" destOrd="0" parTransId="{010307EF-D036-40E2-B399-42EB1ED16CC1}" sibTransId="{98254BFE-5FA4-47D7-908D-44773FE86B77}"/>
    <dgm:cxn modelId="{ADACBC91-866D-469B-874A-4ADC1036140B}" type="presParOf" srcId="{FBEF59BA-EE0F-4F7D-872A-4DCB54B7C03F}" destId="{97C2625B-408F-471F-856B-343D997D01A1}" srcOrd="0" destOrd="0" presId="urn:microsoft.com/office/officeart/2005/8/layout/bList2"/>
    <dgm:cxn modelId="{C5A50A0D-C48E-462D-8B42-0A16FC92AA49}" type="presParOf" srcId="{97C2625B-408F-471F-856B-343D997D01A1}" destId="{63B3D1E2-289D-4142-9DAB-60C3F395C64F}" srcOrd="0" destOrd="0" presId="urn:microsoft.com/office/officeart/2005/8/layout/bList2"/>
    <dgm:cxn modelId="{8108F2F4-B005-4A77-B783-535CB8336845}" type="presParOf" srcId="{97C2625B-408F-471F-856B-343D997D01A1}" destId="{5C6BBACF-7BAA-4386-ABB1-786C94EB2F68}" srcOrd="1" destOrd="0" presId="urn:microsoft.com/office/officeart/2005/8/layout/bList2"/>
    <dgm:cxn modelId="{6C1CADD7-82CC-4497-B188-D2E34EFB882E}" type="presParOf" srcId="{97C2625B-408F-471F-856B-343D997D01A1}" destId="{ECD6D764-7474-4F2B-AD4F-9CC97129B736}" srcOrd="2" destOrd="0" presId="urn:microsoft.com/office/officeart/2005/8/layout/bList2"/>
    <dgm:cxn modelId="{58267414-FCDD-4396-BE23-6C78E8B06876}" type="presParOf" srcId="{97C2625B-408F-471F-856B-343D997D01A1}" destId="{BDB4543D-D6E6-46E5-8A5C-D7436E0B4891}" srcOrd="3" destOrd="0" presId="urn:microsoft.com/office/officeart/2005/8/layout/bList2"/>
    <dgm:cxn modelId="{CAAF6991-E667-49FA-BDE7-C18DAF616CFB}" type="presParOf" srcId="{FBEF59BA-EE0F-4F7D-872A-4DCB54B7C03F}" destId="{EDDB2505-E543-450D-91BF-D36147D3B08C}" srcOrd="1" destOrd="0" presId="urn:microsoft.com/office/officeart/2005/8/layout/bList2"/>
    <dgm:cxn modelId="{53065391-7945-4D1F-9452-51C24FD2C73F}" type="presParOf" srcId="{FBEF59BA-EE0F-4F7D-872A-4DCB54B7C03F}" destId="{DC448948-A569-4494-A5B0-EA87F3894FDE}" srcOrd="2" destOrd="0" presId="urn:microsoft.com/office/officeart/2005/8/layout/bList2"/>
    <dgm:cxn modelId="{7ED36051-6551-4DF2-AE54-98B10A2EF01A}" type="presParOf" srcId="{DC448948-A569-4494-A5B0-EA87F3894FDE}" destId="{9D8DA635-A359-494B-BF3B-D75DD21D0532}" srcOrd="0" destOrd="0" presId="urn:microsoft.com/office/officeart/2005/8/layout/bList2"/>
    <dgm:cxn modelId="{87B24D15-E1A6-48F8-B059-CFB2A417FF67}" type="presParOf" srcId="{DC448948-A569-4494-A5B0-EA87F3894FDE}" destId="{C0B58896-BF34-4783-A555-04D9F4AE782C}" srcOrd="1" destOrd="0" presId="urn:microsoft.com/office/officeart/2005/8/layout/bList2"/>
    <dgm:cxn modelId="{C9087321-7EEC-4574-854E-02332488DDE3}" type="presParOf" srcId="{DC448948-A569-4494-A5B0-EA87F3894FDE}" destId="{36E24640-25FF-430F-8B1C-A80065F82228}" srcOrd="2" destOrd="0" presId="urn:microsoft.com/office/officeart/2005/8/layout/bList2"/>
    <dgm:cxn modelId="{8B37D6F8-74F9-4C45-9253-4491AA3CF632}" type="presParOf" srcId="{DC448948-A569-4494-A5B0-EA87F3894FDE}" destId="{427B711E-B308-46CD-B5F5-F0A11934C76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1A09E-543D-48B1-A52A-777AC55B3D30}">
      <dsp:nvSpPr>
        <dsp:cNvPr id="0" name=""/>
        <dsp:cNvSpPr/>
      </dsp:nvSpPr>
      <dsp:spPr>
        <a:xfrm>
          <a:off x="0" y="913832"/>
          <a:ext cx="78488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048B06-2C96-444A-A9F3-EC082E743EF8}">
      <dsp:nvSpPr>
        <dsp:cNvPr id="0" name=""/>
        <dsp:cNvSpPr/>
      </dsp:nvSpPr>
      <dsp:spPr>
        <a:xfrm>
          <a:off x="1080146" y="10142"/>
          <a:ext cx="5494210" cy="116566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ctr" defTabSz="1244600">
            <a:lnSpc>
              <a:spcPct val="90000"/>
            </a:lnSpc>
            <a:spcBef>
              <a:spcPct val="0"/>
            </a:spcBef>
            <a:spcAft>
              <a:spcPct val="35000"/>
            </a:spcAft>
          </a:pPr>
          <a:r>
            <a:rPr lang="es-GT" sz="2800" kern="1200" dirty="0"/>
            <a:t>Presupuesto vigente  2017</a:t>
          </a:r>
        </a:p>
        <a:p>
          <a:pPr lvl="0" algn="ctr" defTabSz="1244600">
            <a:lnSpc>
              <a:spcPct val="90000"/>
            </a:lnSpc>
            <a:spcBef>
              <a:spcPct val="0"/>
            </a:spcBef>
            <a:spcAft>
              <a:spcPct val="35000"/>
            </a:spcAft>
          </a:pPr>
          <a:r>
            <a:rPr lang="es-GT" sz="2800" kern="1200" dirty="0"/>
            <a:t>Q. 13,937.2 millones</a:t>
          </a:r>
        </a:p>
      </dsp:txBody>
      <dsp:txXfrm>
        <a:off x="1137049" y="67045"/>
        <a:ext cx="5380404" cy="1051856"/>
      </dsp:txXfrm>
    </dsp:sp>
    <dsp:sp modelId="{E87061D0-F5FE-4454-BEC7-7F275D9AEB70}">
      <dsp:nvSpPr>
        <dsp:cNvPr id="0" name=""/>
        <dsp:cNvSpPr/>
      </dsp:nvSpPr>
      <dsp:spPr>
        <a:xfrm>
          <a:off x="0" y="2696678"/>
          <a:ext cx="78488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04EA8F-8E15-4436-8E88-DF61FC593604}">
      <dsp:nvSpPr>
        <dsp:cNvPr id="0" name=""/>
        <dsp:cNvSpPr/>
      </dsp:nvSpPr>
      <dsp:spPr>
        <a:xfrm>
          <a:off x="1080134" y="2808310"/>
          <a:ext cx="5488844" cy="1466045"/>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ctr" defTabSz="1244600">
            <a:lnSpc>
              <a:spcPct val="90000"/>
            </a:lnSpc>
            <a:spcBef>
              <a:spcPct val="0"/>
            </a:spcBef>
            <a:spcAft>
              <a:spcPct val="35000"/>
            </a:spcAft>
          </a:pPr>
          <a:r>
            <a:rPr lang="es-GT" sz="2800" kern="1200" dirty="0"/>
            <a:t>Presupuesto proyectado 2018</a:t>
          </a:r>
        </a:p>
        <a:p>
          <a:pPr lvl="0" algn="ctr" defTabSz="1244600">
            <a:lnSpc>
              <a:spcPct val="90000"/>
            </a:lnSpc>
            <a:spcBef>
              <a:spcPct val="0"/>
            </a:spcBef>
            <a:spcAft>
              <a:spcPct val="35000"/>
            </a:spcAft>
          </a:pPr>
          <a:r>
            <a:rPr lang="es-GT" sz="2800" kern="1200" dirty="0"/>
            <a:t>Q.16,891.6 millones</a:t>
          </a:r>
        </a:p>
      </dsp:txBody>
      <dsp:txXfrm>
        <a:off x="1151700" y="2879876"/>
        <a:ext cx="5345712" cy="1322913"/>
      </dsp:txXfrm>
    </dsp:sp>
    <dsp:sp modelId="{16DA06A1-B4B0-4824-893C-B2B10F1557C4}">
      <dsp:nvSpPr>
        <dsp:cNvPr id="0" name=""/>
        <dsp:cNvSpPr/>
      </dsp:nvSpPr>
      <dsp:spPr>
        <a:xfrm>
          <a:off x="0" y="4092693"/>
          <a:ext cx="78488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7B2B9-D287-48FA-BA9D-28D55DB8551E}">
      <dsp:nvSpPr>
        <dsp:cNvPr id="0" name=""/>
        <dsp:cNvSpPr/>
      </dsp:nvSpPr>
      <dsp:spPr>
        <a:xfrm>
          <a:off x="1080146" y="1584178"/>
          <a:ext cx="5494210" cy="1079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lvl="0" algn="ctr" defTabSz="1244600">
            <a:lnSpc>
              <a:spcPct val="90000"/>
            </a:lnSpc>
            <a:spcBef>
              <a:spcPct val="0"/>
            </a:spcBef>
            <a:spcAft>
              <a:spcPct val="35000"/>
            </a:spcAft>
          </a:pPr>
          <a:r>
            <a:rPr lang="es-GT" sz="2800" kern="1200" dirty="0"/>
            <a:t>Incremento proyectado</a:t>
          </a:r>
        </a:p>
        <a:p>
          <a:pPr lvl="0" algn="ctr" defTabSz="1244600">
            <a:lnSpc>
              <a:spcPct val="90000"/>
            </a:lnSpc>
            <a:spcBef>
              <a:spcPct val="0"/>
            </a:spcBef>
            <a:spcAft>
              <a:spcPct val="35000"/>
            </a:spcAft>
          </a:pPr>
          <a:r>
            <a:rPr lang="es-GT" sz="2800" kern="1200" dirty="0"/>
            <a:t>Q.2,954.4 millones</a:t>
          </a:r>
        </a:p>
      </dsp:txBody>
      <dsp:txXfrm>
        <a:off x="1132829" y="1636861"/>
        <a:ext cx="5388844" cy="973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38983-73DA-46C1-A521-1B8CB8A62203}">
      <dsp:nvSpPr>
        <dsp:cNvPr id="0" name=""/>
        <dsp:cNvSpPr/>
      </dsp:nvSpPr>
      <dsp:spPr>
        <a:xfrm>
          <a:off x="0" y="302200"/>
          <a:ext cx="8147248" cy="1254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buFont typeface="+mj-lt"/>
            <a:buNone/>
          </a:pPr>
          <a:r>
            <a:rPr lang="es-ES" altLang="es-GT" sz="3200" b="1" kern="1200" smtClean="0">
              <a:ln w="10541" cmpd="sng">
                <a:prstDash val="solid"/>
              </a:ln>
              <a:latin typeface="Arial" pitchFamily="34" charset="0"/>
              <a:cs typeface="Arial" pitchFamily="34" charset="0"/>
            </a:rPr>
            <a:t>Matrícula del sector oficial</a:t>
          </a:r>
          <a:endParaRPr lang="es-ES" sz="3200" kern="1200" dirty="0"/>
        </a:p>
      </dsp:txBody>
      <dsp:txXfrm>
        <a:off x="61256" y="363456"/>
        <a:ext cx="8024736" cy="1132313"/>
      </dsp:txXfrm>
    </dsp:sp>
    <dsp:sp modelId="{C29912C6-3989-4D09-94F2-F351BD166903}">
      <dsp:nvSpPr>
        <dsp:cNvPr id="0" name=""/>
        <dsp:cNvSpPr/>
      </dsp:nvSpPr>
      <dsp:spPr>
        <a:xfrm>
          <a:off x="0" y="1713521"/>
          <a:ext cx="8147248" cy="1254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altLang="es-GT" sz="3200" b="1" kern="1200" smtClean="0">
              <a:ln w="10541" cmpd="sng">
                <a:prstDash val="solid"/>
              </a:ln>
              <a:latin typeface="Arial" pitchFamily="34" charset="0"/>
              <a:cs typeface="Arial" pitchFamily="34" charset="0"/>
            </a:rPr>
            <a:t>Costos para ampliación de cobertura del sector oficial</a:t>
          </a:r>
          <a:endParaRPr lang="es-ES" sz="3200" kern="1200" dirty="0"/>
        </a:p>
      </dsp:txBody>
      <dsp:txXfrm>
        <a:off x="61256" y="1774777"/>
        <a:ext cx="8024736" cy="1132313"/>
      </dsp:txXfrm>
    </dsp:sp>
    <dsp:sp modelId="{0738C6ED-FB8E-48AC-8CAF-65C6F07F9932}">
      <dsp:nvSpPr>
        <dsp:cNvPr id="0" name=""/>
        <dsp:cNvSpPr/>
      </dsp:nvSpPr>
      <dsp:spPr>
        <a:xfrm>
          <a:off x="0" y="3221714"/>
          <a:ext cx="8147248" cy="1254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altLang="es-GT" sz="3200" b="1" kern="1200" smtClean="0">
              <a:ln w="10541" cmpd="sng">
                <a:prstDash val="solid"/>
              </a:ln>
              <a:latin typeface="Arial" pitchFamily="34" charset="0"/>
              <a:cs typeface="Arial" pitchFamily="34" charset="0"/>
            </a:rPr>
            <a:t>Sistema Nacional de Acompañamiento Pedagógico -SINAE- </a:t>
          </a:r>
          <a:endParaRPr lang="es-GT" sz="3200" kern="1200" dirty="0"/>
        </a:p>
      </dsp:txBody>
      <dsp:txXfrm>
        <a:off x="61256" y="3282970"/>
        <a:ext cx="8024736" cy="1132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EBD6D-621F-41FF-A369-3A3B662A4647}">
      <dsp:nvSpPr>
        <dsp:cNvPr id="0" name=""/>
        <dsp:cNvSpPr/>
      </dsp:nvSpPr>
      <dsp:spPr>
        <a:xfrm>
          <a:off x="0" y="676246"/>
          <a:ext cx="8513567" cy="1987507"/>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7082" tIns="72390" rIns="72390" bIns="72390" numCol="1" spcCol="1270" anchor="ctr" anchorCtr="0">
          <a:noAutofit/>
        </a:bodyPr>
        <a:lstStyle/>
        <a:p>
          <a:pPr lvl="0" algn="just" defTabSz="844550">
            <a:lnSpc>
              <a:spcPct val="90000"/>
            </a:lnSpc>
            <a:spcBef>
              <a:spcPct val="0"/>
            </a:spcBef>
            <a:spcAft>
              <a:spcPct val="35000"/>
            </a:spcAft>
          </a:pPr>
          <a:r>
            <a:rPr lang="es-GT" sz="1900" b="1" kern="1200" dirty="0">
              <a:latin typeface="Arial" pitchFamily="34" charset="0"/>
              <a:cs typeface="Arial" pitchFamily="34" charset="0"/>
            </a:rPr>
            <a:t>1. Puestos vacantes</a:t>
          </a:r>
          <a:r>
            <a:rPr lang="es-GT" sz="1900" kern="1200" dirty="0">
              <a:latin typeface="Arial" pitchFamily="34" charset="0"/>
              <a:cs typeface="Arial" pitchFamily="34" charset="0"/>
            </a:rPr>
            <a:t>, en los últimos 5 años la prioridad ha sido el financiamiento de puestos ocupados al mes de junio.  Por lo que los puestos que quedan vacantes por jubilación, fallecimientos y renuncias, estén sin financiamiento; en consecuencia no pueden ser ocupados y tiene impacto directo en la atención a estudiantes.</a:t>
          </a:r>
        </a:p>
      </dsp:txBody>
      <dsp:txXfrm>
        <a:off x="0" y="676246"/>
        <a:ext cx="8513567" cy="1987507"/>
      </dsp:txXfrm>
    </dsp:sp>
    <dsp:sp modelId="{BE5CFEF1-FE48-4F70-B527-51831426B131}">
      <dsp:nvSpPr>
        <dsp:cNvPr id="0" name=""/>
        <dsp:cNvSpPr/>
      </dsp:nvSpPr>
      <dsp:spPr>
        <a:xfrm>
          <a:off x="0" y="659667"/>
          <a:ext cx="727640" cy="1991327"/>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050E4-0F41-421C-A961-74DD24E8E8A7}">
      <dsp:nvSpPr>
        <dsp:cNvPr id="0" name=""/>
        <dsp:cNvSpPr/>
      </dsp:nvSpPr>
      <dsp:spPr>
        <a:xfrm>
          <a:off x="0" y="3254857"/>
          <a:ext cx="8306123" cy="1280140"/>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7082" tIns="76200" rIns="76200" bIns="76200" numCol="1" spcCol="1270" anchor="ctr" anchorCtr="0">
          <a:noAutofit/>
        </a:bodyPr>
        <a:lstStyle/>
        <a:p>
          <a:pPr lvl="0" algn="just" defTabSz="889000">
            <a:lnSpc>
              <a:spcPct val="90000"/>
            </a:lnSpc>
            <a:spcBef>
              <a:spcPct val="0"/>
            </a:spcBef>
            <a:spcAft>
              <a:spcPct val="35000"/>
            </a:spcAft>
          </a:pPr>
          <a:r>
            <a:rPr lang="es-GT" sz="2000" b="1" kern="1200" dirty="0">
              <a:latin typeface="Arial" pitchFamily="34" charset="0"/>
              <a:cs typeface="Arial" pitchFamily="34" charset="0"/>
            </a:rPr>
            <a:t>2. Los plazos legales </a:t>
          </a:r>
          <a:r>
            <a:rPr lang="es-GT" sz="2000" kern="1200" dirty="0">
              <a:latin typeface="Arial" pitchFamily="34" charset="0"/>
              <a:cs typeface="Arial" pitchFamily="34" charset="0"/>
            </a:rPr>
            <a:t>que establece la ley de contrataciones del Estado para eventos de licitación pública son muy extensos.</a:t>
          </a:r>
        </a:p>
      </dsp:txBody>
      <dsp:txXfrm>
        <a:off x="0" y="3254857"/>
        <a:ext cx="8306123" cy="1280140"/>
      </dsp:txXfrm>
    </dsp:sp>
    <dsp:sp modelId="{7C0A70A4-66AC-45AF-AE34-6C8A263A28BE}">
      <dsp:nvSpPr>
        <dsp:cNvPr id="0" name=""/>
        <dsp:cNvSpPr/>
      </dsp:nvSpPr>
      <dsp:spPr>
        <a:xfrm>
          <a:off x="3742" y="3216209"/>
          <a:ext cx="689108" cy="1344147"/>
        </a:xfrm>
        <a:prstGeom prst="rect">
          <a:avLst/>
        </a:prstGeom>
        <a:solidFill>
          <a:schemeClr val="accent5">
            <a:tint val="50000"/>
            <a:hueOff val="-10682367"/>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3D1E2-289D-4142-9DAB-60C3F395C64F}">
      <dsp:nvSpPr>
        <dsp:cNvPr id="0" name=""/>
        <dsp:cNvSpPr/>
      </dsp:nvSpPr>
      <dsp:spPr>
        <a:xfrm>
          <a:off x="106950" y="2360"/>
          <a:ext cx="3356410" cy="267946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a:latin typeface="Arial" pitchFamily="34" charset="0"/>
              <a:cs typeface="Arial" pitchFamily="34" charset="0"/>
            </a:rPr>
            <a:t>Cruzada nacional para sensibilización al Congreso de la República, Organismo Ejecutivo, Organismo Judicial, gobiernos locales (alcaldías entre otros), sociedad civil organizada, CACIF, universidades, iglesias, organismos internacionales de cooperación, medios de prensa, entre otros.</a:t>
          </a:r>
          <a:endParaRPr lang="es-GT" sz="1600" kern="1200" dirty="0">
            <a:latin typeface="Arial" pitchFamily="34" charset="0"/>
            <a:cs typeface="Arial" pitchFamily="34" charset="0"/>
          </a:endParaRPr>
        </a:p>
      </dsp:txBody>
      <dsp:txXfrm>
        <a:off x="169733" y="65143"/>
        <a:ext cx="3230844" cy="2616684"/>
      </dsp:txXfrm>
    </dsp:sp>
    <dsp:sp modelId="{ECD6D764-7474-4F2B-AD4F-9CC97129B736}">
      <dsp:nvSpPr>
        <dsp:cNvPr id="0" name=""/>
        <dsp:cNvSpPr/>
      </dsp:nvSpPr>
      <dsp:spPr>
        <a:xfrm>
          <a:off x="110526" y="2734779"/>
          <a:ext cx="3320550" cy="5379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s-GT" sz="1400" b="1" kern="1200" dirty="0">
              <a:latin typeface="Arial" pitchFamily="34" charset="0"/>
              <a:cs typeface="Arial" pitchFamily="34" charset="0"/>
            </a:rPr>
            <a:t>Sensibilización y legitimidad</a:t>
          </a:r>
        </a:p>
      </dsp:txBody>
      <dsp:txXfrm>
        <a:off x="110526" y="2734779"/>
        <a:ext cx="2338416" cy="537921"/>
      </dsp:txXfrm>
    </dsp:sp>
    <dsp:sp modelId="{BDB4543D-D6E6-46E5-8A5C-D7436E0B4891}">
      <dsp:nvSpPr>
        <dsp:cNvPr id="0" name=""/>
        <dsp:cNvSpPr/>
      </dsp:nvSpPr>
      <dsp:spPr>
        <a:xfrm>
          <a:off x="2782519" y="2434197"/>
          <a:ext cx="893946" cy="893946"/>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8DA635-A359-494B-BF3B-D75DD21D0532}">
      <dsp:nvSpPr>
        <dsp:cNvPr id="0" name=""/>
        <dsp:cNvSpPr/>
      </dsp:nvSpPr>
      <dsp:spPr>
        <a:xfrm>
          <a:off x="4032448" y="9643"/>
          <a:ext cx="3580893" cy="26932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a:latin typeface="Arial" pitchFamily="34" charset="0"/>
              <a:cs typeface="Arial" pitchFamily="34" charset="0"/>
            </a:rPr>
            <a:t>Reformas que le den respaldo legal y financiero a la Política Educativa Pública. (reformas a la ley de educación nacional y reforma tributaria, entre otras).</a:t>
          </a:r>
          <a:endParaRPr lang="es-GT" sz="1600" kern="1200" dirty="0">
            <a:latin typeface="Arial" pitchFamily="34" charset="0"/>
            <a:cs typeface="Arial" pitchFamily="34" charset="0"/>
          </a:endParaRPr>
        </a:p>
      </dsp:txBody>
      <dsp:txXfrm>
        <a:off x="4095555" y="72750"/>
        <a:ext cx="3454679" cy="2630164"/>
      </dsp:txXfrm>
    </dsp:sp>
    <dsp:sp modelId="{36E24640-25FF-430F-8B1C-A80065F82228}">
      <dsp:nvSpPr>
        <dsp:cNvPr id="0" name=""/>
        <dsp:cNvSpPr/>
      </dsp:nvSpPr>
      <dsp:spPr>
        <a:xfrm>
          <a:off x="4040098" y="2746055"/>
          <a:ext cx="3365146" cy="5341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ctr" defTabSz="622300">
            <a:lnSpc>
              <a:spcPct val="90000"/>
            </a:lnSpc>
            <a:spcBef>
              <a:spcPct val="0"/>
            </a:spcBef>
            <a:spcAft>
              <a:spcPct val="35000"/>
            </a:spcAft>
          </a:pPr>
          <a:r>
            <a:rPr lang="es-GT" sz="1400" b="1" kern="1200" dirty="0">
              <a:latin typeface="Arial" pitchFamily="34" charset="0"/>
              <a:cs typeface="Arial" pitchFamily="34" charset="0"/>
            </a:rPr>
            <a:t>Legalidad y </a:t>
          </a:r>
        </a:p>
        <a:p>
          <a:pPr lvl="0" algn="ctr" defTabSz="622300">
            <a:lnSpc>
              <a:spcPct val="90000"/>
            </a:lnSpc>
            <a:spcBef>
              <a:spcPct val="0"/>
            </a:spcBef>
            <a:spcAft>
              <a:spcPct val="35000"/>
            </a:spcAft>
          </a:pPr>
          <a:r>
            <a:rPr lang="es-GT" sz="1400" b="1" kern="1200" dirty="0">
              <a:latin typeface="Arial" pitchFamily="34" charset="0"/>
              <a:cs typeface="Arial" pitchFamily="34" charset="0"/>
            </a:rPr>
            <a:t>financiamiento</a:t>
          </a:r>
        </a:p>
      </dsp:txBody>
      <dsp:txXfrm>
        <a:off x="4040098" y="2746055"/>
        <a:ext cx="2369821" cy="534109"/>
      </dsp:txXfrm>
    </dsp:sp>
    <dsp:sp modelId="{427B711E-B308-46CD-B5F5-F0A11934C764}">
      <dsp:nvSpPr>
        <dsp:cNvPr id="0" name=""/>
        <dsp:cNvSpPr/>
      </dsp:nvSpPr>
      <dsp:spPr>
        <a:xfrm>
          <a:off x="6908672" y="2431420"/>
          <a:ext cx="893946" cy="893946"/>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30574" cy="497683"/>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sz="quarter" idx="1"/>
          </p:nvPr>
        </p:nvSpPr>
        <p:spPr>
          <a:xfrm>
            <a:off x="3829010" y="0"/>
            <a:ext cx="2930574" cy="497683"/>
          </a:xfrm>
          <a:prstGeom prst="rect">
            <a:avLst/>
          </a:prstGeom>
        </p:spPr>
        <p:txBody>
          <a:bodyPr vert="horz" lIns="91440" tIns="45720" rIns="91440" bIns="45720" rtlCol="0"/>
          <a:lstStyle>
            <a:lvl1pPr algn="r">
              <a:defRPr sz="1200"/>
            </a:lvl1pPr>
          </a:lstStyle>
          <a:p>
            <a:fld id="{AC63D399-978A-4BF3-8BFE-04EBD9F73CE3}" type="datetimeFigureOut">
              <a:rPr lang="es-GT" smtClean="0"/>
              <a:pPr/>
              <a:t>22/05/17</a:t>
            </a:fld>
            <a:endParaRPr lang="es-GT"/>
          </a:p>
        </p:txBody>
      </p:sp>
      <p:sp>
        <p:nvSpPr>
          <p:cNvPr id="4" name="3 Marcador de pie de página"/>
          <p:cNvSpPr>
            <a:spLocks noGrp="1"/>
          </p:cNvSpPr>
          <p:nvPr>
            <p:ph type="ftr" sz="quarter" idx="2"/>
          </p:nvPr>
        </p:nvSpPr>
        <p:spPr>
          <a:xfrm>
            <a:off x="0" y="9443241"/>
            <a:ext cx="2930574" cy="497682"/>
          </a:xfrm>
          <a:prstGeom prst="rect">
            <a:avLst/>
          </a:prstGeom>
        </p:spPr>
        <p:txBody>
          <a:bodyPr vert="horz" lIns="91440" tIns="45720" rIns="91440" bIns="45720"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829010" y="9443241"/>
            <a:ext cx="2930574" cy="497682"/>
          </a:xfrm>
          <a:prstGeom prst="rect">
            <a:avLst/>
          </a:prstGeom>
        </p:spPr>
        <p:txBody>
          <a:bodyPr vert="horz" lIns="91440" tIns="45720" rIns="91440" bIns="45720" rtlCol="0" anchor="b"/>
          <a:lstStyle>
            <a:lvl1pPr algn="r">
              <a:defRPr sz="1200"/>
            </a:lvl1pPr>
          </a:lstStyle>
          <a:p>
            <a:fld id="{D043EDDC-E3C3-4B53-93BB-E34969943A53}" type="slidenum">
              <a:rPr lang="es-GT" smtClean="0"/>
              <a:pPr/>
              <a:t>‹Nr.›</a:t>
            </a:fld>
            <a:endParaRPr lang="es-GT"/>
          </a:p>
        </p:txBody>
      </p:sp>
    </p:spTree>
    <p:extLst>
      <p:ext uri="{BB962C8B-B14F-4D97-AF65-F5344CB8AC3E}">
        <p14:creationId xmlns:p14="http://schemas.microsoft.com/office/powerpoint/2010/main" val="42599879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30574" cy="497683"/>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29010" y="0"/>
            <a:ext cx="2930574" cy="497683"/>
          </a:xfrm>
          <a:prstGeom prst="rect">
            <a:avLst/>
          </a:prstGeom>
        </p:spPr>
        <p:txBody>
          <a:bodyPr vert="horz" lIns="91440" tIns="45720" rIns="91440" bIns="45720" rtlCol="0"/>
          <a:lstStyle>
            <a:lvl1pPr algn="r">
              <a:defRPr sz="1200"/>
            </a:lvl1pPr>
          </a:lstStyle>
          <a:p>
            <a:fld id="{12663EA9-35D4-42EE-B736-1FE88094E40B}" type="datetimeFigureOut">
              <a:rPr lang="es-GT" smtClean="0"/>
              <a:pPr/>
              <a:t>22/05/17</a:t>
            </a:fld>
            <a:endParaRPr lang="es-GT"/>
          </a:p>
        </p:txBody>
      </p:sp>
      <p:sp>
        <p:nvSpPr>
          <p:cNvPr id="4" name="3 Marcador de imagen de diapositiva"/>
          <p:cNvSpPr>
            <a:spLocks noGrp="1" noRot="1" noChangeAspect="1"/>
          </p:cNvSpPr>
          <p:nvPr>
            <p:ph type="sldImg" idx="2"/>
          </p:nvPr>
        </p:nvSpPr>
        <p:spPr>
          <a:xfrm>
            <a:off x="895350" y="746125"/>
            <a:ext cx="4970463" cy="3729038"/>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75801" y="4722416"/>
            <a:ext cx="5409562" cy="447436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5 Marcador de pie de página"/>
          <p:cNvSpPr>
            <a:spLocks noGrp="1"/>
          </p:cNvSpPr>
          <p:nvPr>
            <p:ph type="ftr" sz="quarter" idx="4"/>
          </p:nvPr>
        </p:nvSpPr>
        <p:spPr>
          <a:xfrm>
            <a:off x="0" y="9443241"/>
            <a:ext cx="2930574" cy="497682"/>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29010" y="9443241"/>
            <a:ext cx="2930574" cy="497682"/>
          </a:xfrm>
          <a:prstGeom prst="rect">
            <a:avLst/>
          </a:prstGeom>
        </p:spPr>
        <p:txBody>
          <a:bodyPr vert="horz" lIns="91440" tIns="45720" rIns="91440" bIns="45720" rtlCol="0" anchor="b"/>
          <a:lstStyle>
            <a:lvl1pPr algn="r">
              <a:defRPr sz="1200"/>
            </a:lvl1pPr>
          </a:lstStyle>
          <a:p>
            <a:fld id="{2CF07FED-7CFF-4243-9A5A-C46B6734134F}" type="slidenum">
              <a:rPr lang="es-GT" smtClean="0"/>
              <a:pPr/>
              <a:t>‹Nr.›</a:t>
            </a:fld>
            <a:endParaRPr lang="es-GT"/>
          </a:p>
        </p:txBody>
      </p:sp>
    </p:spTree>
    <p:extLst>
      <p:ext uri="{BB962C8B-B14F-4D97-AF65-F5344CB8AC3E}">
        <p14:creationId xmlns:p14="http://schemas.microsoft.com/office/powerpoint/2010/main" val="177033800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GT"/>
          </a:p>
        </p:txBody>
      </p:sp>
      <p:sp>
        <p:nvSpPr>
          <p:cNvPr id="4" name="3 Marcador de fecha"/>
          <p:cNvSpPr>
            <a:spLocks noGrp="1"/>
          </p:cNvSpPr>
          <p:nvPr>
            <p:ph type="dt" sz="half" idx="10"/>
          </p:nvPr>
        </p:nvSpPr>
        <p:spPr/>
        <p:txBody>
          <a:bodyPr/>
          <a:lstStyle/>
          <a:p>
            <a:fld id="{9EDD74C1-EA60-4A9D-B7B0-79F0C92D7E50}" type="datetime1">
              <a:rPr lang="es-GT" smtClean="0"/>
              <a:pPr/>
              <a:t>22/05/17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3E0158C7-B078-43B0-9972-CC0368243AD2}" type="datetime1">
              <a:rPr lang="es-GT" smtClean="0"/>
              <a:pPr/>
              <a:t>22/05/17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9E29A463-0050-45FF-836F-654B432B3B3D}" type="datetime1">
              <a:rPr lang="es-GT" smtClean="0"/>
              <a:pPr/>
              <a:t>22/05/17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10"/>
          </p:nvPr>
        </p:nvSpPr>
        <p:spPr/>
        <p:txBody>
          <a:bodyPr/>
          <a:lstStyle/>
          <a:p>
            <a:fld id="{CC10D405-FAB1-4538-B55B-84C12540D010}" type="datetime1">
              <a:rPr lang="es-GT" smtClean="0"/>
              <a:pPr/>
              <a:t>22/05/17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30F0505-FAE7-44DF-BEBB-642F5F482751}" type="datetime1">
              <a:rPr lang="es-GT" smtClean="0"/>
              <a:pPr/>
              <a:t>22/05/17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4 Marcador de fecha"/>
          <p:cNvSpPr>
            <a:spLocks noGrp="1"/>
          </p:cNvSpPr>
          <p:nvPr>
            <p:ph type="dt" sz="half" idx="10"/>
          </p:nvPr>
        </p:nvSpPr>
        <p:spPr/>
        <p:txBody>
          <a:bodyPr/>
          <a:lstStyle/>
          <a:p>
            <a:fld id="{866C3635-4CB9-4393-ACB2-876ACFCF279C}" type="datetime1">
              <a:rPr lang="es-GT" smtClean="0"/>
              <a:pPr/>
              <a:t>22/05/17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6 Marcador de fecha"/>
          <p:cNvSpPr>
            <a:spLocks noGrp="1"/>
          </p:cNvSpPr>
          <p:nvPr>
            <p:ph type="dt" sz="half" idx="10"/>
          </p:nvPr>
        </p:nvSpPr>
        <p:spPr/>
        <p:txBody>
          <a:bodyPr/>
          <a:lstStyle/>
          <a:p>
            <a:fld id="{F930EE5A-7D15-49C9-8C6E-4C365B0AAA63}" type="datetime1">
              <a:rPr lang="es-GT" smtClean="0"/>
              <a:pPr/>
              <a:t>22/05/17</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GT"/>
          </a:p>
        </p:txBody>
      </p:sp>
      <p:sp>
        <p:nvSpPr>
          <p:cNvPr id="3" name="2 Marcador de fecha"/>
          <p:cNvSpPr>
            <a:spLocks noGrp="1"/>
          </p:cNvSpPr>
          <p:nvPr>
            <p:ph type="dt" sz="half" idx="10"/>
          </p:nvPr>
        </p:nvSpPr>
        <p:spPr/>
        <p:txBody>
          <a:bodyPr/>
          <a:lstStyle/>
          <a:p>
            <a:fld id="{3FBD5E41-6F9E-46D6-A0AB-E4FE8E4260D7}" type="datetime1">
              <a:rPr lang="es-GT" smtClean="0"/>
              <a:pPr/>
              <a:t>22/05/17</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1A92D9-EFEE-4F19-82B8-CADDD1FB3061}" type="datetime1">
              <a:rPr lang="es-GT" smtClean="0"/>
              <a:pPr/>
              <a:t>22/05/17</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72A4D5D-A34B-443D-8414-2CDCA3682C39}" type="datetime1">
              <a:rPr lang="es-GT" smtClean="0"/>
              <a:pPr/>
              <a:t>22/05/17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A84E050-F7BB-4506-AF6D-6E8479CDA283}" type="datetime1">
              <a:rPr lang="es-GT" smtClean="0"/>
              <a:pPr/>
              <a:t>22/05/17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13B68CCC-A409-43D5-8DAF-109F181C65DD}" type="slidenum">
              <a:rPr lang="es-GT" smtClean="0"/>
              <a:pPr/>
              <a:t>‹Nr.›</a:t>
            </a:fld>
            <a:endParaRPr lang="es-G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62AD4-D4A3-4930-891C-2D87109E7944}" type="datetime1">
              <a:rPr lang="es-GT" smtClean="0"/>
              <a:pPr/>
              <a:t>22/05/17</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68CCC-A409-43D5-8DAF-109F181C65DD}" type="slidenum">
              <a:rPr lang="es-GT" smtClean="0"/>
              <a:pPr/>
              <a:t>‹Nr.›</a:t>
            </a:fld>
            <a:endParaRPr 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chart" Target="../charts/chart9.xml"/><Relationship Id="rId1" Type="http://schemas.openxmlformats.org/officeDocument/2006/relationships/slideLayout" Target="../slideLayouts/slideLayout7.xml"/><Relationship Id="rId2" Type="http://schemas.openxmlformats.org/officeDocument/2006/relationships/chart" Target="../charts/char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MINFIN-MINEDUC.jpg"/>
          <p:cNvPicPr>
            <a:picLocks noChangeAspect="1"/>
          </p:cNvPicPr>
          <p:nvPr/>
        </p:nvPicPr>
        <p:blipFill>
          <a:blip r:embed="rId2"/>
          <a:stretch>
            <a:fillRect/>
          </a:stretch>
        </p:blipFill>
        <p:spPr>
          <a:xfrm>
            <a:off x="0" y="0"/>
            <a:ext cx="9144000" cy="6858000"/>
          </a:xfrm>
          <a:prstGeom prst="rect">
            <a:avLst/>
          </a:prstGeom>
        </p:spPr>
      </p:pic>
      <p:sp>
        <p:nvSpPr>
          <p:cNvPr id="8" name="7 CuadroTexto"/>
          <p:cNvSpPr txBox="1"/>
          <p:nvPr/>
        </p:nvSpPr>
        <p:spPr>
          <a:xfrm>
            <a:off x="107504" y="5877272"/>
            <a:ext cx="2304256" cy="307777"/>
          </a:xfrm>
          <a:prstGeom prst="rect">
            <a:avLst/>
          </a:prstGeom>
          <a:noFill/>
        </p:spPr>
        <p:txBody>
          <a:bodyPr wrap="square" rtlCol="0">
            <a:spAutoFit/>
          </a:bodyPr>
          <a:lstStyle/>
          <a:p>
            <a:pPr>
              <a:buNone/>
            </a:pPr>
            <a:r>
              <a:rPr lang="es-GT" sz="1400" b="1" dirty="0">
                <a:solidFill>
                  <a:schemeClr val="tx2">
                    <a:lumMod val="50000"/>
                  </a:schemeClr>
                </a:solidFill>
                <a:latin typeface="Arial" pitchFamily="34" charset="0"/>
                <a:ea typeface="Segoe UI Black" pitchFamily="34" charset="0"/>
                <a:cs typeface="Arial" pitchFamily="34" charset="0"/>
              </a:rPr>
              <a:t>Guatemala, mayo 2017</a:t>
            </a:r>
          </a:p>
        </p:txBody>
      </p:sp>
      <p:sp>
        <p:nvSpPr>
          <p:cNvPr id="9" name="1 Título"/>
          <p:cNvSpPr txBox="1">
            <a:spLocks/>
          </p:cNvSpPr>
          <p:nvPr/>
        </p:nvSpPr>
        <p:spPr>
          <a:xfrm>
            <a:off x="0" y="1571612"/>
            <a:ext cx="5112568"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MX" sz="2800" b="1" dirty="0">
                <a:solidFill>
                  <a:srgbClr val="376092"/>
                </a:solidFill>
                <a:latin typeface="Arial" pitchFamily="34" charset="0"/>
                <a:ea typeface="Segoe UI Black" pitchFamily="34" charset="0"/>
                <a:cs typeface="Arial" pitchFamily="34" charset="0"/>
              </a:rPr>
              <a:t>Ministerio de Educación</a:t>
            </a:r>
            <a:endParaRPr lang="es-GT" sz="2800" b="1" dirty="0">
              <a:solidFill>
                <a:srgbClr val="376092"/>
              </a:solidFill>
              <a:latin typeface="Arial" pitchFamily="34" charset="0"/>
              <a:ea typeface="Segoe UI Black" pitchFamily="34" charset="0"/>
              <a:cs typeface="Arial" pitchFamily="34" charset="0"/>
            </a:endParaRPr>
          </a:p>
          <a:p>
            <a:r>
              <a:rPr lang="es-GT" sz="2800" b="1" dirty="0">
                <a:solidFill>
                  <a:srgbClr val="376092"/>
                </a:solidFill>
                <a:latin typeface="Arial" pitchFamily="34" charset="0"/>
                <a:ea typeface="Segoe UI Black" pitchFamily="34" charset="0"/>
                <a:cs typeface="Arial" pitchFamily="34" charset="0"/>
              </a:rPr>
              <a:t>Presupuesto Abierto 2018</a:t>
            </a:r>
          </a:p>
          <a:p>
            <a:pPr algn="l"/>
            <a:endParaRPr lang="es-GT" sz="2400" b="1" dirty="0">
              <a:solidFill>
                <a:schemeClr val="tx2">
                  <a:lumMod val="75000"/>
                </a:schemeClr>
              </a:solidFill>
              <a:latin typeface="Arial" pitchFamily="34" charset="0"/>
              <a:ea typeface="Segoe UI Black" pitchFamily="34" charset="0"/>
              <a:cs typeface="Arial" pitchFamily="34" charset="0"/>
            </a:endParaRPr>
          </a:p>
          <a:p>
            <a:endParaRPr lang="es-GT" sz="2400" b="1" dirty="0">
              <a:solidFill>
                <a:schemeClr val="tx2">
                  <a:lumMod val="75000"/>
                </a:schemeClr>
              </a:solidFill>
              <a:latin typeface="Arial" pitchFamily="34" charset="0"/>
              <a:ea typeface="Segoe UI Black" pitchFamily="34" charset="0"/>
              <a:cs typeface="Arial" pitchFamily="34" charset="0"/>
            </a:endParaRPr>
          </a:p>
        </p:txBody>
      </p:sp>
    </p:spTree>
    <p:extLst>
      <p:ext uri="{BB962C8B-B14F-4D97-AF65-F5344CB8AC3E}">
        <p14:creationId xmlns:p14="http://schemas.microsoft.com/office/powerpoint/2010/main" val="1452076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4017300593"/>
              </p:ext>
            </p:extLst>
          </p:nvPr>
        </p:nvGraphicFramePr>
        <p:xfrm>
          <a:off x="642257" y="1124744"/>
          <a:ext cx="7899071" cy="4883945"/>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642257" y="6139543"/>
            <a:ext cx="4659086" cy="307777"/>
          </a:xfrm>
          <a:prstGeom prst="rect">
            <a:avLst/>
          </a:prstGeom>
          <a:noFill/>
        </p:spPr>
        <p:txBody>
          <a:bodyPr wrap="square" rtlCol="0">
            <a:spAutoFit/>
          </a:bodyPr>
          <a:lstStyle/>
          <a:p>
            <a:r>
              <a:rPr lang="es-GT" sz="1400" dirty="0"/>
              <a:t>Fuente: DIPLAN</a:t>
            </a:r>
          </a:p>
        </p:txBody>
      </p:sp>
      <p:sp>
        <p:nvSpPr>
          <p:cNvPr id="5" name="Título 1"/>
          <p:cNvSpPr txBox="1">
            <a:spLocks/>
          </p:cNvSpPr>
          <p:nvPr/>
        </p:nvSpPr>
        <p:spPr>
          <a:xfrm>
            <a:off x="214931" y="260648"/>
            <a:ext cx="842493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G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a typeface="+mn-ea"/>
                <a:cs typeface="+mn-cs"/>
              </a:rPr>
              <a:t>Número de adolescentes de ambos sexos fuera del sistema educativo por edad simple, (2011)</a:t>
            </a:r>
          </a:p>
        </p:txBody>
      </p:sp>
      <p:sp>
        <p:nvSpPr>
          <p:cNvPr id="6" name="5 Marcador de número de diapositiva"/>
          <p:cNvSpPr>
            <a:spLocks noGrp="1"/>
          </p:cNvSpPr>
          <p:nvPr>
            <p:ph type="sldNum" sz="quarter" idx="12"/>
          </p:nvPr>
        </p:nvSpPr>
        <p:spPr>
          <a:xfrm>
            <a:off x="6948264" y="78085"/>
            <a:ext cx="2133600" cy="365125"/>
          </a:xfrm>
        </p:spPr>
        <p:txBody>
          <a:bodyPr/>
          <a:lstStyle/>
          <a:p>
            <a:fld id="{13B68CCC-A409-43D5-8DAF-109F181C65DD}" type="slidenum">
              <a:rPr lang="es-GT" smtClean="0">
                <a:solidFill>
                  <a:schemeClr val="tx1"/>
                </a:solidFill>
              </a:rPr>
              <a:pPr/>
              <a:t>10</a:t>
            </a:fld>
            <a:endParaRPr lang="es-GT" dirty="0">
              <a:solidFill>
                <a:schemeClr val="tx1"/>
              </a:solidFill>
            </a:endParaRPr>
          </a:p>
        </p:txBody>
      </p:sp>
    </p:spTree>
    <p:extLst>
      <p:ext uri="{BB962C8B-B14F-4D97-AF65-F5344CB8AC3E}">
        <p14:creationId xmlns:p14="http://schemas.microsoft.com/office/powerpoint/2010/main" val="2280415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90399" y="1124744"/>
            <a:ext cx="7779226" cy="707886"/>
          </a:xfrm>
          <a:prstGeom prst="rect">
            <a:avLst/>
          </a:prstGeom>
          <a:noFill/>
        </p:spPr>
        <p:txBody>
          <a:bodyPr>
            <a:spAutoFit/>
          </a:bodyPr>
          <a:lstStyle/>
          <a:p>
            <a:pPr algn="ctr">
              <a:defRPr/>
            </a:pPr>
            <a:r>
              <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Diagnóstico Presupuestario</a:t>
            </a:r>
          </a:p>
        </p:txBody>
      </p:sp>
      <p:sp>
        <p:nvSpPr>
          <p:cNvPr id="5" name="4 Marcador de número de diapositiva"/>
          <p:cNvSpPr>
            <a:spLocks noGrp="1"/>
          </p:cNvSpPr>
          <p:nvPr>
            <p:ph type="sldNum" sz="quarter" idx="12"/>
          </p:nvPr>
        </p:nvSpPr>
        <p:spPr>
          <a:xfrm>
            <a:off x="6858016" y="142852"/>
            <a:ext cx="2133600" cy="365125"/>
          </a:xfrm>
        </p:spPr>
        <p:txBody>
          <a:bodyPr/>
          <a:lstStyle/>
          <a:p>
            <a:fld id="{13B68CCC-A409-43D5-8DAF-109F181C65DD}" type="slidenum">
              <a:rPr lang="es-GT" smtClean="0">
                <a:solidFill>
                  <a:schemeClr val="tx1"/>
                </a:solidFill>
              </a:rPr>
              <a:pPr/>
              <a:t>11</a:t>
            </a:fld>
            <a:endParaRPr lang="es-GT" dirty="0">
              <a:solidFill>
                <a:schemeClr val="tx1"/>
              </a:solidFill>
            </a:endParaRPr>
          </a:p>
        </p:txBody>
      </p:sp>
      <p:pic>
        <p:nvPicPr>
          <p:cNvPr id="6" name="Picture 2"/>
          <p:cNvPicPr>
            <a:picLocks noChangeAspect="1" noChangeArrowheads="1"/>
          </p:cNvPicPr>
          <p:nvPr/>
        </p:nvPicPr>
        <p:blipFill>
          <a:blip r:embed="rId2"/>
          <a:srcRect/>
          <a:stretch>
            <a:fillRect/>
          </a:stretch>
        </p:blipFill>
        <p:spPr bwMode="auto">
          <a:xfrm>
            <a:off x="1547664" y="2276872"/>
            <a:ext cx="5688632" cy="2942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82096" y="108860"/>
            <a:ext cx="8333308" cy="892552"/>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s-GT"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Presupuesto Histórico del Ministerio de Educación</a:t>
            </a:r>
          </a:p>
          <a:p>
            <a:pPr algn="ctr">
              <a:defRPr/>
            </a:pPr>
            <a:r>
              <a:rPr lang="es-GT"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Período del 2000 al 2017</a:t>
            </a:r>
          </a:p>
        </p:txBody>
      </p:sp>
      <p:pic>
        <p:nvPicPr>
          <p:cNvPr id="2052" name="Picture 4"/>
          <p:cNvPicPr>
            <a:picLocks noChangeAspect="1" noChangeArrowheads="1"/>
          </p:cNvPicPr>
          <p:nvPr/>
        </p:nvPicPr>
        <p:blipFill>
          <a:blip r:embed="rId2"/>
          <a:srcRect/>
          <a:stretch>
            <a:fillRect/>
          </a:stretch>
        </p:blipFill>
        <p:spPr bwMode="auto">
          <a:xfrm>
            <a:off x="71406" y="1196752"/>
            <a:ext cx="8907590" cy="4993834"/>
          </a:xfrm>
          <a:prstGeom prst="rect">
            <a:avLst/>
          </a:prstGeom>
          <a:noFill/>
          <a:ln w="9525">
            <a:noFill/>
            <a:miter lim="800000"/>
            <a:headEnd/>
            <a:tailEnd/>
          </a:ln>
          <a:effectLst/>
        </p:spPr>
      </p:pic>
      <p:sp>
        <p:nvSpPr>
          <p:cNvPr id="5" name="4 Marcador de número de diapositiva"/>
          <p:cNvSpPr>
            <a:spLocks noGrp="1"/>
          </p:cNvSpPr>
          <p:nvPr>
            <p:ph type="sldNum" sz="quarter" idx="12"/>
          </p:nvPr>
        </p:nvSpPr>
        <p:spPr>
          <a:xfrm>
            <a:off x="6929454" y="-24"/>
            <a:ext cx="2133600" cy="365125"/>
          </a:xfrm>
        </p:spPr>
        <p:txBody>
          <a:bodyPr/>
          <a:lstStyle/>
          <a:p>
            <a:fld id="{13B68CCC-A409-43D5-8DAF-109F181C65DD}" type="slidenum">
              <a:rPr lang="es-GT" smtClean="0">
                <a:solidFill>
                  <a:schemeClr val="tx1"/>
                </a:solidFill>
              </a:rPr>
              <a:pPr/>
              <a:t>12</a:t>
            </a:fld>
            <a:endParaRPr lang="es-GT" dirty="0">
              <a:solidFill>
                <a:schemeClr val="tx1"/>
              </a:solidFill>
            </a:endParaRPr>
          </a:p>
        </p:txBody>
      </p:sp>
    </p:spTree>
    <p:extLst>
      <p:ext uri="{BB962C8B-B14F-4D97-AF65-F5344CB8AC3E}">
        <p14:creationId xmlns:p14="http://schemas.microsoft.com/office/powerpoint/2010/main" val="1585034226"/>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428596" y="214290"/>
            <a:ext cx="8215370" cy="1077218"/>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s-GT"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Presupuesto Vigente por Programa</a:t>
            </a:r>
          </a:p>
          <a:p>
            <a:pPr algn="ctr">
              <a:defRPr/>
            </a:pPr>
            <a:r>
              <a:rPr lang="es-GT"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Ejercicio Fiscal 2017</a:t>
            </a:r>
          </a:p>
        </p:txBody>
      </p:sp>
      <p:pic>
        <p:nvPicPr>
          <p:cNvPr id="1028" name="Picture 4"/>
          <p:cNvPicPr>
            <a:picLocks noChangeAspect="1" noChangeArrowheads="1"/>
          </p:cNvPicPr>
          <p:nvPr/>
        </p:nvPicPr>
        <p:blipFill>
          <a:blip r:embed="rId2"/>
          <a:srcRect/>
          <a:stretch>
            <a:fillRect/>
          </a:stretch>
        </p:blipFill>
        <p:spPr bwMode="auto">
          <a:xfrm>
            <a:off x="285720" y="1357298"/>
            <a:ext cx="8554161" cy="5072098"/>
          </a:xfrm>
          <a:prstGeom prst="rect">
            <a:avLst/>
          </a:prstGeom>
          <a:noFill/>
          <a:ln w="9525">
            <a:noFill/>
            <a:miter lim="800000"/>
            <a:headEnd/>
            <a:tailEnd/>
          </a:ln>
          <a:effectLst/>
        </p:spPr>
      </p:pic>
      <p:sp>
        <p:nvSpPr>
          <p:cNvPr id="5" name="4 Marcador de número de diapositiva"/>
          <p:cNvSpPr>
            <a:spLocks noGrp="1"/>
          </p:cNvSpPr>
          <p:nvPr>
            <p:ph type="sldNum" sz="quarter" idx="12"/>
          </p:nvPr>
        </p:nvSpPr>
        <p:spPr>
          <a:xfrm>
            <a:off x="6938994" y="63479"/>
            <a:ext cx="2133600" cy="365125"/>
          </a:xfrm>
        </p:spPr>
        <p:txBody>
          <a:bodyPr/>
          <a:lstStyle/>
          <a:p>
            <a:fld id="{13B68CCC-A409-43D5-8DAF-109F181C65DD}" type="slidenum">
              <a:rPr lang="es-GT" smtClean="0">
                <a:solidFill>
                  <a:schemeClr val="tx1"/>
                </a:solidFill>
              </a:rPr>
              <a:pPr/>
              <a:t>13</a:t>
            </a:fld>
            <a:endParaRPr lang="es-GT" dirty="0">
              <a:solidFill>
                <a:schemeClr val="tx1"/>
              </a:solidFill>
            </a:endParaRPr>
          </a:p>
        </p:txBody>
      </p:sp>
    </p:spTree>
    <p:extLst>
      <p:ext uri="{BB962C8B-B14F-4D97-AF65-F5344CB8AC3E}">
        <p14:creationId xmlns:p14="http://schemas.microsoft.com/office/powerpoint/2010/main" val="1585034226"/>
      </p:ext>
    </p:extLst>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536" y="116632"/>
            <a:ext cx="8384982" cy="11454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fontAlgn="b"/>
            <a:r>
              <a:rPr lang="es-G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Gasto en Educación como porcentaje del PIB</a:t>
            </a:r>
          </a:p>
          <a:p>
            <a:pPr algn="ctr" fontAlgn="b"/>
            <a:r>
              <a:rPr lang="es-G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Cuadro comparativo con otros países</a:t>
            </a:r>
            <a:endParaRPr lang="es-ES_trad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5" name="Rectángulo redondeado 4"/>
          <p:cNvSpPr/>
          <p:nvPr/>
        </p:nvSpPr>
        <p:spPr>
          <a:xfrm>
            <a:off x="7024317" y="1263446"/>
            <a:ext cx="1846833" cy="44428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GT" sz="2400" b="1" dirty="0">
                <a:solidFill>
                  <a:schemeClr val="tx2">
                    <a:lumMod val="60000"/>
                    <a:lumOff val="40000"/>
                  </a:schemeClr>
                </a:solidFill>
              </a:rPr>
              <a:t>Gasto más bajo de entre varios países.</a:t>
            </a:r>
          </a:p>
          <a:p>
            <a:pPr algn="ctr"/>
            <a:endParaRPr lang="es-GT" sz="2400" b="1" dirty="0">
              <a:solidFill>
                <a:schemeClr val="tx2">
                  <a:lumMod val="60000"/>
                  <a:lumOff val="40000"/>
                </a:schemeClr>
              </a:solidFill>
            </a:endParaRPr>
          </a:p>
          <a:p>
            <a:pPr algn="ctr"/>
            <a:endParaRPr lang="es-ES_tradnl" sz="2400" dirty="0"/>
          </a:p>
        </p:txBody>
      </p:sp>
      <p:sp>
        <p:nvSpPr>
          <p:cNvPr id="6" name="5 Marcador de número de diapositiva"/>
          <p:cNvSpPr>
            <a:spLocks noGrp="1"/>
          </p:cNvSpPr>
          <p:nvPr>
            <p:ph type="sldNum" sz="quarter" idx="12"/>
          </p:nvPr>
        </p:nvSpPr>
        <p:spPr>
          <a:xfrm>
            <a:off x="6858016" y="0"/>
            <a:ext cx="2133600" cy="365125"/>
          </a:xfrm>
        </p:spPr>
        <p:txBody>
          <a:bodyPr/>
          <a:lstStyle/>
          <a:p>
            <a:fld id="{13B68CCC-A409-43D5-8DAF-109F181C65DD}" type="slidenum">
              <a:rPr lang="es-GT" smtClean="0">
                <a:solidFill>
                  <a:schemeClr val="tx1"/>
                </a:solidFill>
              </a:rPr>
              <a:pPr/>
              <a:t>14</a:t>
            </a:fld>
            <a:endParaRPr lang="es-GT" dirty="0">
              <a:solidFill>
                <a:schemeClr val="tx1"/>
              </a:solidFill>
            </a:endParaRPr>
          </a:p>
        </p:txBody>
      </p:sp>
      <p:graphicFrame>
        <p:nvGraphicFramePr>
          <p:cNvPr id="9" name="Gráfico 8"/>
          <p:cNvGraphicFramePr>
            <a:graphicFrameLocks/>
          </p:cNvGraphicFramePr>
          <p:nvPr>
            <p:extLst>
              <p:ext uri="{D42A27DB-BD31-4B8C-83A1-F6EECF244321}">
                <p14:modId xmlns:p14="http://schemas.microsoft.com/office/powerpoint/2010/main" val="3031849825"/>
              </p:ext>
            </p:extLst>
          </p:nvPr>
        </p:nvGraphicFramePr>
        <p:xfrm>
          <a:off x="107504" y="1340768"/>
          <a:ext cx="6791320" cy="4486269"/>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2"/>
          <p:cNvSpPr txBox="1"/>
          <p:nvPr/>
        </p:nvSpPr>
        <p:spPr>
          <a:xfrm>
            <a:off x="179512" y="5880695"/>
            <a:ext cx="4824536" cy="4286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_tradnl" sz="1000" b="1" dirty="0"/>
              <a:t>Fuente</a:t>
            </a:r>
            <a:r>
              <a:rPr lang="es-ES_tradnl" sz="1000" dirty="0"/>
              <a:t>:</a:t>
            </a:r>
            <a:r>
              <a:rPr lang="es-ES_tradnl" sz="1000" baseline="0" dirty="0"/>
              <a:t> Elaboración datos 2016 DIPLAN, MINEDUC. Otros países con datos y metodología de UNESCO (UIS). Último año reportado. </a:t>
            </a:r>
            <a:endParaRPr lang="es-ES_tradnl" sz="1000" dirty="0"/>
          </a:p>
        </p:txBody>
      </p:sp>
    </p:spTree>
    <p:extLst>
      <p:ext uri="{BB962C8B-B14F-4D97-AF65-F5344CB8AC3E}">
        <p14:creationId xmlns:p14="http://schemas.microsoft.com/office/powerpoint/2010/main" val="2679323698"/>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1428775890"/>
              </p:ext>
            </p:extLst>
          </p:nvPr>
        </p:nvGraphicFramePr>
        <p:xfrm>
          <a:off x="357158" y="1285860"/>
          <a:ext cx="8416322" cy="398803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redondeado 2"/>
          <p:cNvSpPr/>
          <p:nvPr/>
        </p:nvSpPr>
        <p:spPr>
          <a:xfrm>
            <a:off x="357158" y="5229200"/>
            <a:ext cx="8489228" cy="9721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GT" sz="2400" b="1" dirty="0">
                <a:solidFill>
                  <a:schemeClr val="tx2">
                    <a:lumMod val="60000"/>
                    <a:lumOff val="40000"/>
                  </a:schemeClr>
                </a:solidFill>
                <a:latin typeface="Arial" panose="020B0604020202020204" pitchFamily="34" charset="0"/>
                <a:cs typeface="Arial" panose="020B0604020202020204" pitchFamily="34" charset="0"/>
              </a:rPr>
              <a:t>El costo promedio por alumno permaneció constante y casi sin movimiento durante los últimos tres años</a:t>
            </a:r>
            <a:endParaRPr lang="es-ES_tradnl" sz="2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Rectángulo redondeado 3"/>
          <p:cNvSpPr/>
          <p:nvPr/>
        </p:nvSpPr>
        <p:spPr>
          <a:xfrm>
            <a:off x="627728" y="244699"/>
            <a:ext cx="7688688" cy="88864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s-ES_trad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Costo promedio por estudiante según nivel (Quetzales)</a:t>
            </a:r>
          </a:p>
        </p:txBody>
      </p:sp>
      <p:sp>
        <p:nvSpPr>
          <p:cNvPr id="5" name="5 Marcador de número de diapositiva"/>
          <p:cNvSpPr>
            <a:spLocks noGrp="1"/>
          </p:cNvSpPr>
          <p:nvPr>
            <p:ph type="sldNum" sz="quarter" idx="12"/>
          </p:nvPr>
        </p:nvSpPr>
        <p:spPr>
          <a:xfrm>
            <a:off x="6876256" y="62136"/>
            <a:ext cx="2133600" cy="365125"/>
          </a:xfrm>
        </p:spPr>
        <p:txBody>
          <a:bodyPr/>
          <a:lstStyle/>
          <a:p>
            <a:fld id="{13B68CCC-A409-43D5-8DAF-109F181C65DD}" type="slidenum">
              <a:rPr lang="es-GT" smtClean="0">
                <a:solidFill>
                  <a:schemeClr val="tx1"/>
                </a:solidFill>
              </a:rPr>
              <a:pPr/>
              <a:t>15</a:t>
            </a:fld>
            <a:endParaRPr lang="es-GT" dirty="0">
              <a:solidFill>
                <a:schemeClr val="tx1"/>
              </a:solidFill>
            </a:endParaRPr>
          </a:p>
        </p:txBody>
      </p:sp>
    </p:spTree>
    <p:extLst>
      <p:ext uri="{BB962C8B-B14F-4D97-AF65-F5344CB8AC3E}">
        <p14:creationId xmlns:p14="http://schemas.microsoft.com/office/powerpoint/2010/main" val="1643820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395536" y="332656"/>
            <a:ext cx="8229600" cy="884237"/>
          </a:xfrm>
        </p:spPr>
        <p:txBody>
          <a:bodyPr>
            <a:normAutofit/>
          </a:bodyPr>
          <a:lstStyle/>
          <a:p>
            <a:pPr eaLnBrk="1" hangingPunct="1"/>
            <a:r>
              <a:rPr lang="es-ES" alt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rPr>
              <a:t>Presupuesto 2017 </a:t>
            </a:r>
            <a:r>
              <a:rPr lang="es-ES" altLang="es-GT"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rPr>
              <a:t>vrs</a:t>
            </a:r>
            <a:r>
              <a:rPr lang="es-ES" alt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rPr>
              <a:t>. 2018</a:t>
            </a:r>
          </a:p>
        </p:txBody>
      </p:sp>
      <p:sp>
        <p:nvSpPr>
          <p:cNvPr id="5" name="4 Marcador de número de diapositiva"/>
          <p:cNvSpPr>
            <a:spLocks noGrp="1"/>
          </p:cNvSpPr>
          <p:nvPr>
            <p:ph type="sldNum" sz="quarter" idx="12"/>
          </p:nvPr>
        </p:nvSpPr>
        <p:spPr>
          <a:xfrm>
            <a:off x="6876256" y="44624"/>
            <a:ext cx="2133600" cy="365125"/>
          </a:xfrm>
        </p:spPr>
        <p:txBody>
          <a:bodyPr/>
          <a:lstStyle/>
          <a:p>
            <a:fld id="{13B68CCC-A409-43D5-8DAF-109F181C65DD}" type="slidenum">
              <a:rPr lang="es-GT" smtClean="0">
                <a:solidFill>
                  <a:schemeClr val="tx1"/>
                </a:solidFill>
              </a:rPr>
              <a:pPr/>
              <a:t>16</a:t>
            </a:fld>
            <a:endParaRPr lang="es-GT" dirty="0">
              <a:solidFill>
                <a:schemeClr val="tx1"/>
              </a:solidFill>
            </a:endParaRPr>
          </a:p>
        </p:txBody>
      </p:sp>
      <p:graphicFrame>
        <p:nvGraphicFramePr>
          <p:cNvPr id="2" name="1 Diagrama"/>
          <p:cNvGraphicFramePr/>
          <p:nvPr>
            <p:extLst>
              <p:ext uri="{D42A27DB-BD31-4B8C-83A1-F6EECF244321}">
                <p14:modId xmlns:p14="http://schemas.microsoft.com/office/powerpoint/2010/main" val="611938675"/>
              </p:ext>
            </p:extLst>
          </p:nvPr>
        </p:nvGraphicFramePr>
        <p:xfrm>
          <a:off x="755576" y="1412776"/>
          <a:ext cx="7848872"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Marcador de contenido 2"/>
          <p:cNvSpPr>
            <a:spLocks noGrp="1"/>
          </p:cNvSpPr>
          <p:nvPr>
            <p:ph idx="1"/>
          </p:nvPr>
        </p:nvSpPr>
        <p:spPr>
          <a:xfrm>
            <a:off x="323528" y="3717032"/>
            <a:ext cx="8540750" cy="4329113"/>
          </a:xfrm>
        </p:spPr>
        <p:txBody>
          <a:bodyPr/>
          <a:lstStyle/>
          <a:p>
            <a:pPr marL="0" indent="0" algn="ctr" eaLnBrk="1" hangingPunct="1">
              <a:buFont typeface="Arial" pitchFamily="34" charset="0"/>
              <a:buNone/>
            </a:pPr>
            <a:r>
              <a:rPr lang="es-ES" altLang="es-GT" b="1" dirty="0">
                <a:latin typeface="Apple Garamond"/>
                <a:ea typeface="Apple Garamond"/>
                <a:cs typeface="Apple Garamond"/>
              </a:rPr>
              <a:t>                 </a:t>
            </a:r>
            <a:r>
              <a:rPr lang="es-ES" altLang="es-GT" sz="2900" b="1" i="1" dirty="0">
                <a:solidFill>
                  <a:schemeClr val="tx2"/>
                </a:solidFill>
                <a:latin typeface="Apple Garamond"/>
                <a:ea typeface="Apple Garamond"/>
                <a:cs typeface="Apple Garamond"/>
              </a:rPr>
              <a:t>Cobertura Educativa										</a:t>
            </a:r>
            <a:r>
              <a:rPr lang="es-ES" altLang="es-GT" b="1" dirty="0">
                <a:latin typeface="Apple Garamond"/>
                <a:ea typeface="Apple Garamond"/>
                <a:cs typeface="Apple Garamond"/>
              </a:rPr>
              <a:t>				</a:t>
            </a:r>
          </a:p>
          <a:p>
            <a:pPr marL="0" indent="0" eaLnBrk="1" hangingPunct="1">
              <a:buFont typeface="Arial" pitchFamily="34" charset="0"/>
              <a:buNone/>
            </a:pPr>
            <a:endParaRPr lang="es-ES" altLang="es-GT" b="1" dirty="0">
              <a:latin typeface="Apple Garamond"/>
              <a:ea typeface="Apple Garamond"/>
              <a:cs typeface="Apple Garamond"/>
            </a:endParaRPr>
          </a:p>
        </p:txBody>
      </p:sp>
      <p:graphicFrame>
        <p:nvGraphicFramePr>
          <p:cNvPr id="4" name="3 Tabla"/>
          <p:cNvGraphicFramePr>
            <a:graphicFrameLocks noGrp="1"/>
          </p:cNvGraphicFramePr>
          <p:nvPr>
            <p:extLst>
              <p:ext uri="{D42A27DB-BD31-4B8C-83A1-F6EECF244321}">
                <p14:modId xmlns:p14="http://schemas.microsoft.com/office/powerpoint/2010/main" val="948029895"/>
              </p:ext>
            </p:extLst>
          </p:nvPr>
        </p:nvGraphicFramePr>
        <p:xfrm>
          <a:off x="346970" y="2348880"/>
          <a:ext cx="8473502" cy="3474650"/>
        </p:xfrm>
        <a:graphic>
          <a:graphicData uri="http://schemas.openxmlformats.org/drawingml/2006/table">
            <a:tbl>
              <a:tblPr firstRow="1" bandRow="1">
                <a:tableStyleId>{5C22544A-7EE6-4342-B048-85BDC9FD1C3A}</a:tableStyleId>
              </a:tblPr>
              <a:tblGrid>
                <a:gridCol w="648072">
                  <a:extLst>
                    <a:ext uri="{9D8B030D-6E8A-4147-A177-3AD203B41FA5}">
                      <a16:colId xmlns="" xmlns:a16="http://schemas.microsoft.com/office/drawing/2014/main" val="20000"/>
                    </a:ext>
                  </a:extLst>
                </a:gridCol>
                <a:gridCol w="4478550">
                  <a:extLst>
                    <a:ext uri="{9D8B030D-6E8A-4147-A177-3AD203B41FA5}">
                      <a16:colId xmlns="" xmlns:a16="http://schemas.microsoft.com/office/drawing/2014/main" val="20001"/>
                    </a:ext>
                  </a:extLst>
                </a:gridCol>
                <a:gridCol w="1673440">
                  <a:extLst>
                    <a:ext uri="{9D8B030D-6E8A-4147-A177-3AD203B41FA5}">
                      <a16:colId xmlns="" xmlns:a16="http://schemas.microsoft.com/office/drawing/2014/main" val="20002"/>
                    </a:ext>
                  </a:extLst>
                </a:gridCol>
                <a:gridCol w="1673440">
                  <a:extLst>
                    <a:ext uri="{9D8B030D-6E8A-4147-A177-3AD203B41FA5}">
                      <a16:colId xmlns="" xmlns:a16="http://schemas.microsoft.com/office/drawing/2014/main" val="20003"/>
                    </a:ext>
                  </a:extLst>
                </a:gridCol>
              </a:tblGrid>
              <a:tr h="556712">
                <a:tc>
                  <a:txBody>
                    <a:bodyPr/>
                    <a:lstStyle/>
                    <a:p>
                      <a:pPr algn="ctr"/>
                      <a:r>
                        <a:rPr lang="es-GT" sz="1800" dirty="0">
                          <a:latin typeface="Arial" pitchFamily="34" charset="0"/>
                          <a:cs typeface="Arial" pitchFamily="34" charset="0"/>
                        </a:rPr>
                        <a:t>No.</a:t>
                      </a:r>
                    </a:p>
                  </a:txBody>
                  <a:tcPr marL="91443" marR="91443" marT="45713" marB="45713" anchor="ctr"/>
                </a:tc>
                <a:tc>
                  <a:txBody>
                    <a:bodyPr/>
                    <a:lstStyle/>
                    <a:p>
                      <a:pPr algn="ctr"/>
                      <a:r>
                        <a:rPr lang="es-GT" sz="1800" dirty="0">
                          <a:latin typeface="Arial" pitchFamily="34" charset="0"/>
                          <a:cs typeface="Arial" pitchFamily="34" charset="0"/>
                        </a:rPr>
                        <a:t>Descripción</a:t>
                      </a:r>
                      <a:r>
                        <a:rPr lang="es-GT" sz="1800" baseline="0" dirty="0">
                          <a:latin typeface="Arial" pitchFamily="34" charset="0"/>
                          <a:cs typeface="Arial" pitchFamily="34" charset="0"/>
                        </a:rPr>
                        <a:t> del Programa</a:t>
                      </a:r>
                      <a:endParaRPr lang="es-GT" sz="1800" dirty="0">
                        <a:latin typeface="Arial" pitchFamily="34" charset="0"/>
                        <a:cs typeface="Arial" pitchFamily="34" charset="0"/>
                      </a:endParaRPr>
                    </a:p>
                  </a:txBody>
                  <a:tcPr marL="91443" marR="91443" marT="45713" marB="45713" anchor="ctr"/>
                </a:tc>
                <a:tc>
                  <a:txBody>
                    <a:bodyPr/>
                    <a:lstStyle/>
                    <a:p>
                      <a:pPr algn="ctr"/>
                      <a:r>
                        <a:rPr lang="es-GT" sz="1800" dirty="0">
                          <a:latin typeface="Arial" pitchFamily="34" charset="0"/>
                          <a:cs typeface="Arial" pitchFamily="34" charset="0"/>
                        </a:rPr>
                        <a:t>Meta</a:t>
                      </a:r>
                    </a:p>
                  </a:txBody>
                  <a:tcPr marL="91443" marR="91443" marT="45713" marB="4571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a:t>Incremento (Cifras</a:t>
                      </a:r>
                      <a:r>
                        <a:rPr lang="es-MX" sz="1800" baseline="0" dirty="0"/>
                        <a:t> en millones)</a:t>
                      </a:r>
                      <a:endParaRPr lang="es-GT" sz="1800" dirty="0"/>
                    </a:p>
                  </a:txBody>
                  <a:tcPr marL="91443" marR="91443" marT="45713" marB="45713" anchor="ctr"/>
                </a:tc>
                <a:extLst>
                  <a:ext uri="{0D108BD9-81ED-4DB2-BD59-A6C34878D82A}">
                    <a16:rowId xmlns="" xmlns:a16="http://schemas.microsoft.com/office/drawing/2014/main" val="10000"/>
                  </a:ext>
                </a:extLst>
              </a:tr>
              <a:tr h="523408">
                <a:tc>
                  <a:txBody>
                    <a:bodyPr/>
                    <a:lstStyle/>
                    <a:p>
                      <a:pPr algn="ctr">
                        <a:buFont typeface="Arial" pitchFamily="34" charset="0"/>
                        <a:buNone/>
                      </a:pPr>
                      <a:r>
                        <a:rPr lang="es-GT" sz="1800" dirty="0">
                          <a:latin typeface="Arial" pitchFamily="34" charset="0"/>
                          <a:cs typeface="Arial" pitchFamily="34" charset="0"/>
                        </a:rPr>
                        <a:t>1</a:t>
                      </a:r>
                    </a:p>
                  </a:txBody>
                  <a:tcPr marL="91443" marR="91443" marT="45713" marB="45713" anchor="ctr"/>
                </a:tc>
                <a:tc>
                  <a:txBody>
                    <a:bodyPr/>
                    <a:lstStyle/>
                    <a:p>
                      <a:pPr>
                        <a:buFont typeface="Arial" pitchFamily="34" charset="0"/>
                        <a:buNone/>
                      </a:pPr>
                      <a:r>
                        <a:rPr lang="es-GT" sz="1800" dirty="0">
                          <a:latin typeface="Arial" pitchFamily="34" charset="0"/>
                          <a:cs typeface="Arial" pitchFamily="34" charset="0"/>
                        </a:rPr>
                        <a:t>Ampliación en</a:t>
                      </a:r>
                      <a:r>
                        <a:rPr lang="es-GT" sz="1800" baseline="0" dirty="0">
                          <a:latin typeface="Arial" pitchFamily="34" charset="0"/>
                          <a:cs typeface="Arial" pitchFamily="34" charset="0"/>
                        </a:rPr>
                        <a:t> Preprimaria</a:t>
                      </a:r>
                      <a:endParaRPr lang="es-GT" sz="1800" dirty="0">
                        <a:latin typeface="Arial" pitchFamily="34" charset="0"/>
                        <a:cs typeface="Arial" pitchFamily="34" charset="0"/>
                      </a:endParaRP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30,577 estudiantes</a:t>
                      </a: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Q.52.7</a:t>
                      </a:r>
                    </a:p>
                  </a:txBody>
                  <a:tcPr marL="91443" marR="91443" marT="45713" marB="45713" anchor="ctr"/>
                </a:tc>
                <a:extLst>
                  <a:ext uri="{0D108BD9-81ED-4DB2-BD59-A6C34878D82A}">
                    <a16:rowId xmlns="" xmlns:a16="http://schemas.microsoft.com/office/drawing/2014/main" val="10001"/>
                  </a:ext>
                </a:extLst>
              </a:tr>
              <a:tr h="523408">
                <a:tc>
                  <a:txBody>
                    <a:bodyPr/>
                    <a:lstStyle/>
                    <a:p>
                      <a:pPr algn="ctr">
                        <a:buFont typeface="Arial" pitchFamily="34" charset="0"/>
                        <a:buNone/>
                      </a:pPr>
                      <a:r>
                        <a:rPr lang="es-GT" sz="1800" dirty="0">
                          <a:latin typeface="Arial" pitchFamily="34" charset="0"/>
                          <a:cs typeface="Arial" pitchFamily="34" charset="0"/>
                        </a:rPr>
                        <a:t>2 </a:t>
                      </a:r>
                    </a:p>
                  </a:txBody>
                  <a:tcPr marL="91443" marR="91443" marT="45713" marB="45713" anchor="ctr"/>
                </a:tc>
                <a:tc>
                  <a:txBody>
                    <a:bodyPr/>
                    <a:lstStyle/>
                    <a:p>
                      <a:pPr>
                        <a:buFont typeface="Arial" pitchFamily="34" charset="0"/>
                        <a:buNone/>
                      </a:pPr>
                      <a:r>
                        <a:rPr lang="es-GT" sz="1800" dirty="0">
                          <a:latin typeface="Arial" pitchFamily="34" charset="0"/>
                          <a:cs typeface="Arial" pitchFamily="34" charset="0"/>
                        </a:rPr>
                        <a:t>Ampliación en Primaria</a:t>
                      </a: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49,576 estudiantes</a:t>
                      </a: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Q.224.3</a:t>
                      </a:r>
                    </a:p>
                  </a:txBody>
                  <a:tcPr marL="91443" marR="91443" marT="45713" marB="45713" anchor="ctr"/>
                </a:tc>
                <a:extLst>
                  <a:ext uri="{0D108BD9-81ED-4DB2-BD59-A6C34878D82A}">
                    <a16:rowId xmlns="" xmlns:a16="http://schemas.microsoft.com/office/drawing/2014/main" val="10002"/>
                  </a:ext>
                </a:extLst>
              </a:tr>
              <a:tr h="523408">
                <a:tc>
                  <a:txBody>
                    <a:bodyPr/>
                    <a:lstStyle/>
                    <a:p>
                      <a:pPr algn="ctr">
                        <a:buFont typeface="Arial" pitchFamily="34" charset="0"/>
                        <a:buNone/>
                      </a:pPr>
                      <a:r>
                        <a:rPr lang="es-GT" sz="1800" dirty="0">
                          <a:latin typeface="Arial" pitchFamily="34" charset="0"/>
                          <a:cs typeface="Arial" pitchFamily="34" charset="0"/>
                        </a:rPr>
                        <a:t>3</a:t>
                      </a:r>
                    </a:p>
                  </a:txBody>
                  <a:tcPr marL="91443" marR="91443" marT="45713" marB="45713" anchor="ctr"/>
                </a:tc>
                <a:tc>
                  <a:txBody>
                    <a:bodyPr/>
                    <a:lstStyle/>
                    <a:p>
                      <a:pPr>
                        <a:buFont typeface="Arial" pitchFamily="34" charset="0"/>
                        <a:buNone/>
                      </a:pPr>
                      <a:r>
                        <a:rPr lang="es-GT" sz="1800" dirty="0">
                          <a:latin typeface="Arial" pitchFamily="34" charset="0"/>
                          <a:cs typeface="Arial" pitchFamily="34" charset="0"/>
                        </a:rPr>
                        <a:t>Ampliación en Ciclo Básico</a:t>
                      </a: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31,245 estudiantes</a:t>
                      </a: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Q.95.4</a:t>
                      </a:r>
                    </a:p>
                  </a:txBody>
                  <a:tcPr marL="91443" marR="91443" marT="45713" marB="45713" anchor="ctr"/>
                </a:tc>
                <a:extLst>
                  <a:ext uri="{0D108BD9-81ED-4DB2-BD59-A6C34878D82A}">
                    <a16:rowId xmlns="" xmlns:a16="http://schemas.microsoft.com/office/drawing/2014/main" val="10003"/>
                  </a:ext>
                </a:extLst>
              </a:tr>
              <a:tr h="523408">
                <a:tc>
                  <a:txBody>
                    <a:bodyPr/>
                    <a:lstStyle/>
                    <a:p>
                      <a:pPr algn="ctr">
                        <a:buFont typeface="Arial" pitchFamily="34" charset="0"/>
                        <a:buNone/>
                      </a:pPr>
                      <a:r>
                        <a:rPr lang="es-GT" sz="1800" dirty="0">
                          <a:latin typeface="Arial" pitchFamily="34" charset="0"/>
                          <a:cs typeface="Arial" pitchFamily="34" charset="0"/>
                        </a:rPr>
                        <a:t>4</a:t>
                      </a:r>
                    </a:p>
                  </a:txBody>
                  <a:tcPr marL="91443" marR="91443" marT="45713" marB="45713" anchor="ctr"/>
                </a:tc>
                <a:tc>
                  <a:txBody>
                    <a:bodyPr/>
                    <a:lstStyle/>
                    <a:p>
                      <a:pPr>
                        <a:buFont typeface="Arial" pitchFamily="34" charset="0"/>
                        <a:buNone/>
                      </a:pPr>
                      <a:r>
                        <a:rPr lang="es-GT" sz="1800" dirty="0">
                          <a:latin typeface="Arial" pitchFamily="34" charset="0"/>
                          <a:cs typeface="Arial" pitchFamily="34" charset="0"/>
                        </a:rPr>
                        <a:t>Ampliación Ciclo Diversificado</a:t>
                      </a: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20,153 estudiantes</a:t>
                      </a: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Q.112.4</a:t>
                      </a:r>
                    </a:p>
                  </a:txBody>
                  <a:tcPr marL="91443" marR="91443" marT="45713" marB="45713" anchor="ctr"/>
                </a:tc>
                <a:extLst>
                  <a:ext uri="{0D108BD9-81ED-4DB2-BD59-A6C34878D82A}">
                    <a16:rowId xmlns="" xmlns:a16="http://schemas.microsoft.com/office/drawing/2014/main" val="10004"/>
                  </a:ext>
                </a:extLst>
              </a:tr>
            </a:tbl>
          </a:graphicData>
        </a:graphic>
      </p:graphicFrame>
      <p:sp>
        <p:nvSpPr>
          <p:cNvPr id="5" name="4 Marcador de número de diapositiva"/>
          <p:cNvSpPr>
            <a:spLocks noGrp="1"/>
          </p:cNvSpPr>
          <p:nvPr>
            <p:ph type="sldNum" sz="quarter" idx="12"/>
          </p:nvPr>
        </p:nvSpPr>
        <p:spPr>
          <a:xfrm>
            <a:off x="6858016" y="0"/>
            <a:ext cx="2133600" cy="365125"/>
          </a:xfrm>
        </p:spPr>
        <p:txBody>
          <a:bodyPr/>
          <a:lstStyle/>
          <a:p>
            <a:fld id="{13B68CCC-A409-43D5-8DAF-109F181C65DD}" type="slidenum">
              <a:rPr lang="es-GT" smtClean="0">
                <a:solidFill>
                  <a:schemeClr val="tx1"/>
                </a:solidFill>
              </a:rPr>
              <a:pPr/>
              <a:t>17</a:t>
            </a:fld>
            <a:endParaRPr lang="es-GT" dirty="0">
              <a:solidFill>
                <a:schemeClr val="tx1"/>
              </a:solidFill>
            </a:endParaRPr>
          </a:p>
        </p:txBody>
      </p:sp>
      <p:sp>
        <p:nvSpPr>
          <p:cNvPr id="7" name="Título 1"/>
          <p:cNvSpPr>
            <a:spLocks noGrp="1"/>
          </p:cNvSpPr>
          <p:nvPr>
            <p:ph type="title"/>
          </p:nvPr>
        </p:nvSpPr>
        <p:spPr>
          <a:xfrm>
            <a:off x="467544" y="404664"/>
            <a:ext cx="8229600" cy="884237"/>
          </a:xfrm>
        </p:spPr>
        <p:txBody>
          <a:bodyPr>
            <a:normAutofit fontScale="90000"/>
          </a:bodyPr>
          <a:lstStyle/>
          <a:p>
            <a:pPr eaLnBrk="1" hangingPunct="1"/>
            <a:r>
              <a:rPr lang="es-ES" altLang="es-GT" sz="3200" b="1" i="1" dirty="0">
                <a:solidFill>
                  <a:schemeClr val="tx2"/>
                </a:solidFill>
                <a:latin typeface="Apple Garamond"/>
                <a:ea typeface="Apple Garamond"/>
                <a:cs typeface="Apple Garamond"/>
              </a:rPr>
              <a:t>Integración del incremento presupuestario para el ejercicio fiscal 2018</a:t>
            </a:r>
            <a:endParaRPr lang="es-ES" altLang="es-GT" sz="3200" dirty="0"/>
          </a:p>
        </p:txBody>
      </p:sp>
      <p:sp>
        <p:nvSpPr>
          <p:cNvPr id="3" name="2 Rectángulo"/>
          <p:cNvSpPr/>
          <p:nvPr/>
        </p:nvSpPr>
        <p:spPr>
          <a:xfrm>
            <a:off x="1619672" y="1412776"/>
            <a:ext cx="5200463" cy="707886"/>
          </a:xfrm>
          <a:prstGeom prst="rect">
            <a:avLst/>
          </a:prstGeom>
        </p:spPr>
        <p:txBody>
          <a:bodyPr wrap="none">
            <a:spAutoFit/>
          </a:bodyPr>
          <a:lstStyle/>
          <a:p>
            <a:r>
              <a:rPr lang="es-GT"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Cobertura Educativa</a:t>
            </a:r>
          </a:p>
        </p:txBody>
      </p:sp>
    </p:spTree>
    <p:extLst>
      <p:ext uri="{BB962C8B-B14F-4D97-AF65-F5344CB8AC3E}">
        <p14:creationId xmlns:p14="http://schemas.microsoft.com/office/powerpoint/2010/main" val="1296985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938994" y="71414"/>
            <a:ext cx="2133600" cy="365125"/>
          </a:xfrm>
        </p:spPr>
        <p:txBody>
          <a:bodyPr/>
          <a:lstStyle/>
          <a:p>
            <a:fld id="{13B68CCC-A409-43D5-8DAF-109F181C65DD}" type="slidenum">
              <a:rPr lang="es-GT" smtClean="0">
                <a:solidFill>
                  <a:schemeClr val="tx1"/>
                </a:solidFill>
              </a:rPr>
              <a:pPr/>
              <a:t>18</a:t>
            </a:fld>
            <a:endParaRPr lang="es-GT" dirty="0">
              <a:solidFill>
                <a:schemeClr val="tx1"/>
              </a:solidFill>
            </a:endParaRPr>
          </a:p>
        </p:txBody>
      </p:sp>
      <p:sp>
        <p:nvSpPr>
          <p:cNvPr id="6" name="5 CuadroTexto"/>
          <p:cNvSpPr txBox="1"/>
          <p:nvPr/>
        </p:nvSpPr>
        <p:spPr>
          <a:xfrm>
            <a:off x="1823162" y="757033"/>
            <a:ext cx="5667385" cy="707886"/>
          </a:xfrm>
          <a:prstGeom prst="rect">
            <a:avLst/>
          </a:prstGeom>
          <a:noFill/>
        </p:spPr>
        <p:txBody>
          <a:bodyPr wrap="square" rtlCol="0">
            <a:spAutoFit/>
          </a:bodyPr>
          <a:lstStyle/>
          <a:p>
            <a:pPr algn="ctr"/>
            <a:r>
              <a:rPr lang="es-GT"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Cobertura Educativa</a:t>
            </a:r>
          </a:p>
        </p:txBody>
      </p:sp>
      <p:graphicFrame>
        <p:nvGraphicFramePr>
          <p:cNvPr id="9" name="8 Tabla"/>
          <p:cNvGraphicFramePr>
            <a:graphicFrameLocks noGrp="1"/>
          </p:cNvGraphicFramePr>
          <p:nvPr>
            <p:extLst>
              <p:ext uri="{D42A27DB-BD31-4B8C-83A1-F6EECF244321}">
                <p14:modId xmlns:p14="http://schemas.microsoft.com/office/powerpoint/2010/main" val="222297383"/>
              </p:ext>
            </p:extLst>
          </p:nvPr>
        </p:nvGraphicFramePr>
        <p:xfrm>
          <a:off x="415010" y="1556792"/>
          <a:ext cx="8473502" cy="2905084"/>
        </p:xfrm>
        <a:graphic>
          <a:graphicData uri="http://schemas.openxmlformats.org/drawingml/2006/table">
            <a:tbl>
              <a:tblPr firstRow="1" bandRow="1">
                <a:tableStyleId>{5C22544A-7EE6-4342-B048-85BDC9FD1C3A}</a:tableStyleId>
              </a:tblPr>
              <a:tblGrid>
                <a:gridCol w="805460">
                  <a:extLst>
                    <a:ext uri="{9D8B030D-6E8A-4147-A177-3AD203B41FA5}">
                      <a16:colId xmlns="" xmlns:a16="http://schemas.microsoft.com/office/drawing/2014/main" val="20000"/>
                    </a:ext>
                  </a:extLst>
                </a:gridCol>
                <a:gridCol w="4537752">
                  <a:extLst>
                    <a:ext uri="{9D8B030D-6E8A-4147-A177-3AD203B41FA5}">
                      <a16:colId xmlns="" xmlns:a16="http://schemas.microsoft.com/office/drawing/2014/main" val="20001"/>
                    </a:ext>
                  </a:extLst>
                </a:gridCol>
                <a:gridCol w="1487513">
                  <a:extLst>
                    <a:ext uri="{9D8B030D-6E8A-4147-A177-3AD203B41FA5}">
                      <a16:colId xmlns="" xmlns:a16="http://schemas.microsoft.com/office/drawing/2014/main" val="20002"/>
                    </a:ext>
                  </a:extLst>
                </a:gridCol>
                <a:gridCol w="1642777">
                  <a:extLst>
                    <a:ext uri="{9D8B030D-6E8A-4147-A177-3AD203B41FA5}">
                      <a16:colId xmlns="" xmlns:a16="http://schemas.microsoft.com/office/drawing/2014/main" val="20003"/>
                    </a:ext>
                  </a:extLst>
                </a:gridCol>
              </a:tblGrid>
              <a:tr h="680794">
                <a:tc>
                  <a:txBody>
                    <a:bodyPr/>
                    <a:lstStyle/>
                    <a:p>
                      <a:pPr algn="ctr"/>
                      <a:r>
                        <a:rPr lang="es-GT" sz="1800" dirty="0"/>
                        <a:t>No.</a:t>
                      </a:r>
                    </a:p>
                  </a:txBody>
                  <a:tcPr marL="91443" marR="91443" marT="45713" marB="45713" anchor="ctr"/>
                </a:tc>
                <a:tc>
                  <a:txBody>
                    <a:bodyPr/>
                    <a:lstStyle/>
                    <a:p>
                      <a:pPr algn="ctr"/>
                      <a:r>
                        <a:rPr lang="es-GT" sz="1800" dirty="0"/>
                        <a:t>Descripción</a:t>
                      </a:r>
                      <a:r>
                        <a:rPr lang="es-GT" sz="1800" baseline="0" dirty="0"/>
                        <a:t> del Programa</a:t>
                      </a:r>
                      <a:endParaRPr lang="es-GT" sz="1800" dirty="0"/>
                    </a:p>
                  </a:txBody>
                  <a:tcPr marL="91443" marR="91443" marT="45713" marB="45713" anchor="ctr"/>
                </a:tc>
                <a:tc>
                  <a:txBody>
                    <a:bodyPr/>
                    <a:lstStyle/>
                    <a:p>
                      <a:pPr algn="ctr"/>
                      <a:r>
                        <a:rPr lang="es-GT" sz="1800" dirty="0"/>
                        <a:t>Meta</a:t>
                      </a:r>
                    </a:p>
                  </a:txBody>
                  <a:tcPr marL="91443" marR="91443" marT="45713" marB="45713" anchor="ctr"/>
                </a:tc>
                <a:tc>
                  <a:txBody>
                    <a:bodyPr/>
                    <a:lstStyle/>
                    <a:p>
                      <a:pPr algn="ctr"/>
                      <a:r>
                        <a:rPr lang="es-MX" sz="1800" dirty="0"/>
                        <a:t>Incremento (Cifras</a:t>
                      </a:r>
                      <a:r>
                        <a:rPr lang="es-MX" sz="1800" baseline="0" dirty="0"/>
                        <a:t> en millones)</a:t>
                      </a:r>
                      <a:endParaRPr lang="es-GT" sz="1800" dirty="0"/>
                    </a:p>
                  </a:txBody>
                  <a:tcPr marL="91443" marR="91443" marT="45713" marB="45713"/>
                </a:tc>
                <a:extLst>
                  <a:ext uri="{0D108BD9-81ED-4DB2-BD59-A6C34878D82A}">
                    <a16:rowId xmlns="" xmlns:a16="http://schemas.microsoft.com/office/drawing/2014/main" val="10000"/>
                  </a:ext>
                </a:extLst>
              </a:tr>
              <a:tr h="525774">
                <a:tc>
                  <a:txBody>
                    <a:bodyPr/>
                    <a:lstStyle/>
                    <a:p>
                      <a:pPr algn="ctr">
                        <a:buFont typeface="Arial" pitchFamily="34" charset="0"/>
                        <a:buNone/>
                      </a:pPr>
                      <a:r>
                        <a:rPr lang="es-GT" sz="1800" dirty="0">
                          <a:latin typeface="Arial" pitchFamily="34" charset="0"/>
                          <a:cs typeface="Arial" pitchFamily="34" charset="0"/>
                        </a:rPr>
                        <a:t>5</a:t>
                      </a:r>
                    </a:p>
                  </a:txBody>
                  <a:tcPr marL="91443" marR="91443" marT="45713" marB="45713" anchor="ctr"/>
                </a:tc>
                <a:tc>
                  <a:txBody>
                    <a:bodyPr/>
                    <a:lstStyle/>
                    <a:p>
                      <a:pPr>
                        <a:buFont typeface="Arial" pitchFamily="34" charset="0"/>
                        <a:buNone/>
                      </a:pPr>
                      <a:r>
                        <a:rPr lang="es-MX" sz="1800" dirty="0">
                          <a:latin typeface="Arial" pitchFamily="34" charset="0"/>
                          <a:cs typeface="Arial" pitchFamily="34" charset="0"/>
                        </a:rPr>
                        <a:t>Financiamiento puestos docentes vacantes.</a:t>
                      </a:r>
                      <a:r>
                        <a:rPr lang="es-MX" sz="1800" baseline="0" dirty="0">
                          <a:latin typeface="Arial" pitchFamily="34" charset="0"/>
                          <a:cs typeface="Arial" pitchFamily="34" charset="0"/>
                        </a:rPr>
                        <a:t> </a:t>
                      </a:r>
                      <a:r>
                        <a:rPr lang="es-MX" sz="800" baseline="0" dirty="0">
                          <a:latin typeface="Arial" pitchFamily="34" charset="0"/>
                          <a:cs typeface="Arial" pitchFamily="34" charset="0"/>
                        </a:rPr>
                        <a:t>1/</a:t>
                      </a:r>
                      <a:r>
                        <a:rPr lang="es-MX" sz="800" dirty="0">
                          <a:latin typeface="Arial" pitchFamily="34" charset="0"/>
                          <a:cs typeface="Arial" pitchFamily="34" charset="0"/>
                        </a:rPr>
                        <a:t> </a:t>
                      </a:r>
                      <a:endParaRPr lang="es-GT" sz="800" dirty="0">
                        <a:latin typeface="Arial" pitchFamily="34" charset="0"/>
                        <a:cs typeface="Arial" pitchFamily="34" charset="0"/>
                      </a:endParaRPr>
                    </a:p>
                  </a:txBody>
                  <a:tcPr marL="91443" marR="91443" marT="45713" marB="45713" anchor="ctr"/>
                </a:tc>
                <a:tc>
                  <a:txBody>
                    <a:bodyPr/>
                    <a:lstStyle/>
                    <a:p>
                      <a:pPr algn="r" fontAlgn="b"/>
                      <a:r>
                        <a:rPr lang="es-GT" sz="1800" kern="1200" dirty="0">
                          <a:solidFill>
                            <a:schemeClr val="dk1"/>
                          </a:solidFill>
                          <a:latin typeface="Arial" pitchFamily="34" charset="0"/>
                          <a:ea typeface="+mn-ea"/>
                          <a:cs typeface="Arial" pitchFamily="34" charset="0"/>
                        </a:rPr>
                        <a:t>21,663 puestos</a:t>
                      </a:r>
                    </a:p>
                  </a:txBody>
                  <a:tcPr marL="9525" marR="9525" marT="9525" marB="0" anchor="b"/>
                </a:tc>
                <a:tc>
                  <a:txBody>
                    <a:bodyPr/>
                    <a:lstStyle/>
                    <a:p>
                      <a:pPr marL="0" algn="r" defTabSz="457200" rtl="0" eaLnBrk="1" latinLnBrk="0" hangingPunct="1"/>
                      <a:r>
                        <a:rPr lang="es-MX" sz="1800" b="0" kern="1200" dirty="0">
                          <a:solidFill>
                            <a:schemeClr val="dk1"/>
                          </a:solidFill>
                          <a:latin typeface="Arial" pitchFamily="34" charset="0"/>
                          <a:ea typeface="+mn-ea"/>
                          <a:cs typeface="Arial" pitchFamily="34" charset="0"/>
                        </a:rPr>
                        <a:t>Q.482.5</a:t>
                      </a:r>
                    </a:p>
                  </a:txBody>
                  <a:tcPr marL="91443" marR="91443" marT="45713" marB="45713"/>
                </a:tc>
                <a:extLst>
                  <a:ext uri="{0D108BD9-81ED-4DB2-BD59-A6C34878D82A}">
                    <a16:rowId xmlns="" xmlns:a16="http://schemas.microsoft.com/office/drawing/2014/main" val="10001"/>
                  </a:ext>
                </a:extLst>
              </a:tr>
              <a:tr h="442978">
                <a:tc>
                  <a:txBody>
                    <a:bodyPr/>
                    <a:lstStyle/>
                    <a:p>
                      <a:pPr marL="0" algn="ctr" defTabSz="914400" rtl="0" eaLnBrk="1" latinLnBrk="0" hangingPunct="1">
                        <a:buFont typeface="Arial" pitchFamily="34" charset="0"/>
                        <a:buNone/>
                      </a:pPr>
                      <a:r>
                        <a:rPr lang="es-GT" sz="1800" kern="1200" dirty="0">
                          <a:solidFill>
                            <a:schemeClr val="dk1"/>
                          </a:solidFill>
                          <a:latin typeface="Arial" pitchFamily="34" charset="0"/>
                          <a:ea typeface="+mn-ea"/>
                          <a:cs typeface="Arial" pitchFamily="34" charset="0"/>
                        </a:rPr>
                        <a:t>6</a:t>
                      </a:r>
                    </a:p>
                  </a:txBody>
                  <a:tcPr marL="91443" marR="91443" marT="45713" marB="45713" anchor="ctr"/>
                </a:tc>
                <a:tc>
                  <a:txBody>
                    <a:bodyPr/>
                    <a:lstStyle/>
                    <a:p>
                      <a:pPr>
                        <a:buFont typeface="Arial" pitchFamily="34" charset="0"/>
                        <a:buNone/>
                      </a:pPr>
                      <a:endParaRPr lang="es-GT" sz="1000" b="1" dirty="0">
                        <a:latin typeface="Arial" pitchFamily="34" charset="0"/>
                        <a:cs typeface="Arial" pitchFamily="34" charset="0"/>
                      </a:endParaRPr>
                    </a:p>
                    <a:p>
                      <a:pPr>
                        <a:buFont typeface="Arial" pitchFamily="34" charset="0"/>
                        <a:buNone/>
                      </a:pPr>
                      <a:r>
                        <a:rPr lang="es-GT" sz="1800" kern="1200" baseline="0" dirty="0">
                          <a:solidFill>
                            <a:schemeClr val="dk1"/>
                          </a:solidFill>
                          <a:latin typeface="Arial" pitchFamily="34" charset="0"/>
                          <a:ea typeface="+mn-ea"/>
                          <a:cs typeface="Arial" pitchFamily="34" charset="0"/>
                        </a:rPr>
                        <a:t>Estimación de escalafón docente</a:t>
                      </a:r>
                    </a:p>
                  </a:txBody>
                  <a:tcPr marL="91443" marR="91443" marT="45713" marB="45713" anchor="ctr"/>
                </a:tc>
                <a:tc>
                  <a:txBody>
                    <a:bodyPr/>
                    <a:lstStyle/>
                    <a:p>
                      <a:pPr algn="r" fontAlgn="b"/>
                      <a:endParaRPr lang="es-GT" sz="1800" kern="1200" dirty="0">
                        <a:solidFill>
                          <a:schemeClr val="dk1"/>
                        </a:solidFill>
                        <a:latin typeface="Arial" pitchFamily="34" charset="0"/>
                        <a:ea typeface="+mn-ea"/>
                        <a:cs typeface="Arial" pitchFamily="34" charset="0"/>
                      </a:endParaRPr>
                    </a:p>
                  </a:txBody>
                  <a:tcPr marL="9525" marR="9525" marT="9526" marB="0" anchor="b"/>
                </a:tc>
                <a:tc>
                  <a:txBody>
                    <a:bodyPr/>
                    <a:lstStyle/>
                    <a:p>
                      <a:pPr algn="r" fontAlgn="b"/>
                      <a:r>
                        <a:rPr lang="es-GT" sz="1800" kern="1200" dirty="0">
                          <a:solidFill>
                            <a:schemeClr val="dk1"/>
                          </a:solidFill>
                          <a:latin typeface="Arial" pitchFamily="34" charset="0"/>
                          <a:ea typeface="+mn-ea"/>
                          <a:cs typeface="Arial" pitchFamily="34" charset="0"/>
                        </a:rPr>
                        <a:t>Q.100.0</a:t>
                      </a:r>
                    </a:p>
                  </a:txBody>
                  <a:tcPr marL="9525" marR="9525" marT="9526" marB="0" anchor="b"/>
                </a:tc>
                <a:extLst>
                  <a:ext uri="{0D108BD9-81ED-4DB2-BD59-A6C34878D82A}">
                    <a16:rowId xmlns="" xmlns:a16="http://schemas.microsoft.com/office/drawing/2014/main" val="10002"/>
                  </a:ext>
                </a:extLst>
              </a:tr>
              <a:tr h="442978">
                <a:tc>
                  <a:txBody>
                    <a:bodyPr/>
                    <a:lstStyle/>
                    <a:p>
                      <a:pPr marL="0" algn="ctr" defTabSz="914400" rtl="0" eaLnBrk="1" latinLnBrk="0" hangingPunct="1">
                        <a:buFont typeface="Arial" pitchFamily="34" charset="0"/>
                        <a:buNone/>
                      </a:pPr>
                      <a:r>
                        <a:rPr lang="es-GT" sz="1800" kern="1200" dirty="0">
                          <a:solidFill>
                            <a:schemeClr val="dk1"/>
                          </a:solidFill>
                          <a:latin typeface="Arial" pitchFamily="34" charset="0"/>
                          <a:ea typeface="+mn-ea"/>
                          <a:cs typeface="Arial" pitchFamily="34" charset="0"/>
                        </a:rPr>
                        <a:t>7</a:t>
                      </a:r>
                    </a:p>
                  </a:txBody>
                  <a:tcPr marL="91443" marR="91443" marT="45713" marB="45713" anchor="ctr"/>
                </a:tc>
                <a:tc>
                  <a:txBody>
                    <a:bodyPr/>
                    <a:lstStyle/>
                    <a:p>
                      <a:pPr>
                        <a:buFont typeface="Arial" pitchFamily="34" charset="0"/>
                        <a:buNone/>
                      </a:pPr>
                      <a:r>
                        <a:rPr lang="es-MX" sz="1800" baseline="0" dirty="0">
                          <a:latin typeface="Arial" pitchFamily="34" charset="0"/>
                          <a:cs typeface="Arial" pitchFamily="34" charset="0"/>
                        </a:rPr>
                        <a:t>Sensibilización a Padres de familia de niños en edad escolar. </a:t>
                      </a:r>
                      <a:r>
                        <a:rPr lang="es-MX" sz="1000" b="1" baseline="0" dirty="0">
                          <a:latin typeface="Arial" pitchFamily="34" charset="0"/>
                          <a:cs typeface="Arial" pitchFamily="34" charset="0"/>
                        </a:rPr>
                        <a:t>2/</a:t>
                      </a:r>
                      <a:endParaRPr lang="es-GT" sz="1000" b="1" dirty="0">
                        <a:latin typeface="Arial" pitchFamily="34" charset="0"/>
                        <a:cs typeface="Arial" pitchFamily="34" charset="0"/>
                      </a:endParaRPr>
                    </a:p>
                  </a:txBody>
                  <a:tcPr marL="91443" marR="91443" marT="45713" marB="45713" anchor="ctr"/>
                </a:tc>
                <a:tc>
                  <a:txBody>
                    <a:bodyPr/>
                    <a:lstStyle/>
                    <a:p>
                      <a:pPr algn="r" fontAlgn="b"/>
                      <a:r>
                        <a:rPr lang="es-GT" sz="1800" kern="1200" dirty="0">
                          <a:solidFill>
                            <a:schemeClr val="dk1"/>
                          </a:solidFill>
                          <a:latin typeface="Arial" pitchFamily="34" charset="0"/>
                          <a:ea typeface="+mn-ea"/>
                          <a:cs typeface="Arial" pitchFamily="34" charset="0"/>
                        </a:rPr>
                        <a:t>22,500 Padres de</a:t>
                      </a:r>
                      <a:r>
                        <a:rPr lang="es-GT" sz="1800" kern="1200" baseline="0" dirty="0">
                          <a:solidFill>
                            <a:schemeClr val="dk1"/>
                          </a:solidFill>
                          <a:latin typeface="Arial" pitchFamily="34" charset="0"/>
                          <a:ea typeface="+mn-ea"/>
                          <a:cs typeface="Arial" pitchFamily="34" charset="0"/>
                        </a:rPr>
                        <a:t> familia</a:t>
                      </a:r>
                      <a:endParaRPr lang="es-GT" sz="1800" kern="1200" dirty="0">
                        <a:solidFill>
                          <a:schemeClr val="dk1"/>
                        </a:solidFill>
                        <a:latin typeface="Arial" pitchFamily="34" charset="0"/>
                        <a:ea typeface="+mn-ea"/>
                        <a:cs typeface="Arial" pitchFamily="34" charset="0"/>
                      </a:endParaRPr>
                    </a:p>
                  </a:txBody>
                  <a:tcPr marL="9525" marR="9525" marT="9526" marB="0" anchor="b"/>
                </a:tc>
                <a:tc>
                  <a:txBody>
                    <a:bodyPr/>
                    <a:lstStyle/>
                    <a:p>
                      <a:pPr algn="r" fontAlgn="b"/>
                      <a:r>
                        <a:rPr lang="es-GT" sz="1800" kern="1200" dirty="0">
                          <a:solidFill>
                            <a:schemeClr val="dk1"/>
                          </a:solidFill>
                          <a:latin typeface="Arial" pitchFamily="34" charset="0"/>
                          <a:ea typeface="+mn-ea"/>
                          <a:cs typeface="Arial" pitchFamily="34" charset="0"/>
                        </a:rPr>
                        <a:t>Q.11.7</a:t>
                      </a:r>
                    </a:p>
                    <a:p>
                      <a:pPr algn="r" fontAlgn="b"/>
                      <a:endParaRPr lang="es-GT" sz="1800" kern="1200" dirty="0">
                        <a:solidFill>
                          <a:schemeClr val="dk1"/>
                        </a:solidFill>
                        <a:latin typeface="Arial" pitchFamily="34" charset="0"/>
                        <a:ea typeface="+mn-ea"/>
                        <a:cs typeface="Arial" pitchFamily="34" charset="0"/>
                      </a:endParaRPr>
                    </a:p>
                  </a:txBody>
                  <a:tcPr marL="9525" marR="9525" marT="9526" marB="0" anchor="b"/>
                </a:tc>
                <a:extLst>
                  <a:ext uri="{0D108BD9-81ED-4DB2-BD59-A6C34878D82A}">
                    <a16:rowId xmlns="" xmlns:a16="http://schemas.microsoft.com/office/drawing/2014/main" val="10003"/>
                  </a:ext>
                </a:extLst>
              </a:tr>
            </a:tbl>
          </a:graphicData>
        </a:graphic>
      </p:graphicFrame>
      <p:sp>
        <p:nvSpPr>
          <p:cNvPr id="10" name="9 CuadroTexto"/>
          <p:cNvSpPr txBox="1"/>
          <p:nvPr/>
        </p:nvSpPr>
        <p:spPr>
          <a:xfrm>
            <a:off x="425198" y="5013176"/>
            <a:ext cx="846331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GT" sz="1600" b="1" dirty="0"/>
              <a:t>1/ En los últimos 5 años, en el proceso de formulación presupuestaria, la política ha sido financiar únicamente los puestos ocupados al mes de junio.</a:t>
            </a:r>
          </a:p>
        </p:txBody>
      </p:sp>
      <p:sp>
        <p:nvSpPr>
          <p:cNvPr id="12" name="11 CuadroTexto"/>
          <p:cNvSpPr txBox="1"/>
          <p:nvPr/>
        </p:nvSpPr>
        <p:spPr>
          <a:xfrm>
            <a:off x="425198" y="5661248"/>
            <a:ext cx="846331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GT" sz="1600" b="1" dirty="0"/>
              <a:t>2/ Existe evidencia que el entorno familiar incide positivamente en la inscripción y permanencia de los estudiantes en el sistema educativo</a:t>
            </a:r>
          </a:p>
        </p:txBody>
      </p:sp>
    </p:spTree>
    <p:extLst>
      <p:ext uri="{BB962C8B-B14F-4D97-AF65-F5344CB8AC3E}">
        <p14:creationId xmlns:p14="http://schemas.microsoft.com/office/powerpoint/2010/main" val="294818348"/>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5032"/>
            <a:ext cx="7772400" cy="857256"/>
          </a:xfrm>
        </p:spPr>
        <p:txBody>
          <a:bodyPr>
            <a:noAutofit/>
          </a:bodyPr>
          <a:lstStyle/>
          <a:p>
            <a:r>
              <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rPr>
              <a:t>Cobertura Educativa</a:t>
            </a:r>
            <a:endParaRPr lang="es-GT"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endParaRPr>
          </a:p>
        </p:txBody>
      </p:sp>
      <p:graphicFrame>
        <p:nvGraphicFramePr>
          <p:cNvPr id="6" name="3 Marcador de contenido"/>
          <p:cNvGraphicFramePr>
            <a:graphicFrameLocks/>
          </p:cNvGraphicFramePr>
          <p:nvPr>
            <p:extLst>
              <p:ext uri="{D42A27DB-BD31-4B8C-83A1-F6EECF244321}">
                <p14:modId xmlns:p14="http://schemas.microsoft.com/office/powerpoint/2010/main" val="3893225439"/>
              </p:ext>
            </p:extLst>
          </p:nvPr>
        </p:nvGraphicFramePr>
        <p:xfrm>
          <a:off x="461086" y="908720"/>
          <a:ext cx="8215370" cy="3296410"/>
        </p:xfrm>
        <a:graphic>
          <a:graphicData uri="http://schemas.openxmlformats.org/drawingml/2006/table">
            <a:tbl>
              <a:tblPr firstRow="1" bandRow="1">
                <a:tableStyleId>{5C22544A-7EE6-4342-B048-85BDC9FD1C3A}</a:tableStyleId>
              </a:tblPr>
              <a:tblGrid>
                <a:gridCol w="669661">
                  <a:extLst>
                    <a:ext uri="{9D8B030D-6E8A-4147-A177-3AD203B41FA5}">
                      <a16:colId xmlns="" xmlns:a16="http://schemas.microsoft.com/office/drawing/2014/main" val="20000"/>
                    </a:ext>
                  </a:extLst>
                </a:gridCol>
                <a:gridCol w="3794835">
                  <a:extLst>
                    <a:ext uri="{9D8B030D-6E8A-4147-A177-3AD203B41FA5}">
                      <a16:colId xmlns="" xmlns:a16="http://schemas.microsoft.com/office/drawing/2014/main" val="20001"/>
                    </a:ext>
                  </a:extLst>
                </a:gridCol>
                <a:gridCol w="1656184">
                  <a:extLst>
                    <a:ext uri="{9D8B030D-6E8A-4147-A177-3AD203B41FA5}">
                      <a16:colId xmlns="" xmlns:a16="http://schemas.microsoft.com/office/drawing/2014/main" val="20002"/>
                    </a:ext>
                  </a:extLst>
                </a:gridCol>
                <a:gridCol w="2094690">
                  <a:extLst>
                    <a:ext uri="{9D8B030D-6E8A-4147-A177-3AD203B41FA5}">
                      <a16:colId xmlns="" xmlns:a16="http://schemas.microsoft.com/office/drawing/2014/main" val="20003"/>
                    </a:ext>
                  </a:extLst>
                </a:gridCol>
              </a:tblGrid>
              <a:tr h="670784">
                <a:tc>
                  <a:txBody>
                    <a:bodyPr/>
                    <a:lstStyle/>
                    <a:p>
                      <a:pPr algn="ctr"/>
                      <a:r>
                        <a:rPr lang="es-MX" sz="2000" dirty="0"/>
                        <a:t>No.</a:t>
                      </a:r>
                      <a:endParaRPr lang="es-GT" sz="2000" dirty="0"/>
                    </a:p>
                  </a:txBody>
                  <a:tcPr anchor="ctr"/>
                </a:tc>
                <a:tc>
                  <a:txBody>
                    <a:bodyPr/>
                    <a:lstStyle/>
                    <a:p>
                      <a:pPr algn="ctr"/>
                      <a:r>
                        <a:rPr lang="es-MX" sz="2000" dirty="0"/>
                        <a:t>Descripción del Programa</a:t>
                      </a:r>
                      <a:endParaRPr lang="es-GT" sz="2000" dirty="0"/>
                    </a:p>
                  </a:txBody>
                  <a:tcPr anchor="ctr"/>
                </a:tc>
                <a:tc>
                  <a:txBody>
                    <a:bodyPr/>
                    <a:lstStyle/>
                    <a:p>
                      <a:pPr algn="ctr" rtl="0" fontAlgn="ctr"/>
                      <a:r>
                        <a:rPr lang="es-GT" sz="2000" b="1" i="0" u="none" strike="noStrike" dirty="0">
                          <a:solidFill>
                            <a:schemeClr val="bg1"/>
                          </a:solidFill>
                          <a:effectLst/>
                          <a:latin typeface="Calibri"/>
                        </a:rPr>
                        <a:t>Meta</a:t>
                      </a:r>
                    </a:p>
                  </a:txBody>
                  <a:tcPr marL="9525" marR="9525" marT="9525" marB="0" anchor="ctr"/>
                </a:tc>
                <a:tc>
                  <a:txBody>
                    <a:bodyPr/>
                    <a:lstStyle/>
                    <a:p>
                      <a:pPr algn="ctr" rtl="0" fontAlgn="ctr"/>
                      <a:r>
                        <a:rPr lang="es-MX" sz="2000" dirty="0"/>
                        <a:t>Incremento (Cifras</a:t>
                      </a:r>
                      <a:r>
                        <a:rPr lang="es-MX" sz="2000" baseline="0" dirty="0"/>
                        <a:t> en millones)</a:t>
                      </a:r>
                      <a:endParaRPr lang="es-GT" sz="2000" b="1" i="0" u="none" strike="noStrike" dirty="0">
                        <a:solidFill>
                          <a:schemeClr val="bg1"/>
                        </a:solidFill>
                        <a:effectLst/>
                        <a:latin typeface="Calibri"/>
                      </a:endParaRPr>
                    </a:p>
                  </a:txBody>
                  <a:tcPr marL="9525" marR="9525" marT="9525" marB="0" anchor="ctr"/>
                </a:tc>
                <a:extLst>
                  <a:ext uri="{0D108BD9-81ED-4DB2-BD59-A6C34878D82A}">
                    <a16:rowId xmlns="" xmlns:a16="http://schemas.microsoft.com/office/drawing/2014/main" val="10000"/>
                  </a:ext>
                </a:extLst>
              </a:tr>
              <a:tr h="613274">
                <a:tc>
                  <a:txBody>
                    <a:bodyPr/>
                    <a:lstStyle/>
                    <a:p>
                      <a:pPr algn="ctr"/>
                      <a:endParaRPr lang="es-GT" sz="1800" dirty="0">
                        <a:latin typeface="Arial" pitchFamily="34" charset="0"/>
                        <a:cs typeface="Arial" pitchFamily="34" charset="0"/>
                      </a:endParaRPr>
                    </a:p>
                  </a:txBody>
                  <a:tcPr anchor="ctr"/>
                </a:tc>
                <a:tc>
                  <a:txBody>
                    <a:bodyPr/>
                    <a:lstStyle/>
                    <a:p>
                      <a:pPr algn="ctr" rtl="0" fontAlgn="ctr"/>
                      <a:r>
                        <a:rPr lang="es-MX" sz="1800" b="1" i="0" u="none" strike="noStrike" baseline="0" dirty="0">
                          <a:solidFill>
                            <a:srgbClr val="000000"/>
                          </a:solidFill>
                          <a:effectLst/>
                          <a:latin typeface="Arial" pitchFamily="34" charset="0"/>
                          <a:cs typeface="Arial" pitchFamily="34" charset="0"/>
                        </a:rPr>
                        <a:t>TOTAL PROGRAMAS DE APOYO</a:t>
                      </a:r>
                      <a:endParaRPr lang="es-GT" sz="1800" b="1" i="0" u="none" strike="noStrike" baseline="0" dirty="0">
                        <a:solidFill>
                          <a:srgbClr val="000000"/>
                        </a:solidFill>
                        <a:effectLst/>
                        <a:latin typeface="Arial" pitchFamily="34" charset="0"/>
                        <a:cs typeface="Arial" pitchFamily="34" charset="0"/>
                      </a:endParaRPr>
                    </a:p>
                  </a:txBody>
                  <a:tcPr marL="9525" marR="9525" marT="9525" marB="0" anchor="ctr"/>
                </a:tc>
                <a:tc>
                  <a:txBody>
                    <a:bodyPr/>
                    <a:lstStyle/>
                    <a:p>
                      <a:pPr algn="l" rtl="0" fontAlgn="ctr"/>
                      <a:endParaRPr lang="es-GT" sz="18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rtl="0" fontAlgn="ctr"/>
                      <a:r>
                        <a:rPr lang="es-MX" sz="1800" b="1" i="0" u="sng" strike="noStrike" dirty="0">
                          <a:solidFill>
                            <a:srgbClr val="000000"/>
                          </a:solidFill>
                          <a:effectLst/>
                          <a:latin typeface="Arial" pitchFamily="34" charset="0"/>
                          <a:cs typeface="Arial" pitchFamily="34" charset="0"/>
                        </a:rPr>
                        <a:t>Q. 672.7</a:t>
                      </a:r>
                      <a:endParaRPr lang="es-GT" sz="1800" b="1" i="0" u="sng" strike="noStrike" dirty="0">
                        <a:solidFill>
                          <a:srgbClr val="000000"/>
                        </a:solidFill>
                        <a:effectLst/>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1"/>
                  </a:ext>
                </a:extLst>
              </a:tr>
              <a:tr h="670784">
                <a:tc>
                  <a:txBody>
                    <a:bodyPr/>
                    <a:lstStyle/>
                    <a:p>
                      <a:pPr algn="ctr"/>
                      <a:r>
                        <a:rPr lang="es-GT" sz="1800" dirty="0">
                          <a:latin typeface="Arial" pitchFamily="34" charset="0"/>
                          <a:cs typeface="Arial" pitchFamily="34" charset="0"/>
                        </a:rPr>
                        <a:t>8</a:t>
                      </a:r>
                    </a:p>
                  </a:txBody>
                  <a:tcPr anchor="ctr"/>
                </a:tc>
                <a:tc>
                  <a:txBody>
                    <a:bodyPr/>
                    <a:lstStyle/>
                    <a:p>
                      <a:pPr algn="l" rtl="0" fontAlgn="ctr"/>
                      <a:r>
                        <a:rPr lang="es-GT" sz="1800" b="0" i="0" u="none" strike="noStrike" dirty="0">
                          <a:solidFill>
                            <a:srgbClr val="000000"/>
                          </a:solidFill>
                          <a:effectLst/>
                          <a:latin typeface="Arial" pitchFamily="34" charset="0"/>
                          <a:cs typeface="Arial" pitchFamily="34" charset="0"/>
                        </a:rPr>
                        <a:t>Alimentación escolar </a:t>
                      </a:r>
                      <a:r>
                        <a:rPr lang="es-GT" sz="1800" b="0" i="0" u="none" strike="noStrike" baseline="30000" dirty="0">
                          <a:solidFill>
                            <a:srgbClr val="000000"/>
                          </a:solidFill>
                          <a:effectLst/>
                          <a:latin typeface="Arial" pitchFamily="34" charset="0"/>
                          <a:cs typeface="Arial" pitchFamily="34" charset="0"/>
                        </a:rPr>
                        <a:t>1/</a:t>
                      </a:r>
                    </a:p>
                  </a:txBody>
                  <a:tcPr marL="9525" marR="9525" marT="9525" marB="0" anchor="ctr"/>
                </a:tc>
                <a:tc>
                  <a:txBody>
                    <a:bodyPr/>
                    <a:lstStyle/>
                    <a:p>
                      <a:pPr algn="r" rtl="0" fontAlgn="ctr"/>
                      <a:r>
                        <a:rPr lang="es-GT" sz="1800" b="0" i="0" u="none" strike="noStrike" dirty="0">
                          <a:solidFill>
                            <a:srgbClr val="000000"/>
                          </a:solidFill>
                          <a:effectLst/>
                          <a:latin typeface="Arial" pitchFamily="34" charset="0"/>
                          <a:cs typeface="Arial" pitchFamily="34" charset="0"/>
                        </a:rPr>
                        <a:t>2,498,756 estudiantes</a:t>
                      </a:r>
                    </a:p>
                  </a:txBody>
                  <a:tcPr marL="9525" marR="9525" marT="9525" marB="0"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Q. 566.1</a:t>
                      </a:r>
                    </a:p>
                  </a:txBody>
                  <a:tcPr marL="9525" marR="9525" marT="9525" marB="0" anchor="ctr"/>
                </a:tc>
                <a:extLst>
                  <a:ext uri="{0D108BD9-81ED-4DB2-BD59-A6C34878D82A}">
                    <a16:rowId xmlns="" xmlns:a16="http://schemas.microsoft.com/office/drawing/2014/main" val="10002"/>
                  </a:ext>
                </a:extLst>
              </a:tr>
              <a:tr h="670784">
                <a:tc>
                  <a:txBody>
                    <a:bodyPr/>
                    <a:lstStyle/>
                    <a:p>
                      <a:pPr algn="ctr"/>
                      <a:r>
                        <a:rPr lang="es-GT" sz="1800" dirty="0">
                          <a:latin typeface="Arial" pitchFamily="34" charset="0"/>
                          <a:cs typeface="Arial" pitchFamily="34" charset="0"/>
                        </a:rPr>
                        <a:t>9</a:t>
                      </a:r>
                    </a:p>
                  </a:txBody>
                  <a:tcPr anchor="ctr"/>
                </a:tc>
                <a:tc>
                  <a:txBody>
                    <a:bodyPr/>
                    <a:lstStyle/>
                    <a:p>
                      <a:pPr algn="l" rtl="0" fontAlgn="ctr"/>
                      <a:r>
                        <a:rPr lang="es-GT" sz="1800" b="0" i="0" u="none" strike="noStrike" dirty="0">
                          <a:solidFill>
                            <a:srgbClr val="000000"/>
                          </a:solidFill>
                          <a:effectLst/>
                          <a:latin typeface="Arial" pitchFamily="34" charset="0"/>
                          <a:cs typeface="Arial" pitchFamily="34" charset="0"/>
                        </a:rPr>
                        <a:t>Útiles escolares </a:t>
                      </a:r>
                      <a:r>
                        <a:rPr lang="es-GT" sz="1800" b="0" i="0" u="none" strike="noStrike" baseline="30000" dirty="0">
                          <a:solidFill>
                            <a:srgbClr val="000000"/>
                          </a:solidFill>
                          <a:effectLst/>
                          <a:latin typeface="Arial" pitchFamily="34" charset="0"/>
                          <a:cs typeface="Arial" pitchFamily="34" charset="0"/>
                        </a:rPr>
                        <a:t>2/</a:t>
                      </a:r>
                    </a:p>
                  </a:txBody>
                  <a:tcPr marL="9525" marR="9525" marT="9525" marB="0" anchor="ctr"/>
                </a:tc>
                <a:tc>
                  <a:txBody>
                    <a:bodyPr/>
                    <a:lstStyle/>
                    <a:p>
                      <a:pPr algn="r" rtl="0" fontAlgn="ctr"/>
                      <a:r>
                        <a:rPr lang="es-GT" sz="1800" b="0" i="0" u="none" strike="noStrike" dirty="0">
                          <a:solidFill>
                            <a:srgbClr val="000000"/>
                          </a:solidFill>
                          <a:effectLst/>
                          <a:latin typeface="Arial" pitchFamily="34" charset="0"/>
                          <a:cs typeface="Arial" pitchFamily="34" charset="0"/>
                        </a:rPr>
                        <a:t>2,498,756 estudiantes</a:t>
                      </a:r>
                    </a:p>
                  </a:txBody>
                  <a:tcPr marL="9525" marR="9525" marT="9525" marB="0" anchor="ctr"/>
                </a:tc>
                <a:tc>
                  <a:txBody>
                    <a:bodyPr/>
                    <a:lstStyle/>
                    <a:p>
                      <a:pPr algn="r" rtl="0" fontAlgn="ctr"/>
                      <a:r>
                        <a:rPr lang="es-GT" sz="1800" b="0" i="0" u="none" strike="noStrike" dirty="0">
                          <a:solidFill>
                            <a:srgbClr val="000000"/>
                          </a:solidFill>
                          <a:effectLst/>
                          <a:latin typeface="Arial" pitchFamily="34" charset="0"/>
                          <a:cs typeface="Arial" pitchFamily="34" charset="0"/>
                        </a:rPr>
                        <a:t>    Q. 100.6</a:t>
                      </a:r>
                    </a:p>
                  </a:txBody>
                  <a:tcPr marL="9525" marR="9525" marT="9525" marB="0" anchor="ctr"/>
                </a:tc>
                <a:extLst>
                  <a:ext uri="{0D108BD9-81ED-4DB2-BD59-A6C34878D82A}">
                    <a16:rowId xmlns="" xmlns:a16="http://schemas.microsoft.com/office/drawing/2014/main" val="10003"/>
                  </a:ext>
                </a:extLst>
              </a:tr>
              <a:tr h="670784">
                <a:tc>
                  <a:txBody>
                    <a:bodyPr/>
                    <a:lstStyle/>
                    <a:p>
                      <a:pPr algn="ctr"/>
                      <a:r>
                        <a:rPr lang="es-GT" sz="1800" dirty="0">
                          <a:latin typeface="Arial" pitchFamily="34" charset="0"/>
                          <a:cs typeface="Arial" pitchFamily="34" charset="0"/>
                        </a:rPr>
                        <a:t>10</a:t>
                      </a:r>
                    </a:p>
                  </a:txBody>
                  <a:tcPr anchor="ctr"/>
                </a:tc>
                <a:tc>
                  <a:txBody>
                    <a:bodyPr/>
                    <a:lstStyle/>
                    <a:p>
                      <a:pPr algn="l" rtl="0" fontAlgn="ctr"/>
                      <a:r>
                        <a:rPr lang="es-GT" sz="1800" b="0" i="0" u="none" strike="noStrike" dirty="0">
                          <a:solidFill>
                            <a:srgbClr val="000000"/>
                          </a:solidFill>
                          <a:effectLst/>
                          <a:latin typeface="Arial" pitchFamily="34" charset="0"/>
                          <a:cs typeface="Arial" pitchFamily="34" charset="0"/>
                        </a:rPr>
                        <a:t>Valija didáctica </a:t>
                      </a:r>
                      <a:r>
                        <a:rPr lang="es-GT" sz="1800" b="0" i="0" u="none" strike="noStrike" baseline="30000" dirty="0">
                          <a:solidFill>
                            <a:srgbClr val="000000"/>
                          </a:solidFill>
                          <a:effectLst/>
                          <a:latin typeface="Arial" pitchFamily="34" charset="0"/>
                          <a:cs typeface="Arial" pitchFamily="34" charset="0"/>
                        </a:rPr>
                        <a:t>3/</a:t>
                      </a:r>
                    </a:p>
                  </a:txBody>
                  <a:tcPr marL="9525" marR="9525" marT="9525" marB="0" anchor="ctr"/>
                </a:tc>
                <a:tc>
                  <a:txBody>
                    <a:bodyPr/>
                    <a:lstStyle/>
                    <a:p>
                      <a:pPr algn="r" rtl="0" fontAlgn="ctr"/>
                      <a:r>
                        <a:rPr lang="es-GT" sz="1800" b="0" i="0" u="none" strike="noStrike" dirty="0">
                          <a:solidFill>
                            <a:srgbClr val="000000"/>
                          </a:solidFill>
                          <a:effectLst/>
                          <a:latin typeface="Arial" pitchFamily="34" charset="0"/>
                          <a:cs typeface="Arial" pitchFamily="34" charset="0"/>
                        </a:rPr>
                        <a:t>110,161 docentes</a:t>
                      </a:r>
                    </a:p>
                  </a:txBody>
                  <a:tcPr marL="9525" marR="9525" marT="9525" marB="0" anchor="ctr"/>
                </a:tc>
                <a:tc>
                  <a:txBody>
                    <a:bodyPr/>
                    <a:lstStyle/>
                    <a:p>
                      <a:pPr algn="r" rtl="0" fontAlgn="ctr"/>
                      <a:r>
                        <a:rPr lang="es-GT" sz="1800" b="0" i="0" u="none" strike="noStrike" dirty="0">
                          <a:solidFill>
                            <a:srgbClr val="000000"/>
                          </a:solidFill>
                          <a:effectLst/>
                          <a:latin typeface="Arial" pitchFamily="34" charset="0"/>
                          <a:cs typeface="Arial" pitchFamily="34" charset="0"/>
                        </a:rPr>
                        <a:t> Q.    6.0</a:t>
                      </a:r>
                    </a:p>
                  </a:txBody>
                  <a:tcPr marL="9525" marR="9525" marT="9525" marB="0" anchor="ctr"/>
                </a:tc>
                <a:extLst>
                  <a:ext uri="{0D108BD9-81ED-4DB2-BD59-A6C34878D82A}">
                    <a16:rowId xmlns="" xmlns:a16="http://schemas.microsoft.com/office/drawing/2014/main" val="10004"/>
                  </a:ext>
                </a:extLst>
              </a:tr>
            </a:tbl>
          </a:graphicData>
        </a:graphic>
      </p:graphicFrame>
      <p:sp>
        <p:nvSpPr>
          <p:cNvPr id="4" name="3 CuadroTexto"/>
          <p:cNvSpPr txBox="1"/>
          <p:nvPr/>
        </p:nvSpPr>
        <p:spPr>
          <a:xfrm>
            <a:off x="323528" y="4365104"/>
            <a:ext cx="8463314"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GT" sz="1600" b="1" baseline="30000" dirty="0"/>
              <a:t>1/</a:t>
            </a:r>
            <a:r>
              <a:rPr lang="es-GT" sz="1600" b="1" dirty="0"/>
              <a:t>Se considera un incremento de Q1.65 diario por estudiante para otorgar Q.3.00. (El costo promedio actual es de Q.1.35 diario por estudiante).</a:t>
            </a:r>
          </a:p>
          <a:p>
            <a:endParaRPr lang="es-GT" sz="1600" b="1" dirty="0"/>
          </a:p>
          <a:p>
            <a:pPr algn="just"/>
            <a:r>
              <a:rPr lang="es-GT" sz="1600" b="1" baseline="30000" dirty="0"/>
              <a:t>2/ </a:t>
            </a:r>
            <a:r>
              <a:rPr lang="es-GT" sz="1600" b="1" dirty="0"/>
              <a:t>Se considera un incremento de Q.47.50 por estudiante para otorgar Q.100.00.  (El costo promedio actual por estudiante es de Q.52.50). </a:t>
            </a:r>
          </a:p>
          <a:p>
            <a:endParaRPr lang="es-GT" sz="1600" b="1" dirty="0"/>
          </a:p>
          <a:p>
            <a:pPr algn="just"/>
            <a:r>
              <a:rPr lang="es-GT" sz="1600" b="1" baseline="30000" dirty="0"/>
              <a:t>3/</a:t>
            </a:r>
            <a:r>
              <a:rPr lang="es-GT" sz="1600" b="1" dirty="0"/>
              <a:t> Se considera un incremento de Q80.00 por docente para otorgar Q.300.00. (El costo actual es de Q.220.00 por docente). </a:t>
            </a:r>
          </a:p>
        </p:txBody>
      </p:sp>
      <p:sp>
        <p:nvSpPr>
          <p:cNvPr id="7" name="6 Marcador de número de diapositiva"/>
          <p:cNvSpPr>
            <a:spLocks noGrp="1"/>
          </p:cNvSpPr>
          <p:nvPr>
            <p:ph type="sldNum" sz="quarter" idx="12"/>
          </p:nvPr>
        </p:nvSpPr>
        <p:spPr>
          <a:xfrm>
            <a:off x="6938994" y="63479"/>
            <a:ext cx="2133600" cy="365125"/>
          </a:xfrm>
        </p:spPr>
        <p:txBody>
          <a:bodyPr/>
          <a:lstStyle/>
          <a:p>
            <a:fld id="{13B68CCC-A409-43D5-8DAF-109F181C65DD}" type="slidenum">
              <a:rPr lang="es-GT" smtClean="0">
                <a:solidFill>
                  <a:schemeClr val="tx1"/>
                </a:solidFill>
              </a:rPr>
              <a:pPr/>
              <a:t>19</a:t>
            </a:fld>
            <a:endParaRPr lang="es-GT" dirty="0">
              <a:solidFill>
                <a:schemeClr val="tx1"/>
              </a:solidFill>
            </a:endParaRPr>
          </a:p>
        </p:txBody>
      </p:sp>
    </p:spTree>
    <p:extLst>
      <p:ext uri="{BB962C8B-B14F-4D97-AF65-F5344CB8AC3E}">
        <p14:creationId xmlns:p14="http://schemas.microsoft.com/office/powerpoint/2010/main" val="904096405"/>
      </p:ext>
    </p:extLst>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85720" y="1285860"/>
            <a:ext cx="5072098" cy="4286280"/>
          </a:xfrm>
          <a:prstGeom prst="rect">
            <a:avLst/>
          </a:prstGeom>
          <a:ln>
            <a:noFill/>
          </a:ln>
        </p:spPr>
        <p:txBody>
          <a:bodyPr vert="horz" lIns="91440" tIns="45720" rIns="91440" bIns="45720" rtlCol="0" anchor="ctr">
            <a:noAutofit/>
          </a:bodyPr>
          <a:lstStyle/>
          <a:p>
            <a:pPr algn="just"/>
            <a:r>
              <a:rPr lang="es-GT" sz="2600" dirty="0">
                <a:latin typeface="Arial" pitchFamily="34" charset="0"/>
                <a:cs typeface="Arial" pitchFamily="34" charset="0"/>
              </a:rPr>
              <a:t>Somos una institución evolutiva, organizada, eficiente y eficaz, generadora de oportunidades de enseñanza-aprendizaje, orientada a resultados, que aprovecha diligentemente las oportunidades que el siglo XXI le brinda y comprometida con una Guatemala mejor.</a:t>
            </a:r>
          </a:p>
        </p:txBody>
      </p:sp>
      <p:sp>
        <p:nvSpPr>
          <p:cNvPr id="6" name="5 CuadroTexto"/>
          <p:cNvSpPr txBox="1"/>
          <p:nvPr/>
        </p:nvSpPr>
        <p:spPr>
          <a:xfrm>
            <a:off x="254601" y="382281"/>
            <a:ext cx="8572560" cy="92333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rPr>
              <a:t>Misión</a:t>
            </a:r>
            <a:endParaRPr lang="es-G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ndParaRPr>
          </a:p>
        </p:txBody>
      </p:sp>
      <p:pic>
        <p:nvPicPr>
          <p:cNvPr id="1028" name="Picture 4" descr="Imagen relacionada"/>
          <p:cNvPicPr>
            <a:picLocks noChangeAspect="1" noChangeArrowheads="1"/>
          </p:cNvPicPr>
          <p:nvPr/>
        </p:nvPicPr>
        <p:blipFill>
          <a:blip r:embed="rId2"/>
          <a:srcRect/>
          <a:stretch>
            <a:fillRect/>
          </a:stretch>
        </p:blipFill>
        <p:spPr bwMode="auto">
          <a:xfrm>
            <a:off x="5429256" y="1714488"/>
            <a:ext cx="3429024" cy="3744855"/>
          </a:xfrm>
          <a:prstGeom prst="rect">
            <a:avLst/>
          </a:prstGeom>
          <a:noFill/>
        </p:spPr>
      </p:pic>
      <p:sp>
        <p:nvSpPr>
          <p:cNvPr id="7" name="5 Marcador de número de diapositiva"/>
          <p:cNvSpPr>
            <a:spLocks noGrp="1"/>
          </p:cNvSpPr>
          <p:nvPr>
            <p:ph type="sldNum" sz="quarter" idx="12"/>
          </p:nvPr>
        </p:nvSpPr>
        <p:spPr>
          <a:xfrm>
            <a:off x="6876256" y="48778"/>
            <a:ext cx="2133600" cy="365125"/>
          </a:xfrm>
        </p:spPr>
        <p:txBody>
          <a:bodyPr/>
          <a:lstStyle/>
          <a:p>
            <a:fld id="{13B68CCC-A409-43D5-8DAF-109F181C65DD}" type="slidenum">
              <a:rPr lang="es-GT" smtClean="0">
                <a:solidFill>
                  <a:schemeClr val="tx1"/>
                </a:solidFill>
              </a:rPr>
              <a:pPr/>
              <a:t>2</a:t>
            </a:fld>
            <a:endParaRPr lang="es-GT" dirty="0">
              <a:solidFill>
                <a:schemeClr val="tx1"/>
              </a:solidFill>
            </a:endParaRPr>
          </a:p>
        </p:txBody>
      </p:sp>
    </p:spTree>
    <p:extLst>
      <p:ext uri="{BB962C8B-B14F-4D97-AF65-F5344CB8AC3E}">
        <p14:creationId xmlns:p14="http://schemas.microsoft.com/office/powerpoint/2010/main" val="3091105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Marcador de contenido 2"/>
          <p:cNvSpPr>
            <a:spLocks noGrp="1"/>
          </p:cNvSpPr>
          <p:nvPr>
            <p:ph idx="1"/>
          </p:nvPr>
        </p:nvSpPr>
        <p:spPr>
          <a:xfrm>
            <a:off x="323528" y="548680"/>
            <a:ext cx="8540750" cy="4329113"/>
          </a:xfrm>
        </p:spPr>
        <p:txBody>
          <a:bodyPr/>
          <a:lstStyle/>
          <a:p>
            <a:pPr marL="0" indent="0" algn="ctr" eaLnBrk="1" hangingPunct="1">
              <a:buFont typeface="Arial" pitchFamily="34" charset="0"/>
              <a:buNone/>
            </a:pPr>
            <a:r>
              <a:rPr lang="es-ES" altLang="es-GT"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Cobertura Educativa</a:t>
            </a:r>
            <a:r>
              <a:rPr lang="es-ES" altLang="es-GT" b="1" dirty="0">
                <a:latin typeface="Apple Garamond"/>
                <a:ea typeface="Apple Garamond"/>
                <a:cs typeface="Apple Garamond"/>
              </a:rPr>
              <a:t>														</a:t>
            </a:r>
          </a:p>
          <a:p>
            <a:pPr marL="0" indent="0" eaLnBrk="1" hangingPunct="1">
              <a:buFont typeface="Arial" pitchFamily="34" charset="0"/>
              <a:buNone/>
            </a:pPr>
            <a:endParaRPr lang="es-ES" altLang="es-GT" b="1" dirty="0">
              <a:latin typeface="Apple Garamond"/>
              <a:ea typeface="Apple Garamond"/>
              <a:cs typeface="Apple Garamond"/>
            </a:endParaRPr>
          </a:p>
        </p:txBody>
      </p:sp>
      <p:graphicFrame>
        <p:nvGraphicFramePr>
          <p:cNvPr id="4" name="3 Tabla"/>
          <p:cNvGraphicFramePr>
            <a:graphicFrameLocks noGrp="1"/>
          </p:cNvGraphicFramePr>
          <p:nvPr>
            <p:extLst>
              <p:ext uri="{D42A27DB-BD31-4B8C-83A1-F6EECF244321}">
                <p14:modId xmlns:p14="http://schemas.microsoft.com/office/powerpoint/2010/main" val="484032477"/>
              </p:ext>
            </p:extLst>
          </p:nvPr>
        </p:nvGraphicFramePr>
        <p:xfrm>
          <a:off x="354647" y="1844824"/>
          <a:ext cx="8473502" cy="1828772"/>
        </p:xfrm>
        <a:graphic>
          <a:graphicData uri="http://schemas.openxmlformats.org/drawingml/2006/table">
            <a:tbl>
              <a:tblPr firstRow="1" bandRow="1">
                <a:tableStyleId>{5C22544A-7EE6-4342-B048-85BDC9FD1C3A}</a:tableStyleId>
              </a:tblPr>
              <a:tblGrid>
                <a:gridCol w="658260">
                  <a:extLst>
                    <a:ext uri="{9D8B030D-6E8A-4147-A177-3AD203B41FA5}">
                      <a16:colId xmlns="" xmlns:a16="http://schemas.microsoft.com/office/drawing/2014/main" val="20000"/>
                    </a:ext>
                  </a:extLst>
                </a:gridCol>
                <a:gridCol w="4468362">
                  <a:extLst>
                    <a:ext uri="{9D8B030D-6E8A-4147-A177-3AD203B41FA5}">
                      <a16:colId xmlns="" xmlns:a16="http://schemas.microsoft.com/office/drawing/2014/main" val="20001"/>
                    </a:ext>
                  </a:extLst>
                </a:gridCol>
                <a:gridCol w="1673440">
                  <a:extLst>
                    <a:ext uri="{9D8B030D-6E8A-4147-A177-3AD203B41FA5}">
                      <a16:colId xmlns="" xmlns:a16="http://schemas.microsoft.com/office/drawing/2014/main" val="20002"/>
                    </a:ext>
                  </a:extLst>
                </a:gridCol>
                <a:gridCol w="1673440">
                  <a:extLst>
                    <a:ext uri="{9D8B030D-6E8A-4147-A177-3AD203B41FA5}">
                      <a16:colId xmlns="" xmlns:a16="http://schemas.microsoft.com/office/drawing/2014/main" val="20003"/>
                    </a:ext>
                  </a:extLst>
                </a:gridCol>
              </a:tblGrid>
              <a:tr h="556712">
                <a:tc>
                  <a:txBody>
                    <a:bodyPr/>
                    <a:lstStyle/>
                    <a:p>
                      <a:pPr algn="ctr"/>
                      <a:r>
                        <a:rPr lang="es-GT" sz="1800" dirty="0">
                          <a:latin typeface="Arial" pitchFamily="34" charset="0"/>
                          <a:cs typeface="Arial" pitchFamily="34" charset="0"/>
                        </a:rPr>
                        <a:t>No.</a:t>
                      </a:r>
                    </a:p>
                  </a:txBody>
                  <a:tcPr marL="91443" marR="91443" marT="45713" marB="45713"/>
                </a:tc>
                <a:tc>
                  <a:txBody>
                    <a:bodyPr/>
                    <a:lstStyle/>
                    <a:p>
                      <a:pPr algn="ctr"/>
                      <a:r>
                        <a:rPr lang="es-GT" sz="1800" dirty="0">
                          <a:latin typeface="Arial" pitchFamily="34" charset="0"/>
                          <a:cs typeface="Arial" pitchFamily="34" charset="0"/>
                        </a:rPr>
                        <a:t>Descripción</a:t>
                      </a:r>
                      <a:r>
                        <a:rPr lang="es-GT" sz="1800" baseline="0" dirty="0">
                          <a:latin typeface="Arial" pitchFamily="34" charset="0"/>
                          <a:cs typeface="Arial" pitchFamily="34" charset="0"/>
                        </a:rPr>
                        <a:t> del Programa</a:t>
                      </a:r>
                      <a:endParaRPr lang="es-GT" sz="1800" dirty="0">
                        <a:latin typeface="Arial" pitchFamily="34" charset="0"/>
                        <a:cs typeface="Arial" pitchFamily="34" charset="0"/>
                      </a:endParaRPr>
                    </a:p>
                  </a:txBody>
                  <a:tcPr marL="91443" marR="91443" marT="45713" marB="45713"/>
                </a:tc>
                <a:tc>
                  <a:txBody>
                    <a:bodyPr/>
                    <a:lstStyle/>
                    <a:p>
                      <a:pPr algn="ctr"/>
                      <a:r>
                        <a:rPr lang="es-GT" sz="1800" dirty="0">
                          <a:latin typeface="Arial" pitchFamily="34" charset="0"/>
                          <a:cs typeface="Arial" pitchFamily="34" charset="0"/>
                        </a:rPr>
                        <a:t>Cantidad</a:t>
                      </a:r>
                      <a:r>
                        <a:rPr lang="es-GT" sz="1800" baseline="0" dirty="0">
                          <a:latin typeface="Arial" pitchFamily="34" charset="0"/>
                          <a:cs typeface="Arial" pitchFamily="34" charset="0"/>
                        </a:rPr>
                        <a:t> de Institutos 2017</a:t>
                      </a:r>
                      <a:endParaRPr lang="es-GT" sz="1800" dirty="0">
                        <a:latin typeface="Arial" pitchFamily="34" charset="0"/>
                        <a:cs typeface="Arial" pitchFamily="34" charset="0"/>
                      </a:endParaRPr>
                    </a:p>
                  </a:txBody>
                  <a:tcPr marL="91443" marR="91443" marT="45713" marB="45713"/>
                </a:tc>
                <a:tc>
                  <a:txBody>
                    <a:bodyPr/>
                    <a:lstStyle/>
                    <a:p>
                      <a:pPr algn="ctr"/>
                      <a:r>
                        <a:rPr lang="es-MX" sz="1800" dirty="0">
                          <a:latin typeface="Arial" pitchFamily="34" charset="0"/>
                          <a:cs typeface="Arial" pitchFamily="34" charset="0"/>
                        </a:rPr>
                        <a:t>Incremento (Cifras</a:t>
                      </a:r>
                      <a:r>
                        <a:rPr lang="es-MX" sz="1800" baseline="0" dirty="0">
                          <a:latin typeface="Arial" pitchFamily="34" charset="0"/>
                          <a:cs typeface="Arial" pitchFamily="34" charset="0"/>
                        </a:rPr>
                        <a:t> en millones)</a:t>
                      </a:r>
                      <a:endParaRPr lang="es-GT" sz="1800" dirty="0">
                        <a:latin typeface="Arial" pitchFamily="34" charset="0"/>
                        <a:cs typeface="Arial" pitchFamily="34" charset="0"/>
                      </a:endParaRPr>
                    </a:p>
                  </a:txBody>
                  <a:tcPr marL="91443" marR="91443" marT="45713" marB="45713"/>
                </a:tc>
                <a:extLst>
                  <a:ext uri="{0D108BD9-81ED-4DB2-BD59-A6C34878D82A}">
                    <a16:rowId xmlns="" xmlns:a16="http://schemas.microsoft.com/office/drawing/2014/main" val="10000"/>
                  </a:ext>
                </a:extLst>
              </a:tr>
              <a:tr h="523408">
                <a:tc>
                  <a:txBody>
                    <a:bodyPr/>
                    <a:lstStyle/>
                    <a:p>
                      <a:pPr>
                        <a:buFont typeface="Arial" pitchFamily="34" charset="0"/>
                        <a:buNone/>
                      </a:pPr>
                      <a:r>
                        <a:rPr lang="es-GT" sz="1800" dirty="0">
                          <a:latin typeface="Arial" pitchFamily="34" charset="0"/>
                          <a:cs typeface="Arial" pitchFamily="34" charset="0"/>
                        </a:rPr>
                        <a:t>11</a:t>
                      </a:r>
                    </a:p>
                  </a:txBody>
                  <a:tcPr marL="91443" marR="91443" marT="45713" marB="45713" anchor="ctr"/>
                </a:tc>
                <a:tc>
                  <a:txBody>
                    <a:bodyPr/>
                    <a:lstStyle/>
                    <a:p>
                      <a:pPr>
                        <a:buFont typeface="Arial" pitchFamily="34" charset="0"/>
                        <a:buNone/>
                      </a:pPr>
                      <a:r>
                        <a:rPr lang="es-GT" sz="1800" dirty="0">
                          <a:latin typeface="Arial" pitchFamily="34" charset="0"/>
                          <a:cs typeface="Arial" pitchFamily="34" charset="0"/>
                        </a:rPr>
                        <a:t>Ampliación</a:t>
                      </a:r>
                      <a:r>
                        <a:rPr lang="es-GT" sz="1800" baseline="0" dirty="0">
                          <a:latin typeface="Arial" pitchFamily="34" charset="0"/>
                          <a:cs typeface="Arial" pitchFamily="34" charset="0"/>
                        </a:rPr>
                        <a:t> a subvención de Institutos por </a:t>
                      </a:r>
                      <a:r>
                        <a:rPr lang="es-GT" sz="1800" baseline="0" dirty="0" smtClean="0">
                          <a:latin typeface="Arial" pitchFamily="34" charset="0"/>
                          <a:cs typeface="Arial" pitchFamily="34" charset="0"/>
                        </a:rPr>
                        <a:t>Cooperativa</a:t>
                      </a:r>
                      <a:endParaRPr lang="es-GT" sz="1800" dirty="0">
                        <a:latin typeface="Arial" pitchFamily="34" charset="0"/>
                        <a:cs typeface="Arial" pitchFamily="34" charset="0"/>
                      </a:endParaRPr>
                    </a:p>
                  </a:txBody>
                  <a:tcPr marL="91443" marR="91443" marT="45713" marB="45713" anchor="ctr"/>
                </a:tc>
                <a:tc>
                  <a:txBody>
                    <a:bodyPr/>
                    <a:lstStyle/>
                    <a:p>
                      <a:pPr marL="0" algn="r" defTabSz="457200" rtl="0" eaLnBrk="1" latinLnBrk="0" hangingPunct="1"/>
                      <a:endParaRPr lang="es-MX" sz="1800" kern="1200" dirty="0">
                        <a:solidFill>
                          <a:schemeClr val="dk1"/>
                        </a:solidFill>
                        <a:latin typeface="Arial" pitchFamily="34" charset="0"/>
                        <a:ea typeface="+mn-ea"/>
                        <a:cs typeface="Arial" pitchFamily="34" charset="0"/>
                      </a:endParaRPr>
                    </a:p>
                    <a:p>
                      <a:pPr marL="0" algn="r" defTabSz="457200" rtl="0" eaLnBrk="1" latinLnBrk="0" hangingPunct="1"/>
                      <a:r>
                        <a:rPr lang="es-MX" sz="1800" kern="1200" dirty="0">
                          <a:solidFill>
                            <a:schemeClr val="dk1"/>
                          </a:solidFill>
                          <a:latin typeface="Arial" pitchFamily="34" charset="0"/>
                          <a:ea typeface="+mn-ea"/>
                          <a:cs typeface="Arial" pitchFamily="34" charset="0"/>
                        </a:rPr>
                        <a:t>1,127</a:t>
                      </a:r>
                      <a:r>
                        <a:rPr lang="es-MX" sz="1800" kern="1200" baseline="0" dirty="0">
                          <a:solidFill>
                            <a:schemeClr val="dk1"/>
                          </a:solidFill>
                          <a:latin typeface="Arial" pitchFamily="34" charset="0"/>
                          <a:ea typeface="+mn-ea"/>
                          <a:cs typeface="Arial" pitchFamily="34" charset="0"/>
                        </a:rPr>
                        <a:t> Institutos</a:t>
                      </a:r>
                      <a:endParaRPr lang="es-MX" sz="1800" kern="1200" dirty="0">
                        <a:solidFill>
                          <a:schemeClr val="dk1"/>
                        </a:solidFill>
                        <a:latin typeface="Arial" pitchFamily="34" charset="0"/>
                        <a:ea typeface="+mn-ea"/>
                        <a:cs typeface="Arial" pitchFamily="34" charset="0"/>
                      </a:endParaRP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                                                  Q.50.0</a:t>
                      </a:r>
                    </a:p>
                  </a:txBody>
                  <a:tcPr marL="91443" marR="91443" marT="45713" marB="45713" anchor="ctr"/>
                </a:tc>
                <a:extLst>
                  <a:ext uri="{0D108BD9-81ED-4DB2-BD59-A6C34878D82A}">
                    <a16:rowId xmlns="" xmlns:a16="http://schemas.microsoft.com/office/drawing/2014/main" val="10001"/>
                  </a:ext>
                </a:extLst>
              </a:tr>
            </a:tbl>
          </a:graphicData>
        </a:graphic>
      </p:graphicFrame>
      <p:sp>
        <p:nvSpPr>
          <p:cNvPr id="5" name="4 Marcador de número de diapositiva"/>
          <p:cNvSpPr>
            <a:spLocks noGrp="1"/>
          </p:cNvSpPr>
          <p:nvPr>
            <p:ph type="sldNum" sz="quarter" idx="12"/>
          </p:nvPr>
        </p:nvSpPr>
        <p:spPr>
          <a:xfrm>
            <a:off x="6858016" y="0"/>
            <a:ext cx="2133600" cy="365125"/>
          </a:xfrm>
        </p:spPr>
        <p:txBody>
          <a:bodyPr/>
          <a:lstStyle/>
          <a:p>
            <a:fld id="{13B68CCC-A409-43D5-8DAF-109F181C65DD}" type="slidenum">
              <a:rPr lang="es-GT" smtClean="0">
                <a:solidFill>
                  <a:schemeClr val="tx1"/>
                </a:solidFill>
              </a:rPr>
              <a:pPr/>
              <a:t>20</a:t>
            </a:fld>
            <a:endParaRPr lang="es-GT" dirty="0">
              <a:solidFill>
                <a:schemeClr val="tx1"/>
              </a:solidFill>
            </a:endParaRPr>
          </a:p>
        </p:txBody>
      </p:sp>
      <p:sp>
        <p:nvSpPr>
          <p:cNvPr id="6" name="5 CuadroTexto"/>
          <p:cNvSpPr txBox="1"/>
          <p:nvPr/>
        </p:nvSpPr>
        <p:spPr>
          <a:xfrm>
            <a:off x="323528" y="4293096"/>
            <a:ext cx="8463314"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GT" sz="1600" b="1" dirty="0"/>
              <a:t> </a:t>
            </a:r>
            <a:r>
              <a:rPr lang="es-GT" sz="2000" b="1" dirty="0"/>
              <a:t>El Ministerio de Educación tiene como aliados estratégicos a los Institutos por Cooperativa, para la ampliación de cobertura en el nivel básico y diversificado</a:t>
            </a:r>
            <a:r>
              <a:rPr lang="es-GT" sz="2000" b="1" dirty="0" smtClean="0"/>
              <a:t>. En tal sentido, se destinarán Q.25 millones para ampliación de cobertura y Q.25 millones para incrementar el monto que se subvenciona a cada sección por instituto</a:t>
            </a:r>
            <a:endParaRPr lang="es-GT"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arcador de contenido 2"/>
          <p:cNvSpPr>
            <a:spLocks noGrp="1"/>
          </p:cNvSpPr>
          <p:nvPr>
            <p:ph idx="1"/>
          </p:nvPr>
        </p:nvSpPr>
        <p:spPr>
          <a:xfrm>
            <a:off x="179512" y="116632"/>
            <a:ext cx="8482013" cy="4525963"/>
          </a:xfrm>
        </p:spPr>
        <p:txBody>
          <a:bodyPr/>
          <a:lstStyle/>
          <a:p>
            <a:pPr marL="0" indent="0" algn="ctr" eaLnBrk="1" hangingPunct="1">
              <a:buFont typeface="Arial" pitchFamily="34" charset="0"/>
              <a:buNone/>
            </a:pPr>
            <a:r>
              <a:rPr lang="es-E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Calidad, equidad e inclusión</a:t>
            </a:r>
          </a:p>
          <a:p>
            <a:pPr marL="0" indent="0" eaLnBrk="1" hangingPunct="1">
              <a:buFont typeface="Arial" pitchFamily="34" charset="0"/>
              <a:buNone/>
            </a:pPr>
            <a:endParaRPr lang="es-ES" dirty="0">
              <a:latin typeface="Apple Garamond"/>
              <a:ea typeface="Apple Garamond"/>
              <a:cs typeface="Apple Garamond"/>
            </a:endParaRPr>
          </a:p>
          <a:p>
            <a:pPr marL="0" indent="0" eaLnBrk="1" hangingPunct="1">
              <a:buFont typeface="Arial" pitchFamily="34" charset="0"/>
              <a:buNone/>
            </a:pPr>
            <a:endParaRPr lang="es-ES" dirty="0">
              <a:latin typeface="Apple Garamond"/>
              <a:ea typeface="Apple Garamond"/>
              <a:cs typeface="Apple Garamond"/>
            </a:endParaRPr>
          </a:p>
          <a:p>
            <a:pPr marL="0" indent="0" eaLnBrk="1" hangingPunct="1">
              <a:spcBef>
                <a:spcPct val="0"/>
              </a:spcBef>
              <a:buFont typeface="Arial" pitchFamily="34" charset="0"/>
              <a:buNone/>
            </a:pPr>
            <a:endParaRPr lang="es-ES" dirty="0">
              <a:latin typeface="Apple Garamond"/>
              <a:ea typeface="Apple Garamond"/>
              <a:cs typeface="Apple Garamond"/>
            </a:endParaRPr>
          </a:p>
          <a:p>
            <a:pPr marL="0" indent="0" eaLnBrk="1" hangingPunct="1">
              <a:buFont typeface="Arial" pitchFamily="34" charset="0"/>
              <a:buNone/>
            </a:pPr>
            <a:endParaRPr lang="es-ES" dirty="0">
              <a:latin typeface="Apple Garamond"/>
              <a:ea typeface="Apple Garamond"/>
              <a:cs typeface="Apple Garamond"/>
            </a:endParaRPr>
          </a:p>
        </p:txBody>
      </p:sp>
      <p:graphicFrame>
        <p:nvGraphicFramePr>
          <p:cNvPr id="4" name="3 Tabla"/>
          <p:cNvGraphicFramePr>
            <a:graphicFrameLocks noGrp="1"/>
          </p:cNvGraphicFramePr>
          <p:nvPr>
            <p:extLst>
              <p:ext uri="{D42A27DB-BD31-4B8C-83A1-F6EECF244321}">
                <p14:modId xmlns:p14="http://schemas.microsoft.com/office/powerpoint/2010/main" val="3239814188"/>
              </p:ext>
            </p:extLst>
          </p:nvPr>
        </p:nvGraphicFramePr>
        <p:xfrm>
          <a:off x="323528" y="1196752"/>
          <a:ext cx="8496944" cy="4832497"/>
        </p:xfrm>
        <a:graphic>
          <a:graphicData uri="http://schemas.openxmlformats.org/drawingml/2006/table">
            <a:tbl>
              <a:tblPr firstRow="1" bandRow="1">
                <a:tableStyleId>{5C22544A-7EE6-4342-B048-85BDC9FD1C3A}</a:tableStyleId>
              </a:tblPr>
              <a:tblGrid>
                <a:gridCol w="601554">
                  <a:extLst>
                    <a:ext uri="{9D8B030D-6E8A-4147-A177-3AD203B41FA5}">
                      <a16:colId xmlns="" xmlns:a16="http://schemas.microsoft.com/office/drawing/2014/main" val="20000"/>
                    </a:ext>
                  </a:extLst>
                </a:gridCol>
                <a:gridCol w="4943062">
                  <a:extLst>
                    <a:ext uri="{9D8B030D-6E8A-4147-A177-3AD203B41FA5}">
                      <a16:colId xmlns="" xmlns:a16="http://schemas.microsoft.com/office/drawing/2014/main" val="20001"/>
                    </a:ext>
                  </a:extLst>
                </a:gridCol>
                <a:gridCol w="1674027">
                  <a:extLst>
                    <a:ext uri="{9D8B030D-6E8A-4147-A177-3AD203B41FA5}">
                      <a16:colId xmlns="" xmlns:a16="http://schemas.microsoft.com/office/drawing/2014/main" val="20002"/>
                    </a:ext>
                  </a:extLst>
                </a:gridCol>
                <a:gridCol w="1278301">
                  <a:extLst>
                    <a:ext uri="{9D8B030D-6E8A-4147-A177-3AD203B41FA5}">
                      <a16:colId xmlns="" xmlns:a16="http://schemas.microsoft.com/office/drawing/2014/main" val="20003"/>
                    </a:ext>
                  </a:extLst>
                </a:gridCol>
              </a:tblGrid>
              <a:tr h="773234">
                <a:tc>
                  <a:txBody>
                    <a:bodyPr/>
                    <a:lstStyle/>
                    <a:p>
                      <a:pPr algn="ctr"/>
                      <a:r>
                        <a:rPr lang="es-GT" sz="1600" dirty="0">
                          <a:latin typeface="Arial" pitchFamily="34" charset="0"/>
                          <a:cs typeface="Arial" pitchFamily="34" charset="0"/>
                        </a:rPr>
                        <a:t>No.</a:t>
                      </a:r>
                    </a:p>
                  </a:txBody>
                  <a:tcPr marL="91443" marR="91443" marT="45713" marB="45713" anchor="ctr"/>
                </a:tc>
                <a:tc>
                  <a:txBody>
                    <a:bodyPr/>
                    <a:lstStyle/>
                    <a:p>
                      <a:pPr algn="ctr"/>
                      <a:r>
                        <a:rPr lang="es-GT" sz="1600" dirty="0">
                          <a:latin typeface="Arial" pitchFamily="34" charset="0"/>
                          <a:cs typeface="Arial" pitchFamily="34" charset="0"/>
                        </a:rPr>
                        <a:t>Descripción</a:t>
                      </a:r>
                      <a:r>
                        <a:rPr lang="es-GT" sz="1600" baseline="0" dirty="0">
                          <a:latin typeface="Arial" pitchFamily="34" charset="0"/>
                          <a:cs typeface="Arial" pitchFamily="34" charset="0"/>
                        </a:rPr>
                        <a:t> del Programa</a:t>
                      </a:r>
                      <a:endParaRPr lang="es-GT" sz="1600" dirty="0">
                        <a:latin typeface="Arial" pitchFamily="34" charset="0"/>
                        <a:cs typeface="Arial" pitchFamily="34" charset="0"/>
                      </a:endParaRPr>
                    </a:p>
                  </a:txBody>
                  <a:tcPr marL="91443" marR="91443" marT="45713" marB="45713" anchor="ctr"/>
                </a:tc>
                <a:tc>
                  <a:txBody>
                    <a:bodyPr/>
                    <a:lstStyle/>
                    <a:p>
                      <a:pPr algn="ctr"/>
                      <a:r>
                        <a:rPr lang="es-GT" sz="1600" dirty="0">
                          <a:latin typeface="Arial" pitchFamily="34" charset="0"/>
                          <a:cs typeface="Arial" pitchFamily="34" charset="0"/>
                        </a:rPr>
                        <a:t>Meta</a:t>
                      </a:r>
                    </a:p>
                  </a:txBody>
                  <a:tcPr marL="91443" marR="91443" marT="45713" marB="45713" anchor="ctr"/>
                </a:tc>
                <a:tc>
                  <a:txBody>
                    <a:bodyPr/>
                    <a:lstStyle/>
                    <a:p>
                      <a:pPr algn="ctr"/>
                      <a:r>
                        <a:rPr lang="es-MX" sz="1600" dirty="0">
                          <a:latin typeface="Arial" pitchFamily="34" charset="0"/>
                          <a:cs typeface="Arial" pitchFamily="34" charset="0"/>
                        </a:rPr>
                        <a:t>Incremento (Cifras</a:t>
                      </a:r>
                      <a:r>
                        <a:rPr lang="es-MX" sz="1600" baseline="0" dirty="0">
                          <a:latin typeface="Arial" pitchFamily="34" charset="0"/>
                          <a:cs typeface="Arial" pitchFamily="34" charset="0"/>
                        </a:rPr>
                        <a:t> en millones)</a:t>
                      </a:r>
                      <a:endParaRPr lang="es-GT" sz="1600" dirty="0">
                        <a:latin typeface="Arial" pitchFamily="34" charset="0"/>
                        <a:cs typeface="Arial" pitchFamily="34" charset="0"/>
                      </a:endParaRPr>
                    </a:p>
                  </a:txBody>
                  <a:tcPr marL="91443" marR="91443" marT="45713" marB="45713" anchor="ctr"/>
                </a:tc>
                <a:extLst>
                  <a:ext uri="{0D108BD9-81ED-4DB2-BD59-A6C34878D82A}">
                    <a16:rowId xmlns="" xmlns:a16="http://schemas.microsoft.com/office/drawing/2014/main" val="10000"/>
                  </a:ext>
                </a:extLst>
              </a:tr>
              <a:tr h="673158">
                <a:tc>
                  <a:txBody>
                    <a:bodyPr/>
                    <a:lstStyle/>
                    <a:p>
                      <a:pPr marL="0" indent="0" algn="ctr" fontAlgn="b">
                        <a:buFont typeface="Arial" pitchFamily="34" charset="0"/>
                        <a:buNone/>
                      </a:pPr>
                      <a:r>
                        <a:rPr lang="es-GT" sz="1800" b="0" kern="1200" dirty="0">
                          <a:solidFill>
                            <a:schemeClr val="dk1"/>
                          </a:solidFill>
                          <a:latin typeface="Arial" pitchFamily="34" charset="0"/>
                          <a:ea typeface="+mn-ea"/>
                          <a:cs typeface="Arial" pitchFamily="34" charset="0"/>
                        </a:rPr>
                        <a:t>  1</a:t>
                      </a:r>
                    </a:p>
                  </a:txBody>
                  <a:tcPr marL="9525" marR="9525" marT="9525" marB="0" anchor="ctr"/>
                </a:tc>
                <a:tc>
                  <a:txBody>
                    <a:bodyPr/>
                    <a:lstStyle/>
                    <a:p>
                      <a:pPr marL="0" indent="0" algn="l" fontAlgn="b">
                        <a:buFont typeface="Arial" pitchFamily="34" charset="0"/>
                        <a:buNone/>
                      </a:pPr>
                      <a:r>
                        <a:rPr lang="es-GT" sz="1800" kern="1200" dirty="0">
                          <a:solidFill>
                            <a:schemeClr val="dk1"/>
                          </a:solidFill>
                          <a:latin typeface="Arial" pitchFamily="34" charset="0"/>
                          <a:ea typeface="+mn-ea"/>
                          <a:cs typeface="Arial" pitchFamily="34" charset="0"/>
                        </a:rPr>
                        <a:t>P</a:t>
                      </a:r>
                      <a:r>
                        <a:rPr lang="es-GT" sz="1800" b="0" i="0" u="none" strike="noStrike" kern="1200" dirty="0">
                          <a:solidFill>
                            <a:srgbClr val="000000"/>
                          </a:solidFill>
                          <a:effectLst/>
                          <a:latin typeface="Arial" pitchFamily="34" charset="0"/>
                          <a:ea typeface="+mn-ea"/>
                          <a:cs typeface="Arial" pitchFamily="34" charset="0"/>
                        </a:rPr>
                        <a:t>rograma Académico de Desarrollo Profesional Docente -PADEP/D- a nivel técnico (séptima cohorte)   </a:t>
                      </a:r>
                    </a:p>
                  </a:txBody>
                  <a:tcPr marL="9525" marR="9525" marT="9525" marB="0" anchor="ctr"/>
                </a:tc>
                <a:tc>
                  <a:txBody>
                    <a:bodyPr/>
                    <a:lstStyle/>
                    <a:p>
                      <a:pPr marL="0" algn="r" defTabSz="457200" rtl="0" eaLnBrk="1" latinLnBrk="0" hangingPunct="1"/>
                      <a:r>
                        <a:rPr lang="es-MX" sz="1800" b="0" kern="1200" dirty="0">
                          <a:solidFill>
                            <a:schemeClr val="dk1"/>
                          </a:solidFill>
                          <a:latin typeface="Arial" pitchFamily="34" charset="0"/>
                          <a:ea typeface="+mn-ea"/>
                          <a:cs typeface="Arial" pitchFamily="34" charset="0"/>
                        </a:rPr>
                        <a:t>18,411 </a:t>
                      </a:r>
                    </a:p>
                    <a:p>
                      <a:pPr marL="0" algn="r" defTabSz="457200" rtl="0" eaLnBrk="1" latinLnBrk="0" hangingPunct="1"/>
                      <a:r>
                        <a:rPr lang="es-MX" sz="1800" b="0" kern="1200" dirty="0">
                          <a:solidFill>
                            <a:schemeClr val="dk1"/>
                          </a:solidFill>
                          <a:latin typeface="Arial" pitchFamily="34" charset="0"/>
                          <a:ea typeface="+mn-ea"/>
                          <a:cs typeface="Arial" pitchFamily="34" charset="0"/>
                        </a:rPr>
                        <a:t>docentes</a:t>
                      </a:r>
                    </a:p>
                  </a:txBody>
                  <a:tcPr marL="91443" marR="91443" marT="45713" marB="45713" anchor="ctr"/>
                </a:tc>
                <a:tc>
                  <a:txBody>
                    <a:bodyPr/>
                    <a:lstStyle/>
                    <a:p>
                      <a:pPr marL="0" algn="r" defTabSz="457200" rtl="0" eaLnBrk="1" latinLnBrk="0" hangingPunct="1"/>
                      <a:r>
                        <a:rPr lang="es-MX" sz="1800" b="0" kern="1200" dirty="0">
                          <a:solidFill>
                            <a:schemeClr val="dk1"/>
                          </a:solidFill>
                          <a:latin typeface="Arial" pitchFamily="34" charset="0"/>
                          <a:ea typeface="+mn-ea"/>
                          <a:cs typeface="Arial" pitchFamily="34" charset="0"/>
                        </a:rPr>
                        <a:t>Q. 102.2</a:t>
                      </a:r>
                    </a:p>
                  </a:txBody>
                  <a:tcPr marL="91443" marR="91443" marT="45713" marB="45713" anchor="ctr"/>
                </a:tc>
                <a:extLst>
                  <a:ext uri="{0D108BD9-81ED-4DB2-BD59-A6C34878D82A}">
                    <a16:rowId xmlns="" xmlns:a16="http://schemas.microsoft.com/office/drawing/2014/main" val="10001"/>
                  </a:ext>
                </a:extLst>
              </a:tr>
              <a:tr h="767686">
                <a:tc>
                  <a:txBody>
                    <a:bodyPr/>
                    <a:lstStyle/>
                    <a:p>
                      <a:pPr marL="0" lvl="0" indent="0" algn="ctr" defTabSz="914400" rtl="0" eaLnBrk="1" fontAlgn="b" latinLnBrk="0" hangingPunct="1">
                        <a:buFont typeface="Arial" pitchFamily="34" charset="0"/>
                        <a:buNone/>
                      </a:pPr>
                      <a:r>
                        <a:rPr lang="es-GT" sz="1800" b="0" kern="1200" dirty="0">
                          <a:solidFill>
                            <a:schemeClr val="dk1"/>
                          </a:solidFill>
                          <a:latin typeface="Arial" pitchFamily="34" charset="0"/>
                          <a:ea typeface="+mn-ea"/>
                          <a:cs typeface="Arial" pitchFamily="34" charset="0"/>
                        </a:rPr>
                        <a:t>2</a:t>
                      </a:r>
                    </a:p>
                  </a:txBody>
                  <a:tcPr marL="91443" marR="91443" marT="45713" marB="45713" anchor="ctr"/>
                </a:tc>
                <a:tc>
                  <a:txBody>
                    <a:bodyPr/>
                    <a:lstStyle/>
                    <a:p>
                      <a:pPr marL="0" lvl="0" indent="0" algn="l">
                        <a:buFont typeface="Arial" pitchFamily="34" charset="0"/>
                        <a:buNone/>
                      </a:pPr>
                      <a:r>
                        <a:rPr lang="es-GT" sz="1800" kern="1200" dirty="0">
                          <a:solidFill>
                            <a:schemeClr val="dk1"/>
                          </a:solidFill>
                          <a:latin typeface="Arial" pitchFamily="34" charset="0"/>
                          <a:ea typeface="+mn-ea"/>
                          <a:cs typeface="Arial" pitchFamily="34" charset="0"/>
                        </a:rPr>
                        <a:t>P</a:t>
                      </a:r>
                      <a:r>
                        <a:rPr lang="es-GT" sz="1800" b="0" i="0" u="none" strike="noStrike" kern="1200" dirty="0">
                          <a:solidFill>
                            <a:srgbClr val="000000"/>
                          </a:solidFill>
                          <a:effectLst/>
                          <a:latin typeface="Arial" pitchFamily="34" charset="0"/>
                          <a:ea typeface="+mn-ea"/>
                          <a:cs typeface="Arial" pitchFamily="34" charset="0"/>
                        </a:rPr>
                        <a:t>rograma Académico de Desarrollo Profesional Docente -PADEP/D- </a:t>
                      </a:r>
                      <a:r>
                        <a:rPr lang="es-GT" sz="1800" b="0" i="0" u="none" strike="noStrike" dirty="0">
                          <a:solidFill>
                            <a:srgbClr val="000000"/>
                          </a:solidFill>
                          <a:effectLst/>
                          <a:latin typeface="Arial" pitchFamily="34" charset="0"/>
                          <a:cs typeface="Arial" pitchFamily="34" charset="0"/>
                        </a:rPr>
                        <a:t>a nivel licenciatura, (segunda cohorte)</a:t>
                      </a:r>
                      <a:endParaRPr lang="es-GT" sz="1800" b="1" dirty="0">
                        <a:latin typeface="Arial" pitchFamily="34" charset="0"/>
                        <a:cs typeface="Arial" pitchFamily="34" charset="0"/>
                      </a:endParaRPr>
                    </a:p>
                  </a:txBody>
                  <a:tcPr marL="91443" marR="91443" marT="45713" marB="45713" anchor="ctr"/>
                </a:tc>
                <a:tc>
                  <a:txBody>
                    <a:bodyPr/>
                    <a:lstStyle/>
                    <a:p>
                      <a:pPr marL="457200" lvl="1" algn="r" defTabSz="457200" rtl="0" eaLnBrk="1" fontAlgn="b" latinLnBrk="0" hangingPunct="1"/>
                      <a:r>
                        <a:rPr lang="es-GT" sz="1800" b="0" kern="1200" dirty="0">
                          <a:solidFill>
                            <a:schemeClr val="dk1"/>
                          </a:solidFill>
                          <a:latin typeface="Arial" pitchFamily="34" charset="0"/>
                          <a:ea typeface="+mn-ea"/>
                          <a:cs typeface="Arial" pitchFamily="34" charset="0"/>
                        </a:rPr>
                        <a:t>8,965</a:t>
                      </a:r>
                      <a:r>
                        <a:rPr lang="es-GT" sz="1800" b="0" kern="1200" baseline="0" dirty="0">
                          <a:solidFill>
                            <a:schemeClr val="dk1"/>
                          </a:solidFill>
                          <a:latin typeface="Arial" pitchFamily="34" charset="0"/>
                          <a:ea typeface="+mn-ea"/>
                          <a:cs typeface="Arial" pitchFamily="34" charset="0"/>
                        </a:rPr>
                        <a:t> docentes</a:t>
                      </a:r>
                      <a:endParaRPr lang="es-GT" sz="1800" b="0" kern="1200" dirty="0">
                        <a:solidFill>
                          <a:schemeClr val="dk1"/>
                        </a:solidFill>
                        <a:latin typeface="Arial" pitchFamily="34" charset="0"/>
                        <a:ea typeface="+mn-ea"/>
                        <a:cs typeface="Arial" pitchFamily="34" charset="0"/>
                      </a:endParaRPr>
                    </a:p>
                  </a:txBody>
                  <a:tcPr marL="7620" marR="7620" marT="7619" marB="0" anchor="ctr"/>
                </a:tc>
                <a:tc>
                  <a:txBody>
                    <a:bodyPr/>
                    <a:lstStyle/>
                    <a:p>
                      <a:pPr marL="457200" lvl="1" algn="r" defTabSz="457200" rtl="0" eaLnBrk="1" fontAlgn="b" latinLnBrk="0" hangingPunct="1"/>
                      <a:r>
                        <a:rPr lang="es-GT" sz="1800" kern="1200" dirty="0">
                          <a:solidFill>
                            <a:schemeClr val="dk1"/>
                          </a:solidFill>
                          <a:latin typeface="Arial" pitchFamily="34" charset="0"/>
                          <a:ea typeface="+mn-ea"/>
                          <a:cs typeface="Arial" pitchFamily="34" charset="0"/>
                        </a:rPr>
                        <a:t>Q. 25.0</a:t>
                      </a:r>
                    </a:p>
                  </a:txBody>
                  <a:tcPr marL="7620" marR="7620" marT="7619" marB="0" anchor="ctr"/>
                </a:tc>
                <a:extLst>
                  <a:ext uri="{0D108BD9-81ED-4DB2-BD59-A6C34878D82A}">
                    <a16:rowId xmlns="" xmlns:a16="http://schemas.microsoft.com/office/drawing/2014/main" val="10002"/>
                  </a:ext>
                </a:extLst>
              </a:tr>
              <a:tr h="708228">
                <a:tc>
                  <a:txBody>
                    <a:bodyPr/>
                    <a:lstStyle/>
                    <a:p>
                      <a:pPr marL="0" indent="0" algn="ctr">
                        <a:buFont typeface="Arial" pitchFamily="34" charset="0"/>
                        <a:buNone/>
                      </a:pPr>
                      <a:r>
                        <a:rPr lang="es-GT" sz="1800" b="0" dirty="0">
                          <a:latin typeface="Arial" pitchFamily="34" charset="0"/>
                          <a:cs typeface="Arial" pitchFamily="34" charset="0"/>
                        </a:rPr>
                        <a:t>3</a:t>
                      </a:r>
                    </a:p>
                  </a:txBody>
                  <a:tcPr marL="91443" marR="91443" marT="45713" marB="45713" anchor="ctr"/>
                </a:tc>
                <a:tc>
                  <a:txBody>
                    <a:bodyPr/>
                    <a:lstStyle/>
                    <a:p>
                      <a:pPr marL="0" indent="0">
                        <a:buFont typeface="Arial" pitchFamily="34" charset="0"/>
                        <a:buNone/>
                      </a:pPr>
                      <a:r>
                        <a:rPr lang="es-GT" sz="1800" b="0" i="0" u="none" strike="noStrike" kern="1200" dirty="0">
                          <a:solidFill>
                            <a:srgbClr val="000000"/>
                          </a:solidFill>
                          <a:effectLst/>
                          <a:latin typeface="Arial" pitchFamily="34" charset="0"/>
                          <a:ea typeface="+mn-ea"/>
                          <a:cs typeface="Arial" pitchFamily="34" charset="0"/>
                        </a:rPr>
                        <a:t>Fortalecimiento a la Educación Especial 1/</a:t>
                      </a:r>
                    </a:p>
                  </a:txBody>
                  <a:tcPr marL="91443" marR="91443" marT="45713" marB="45713" anchor="ctr"/>
                </a:tc>
                <a:tc>
                  <a:txBody>
                    <a:bodyPr/>
                    <a:lstStyle/>
                    <a:p>
                      <a:pPr marL="0" algn="r" defTabSz="457200" rtl="0" eaLnBrk="1" latinLnBrk="0" hangingPunct="1"/>
                      <a:endParaRPr lang="es-MX" sz="1800" kern="1200" dirty="0">
                        <a:solidFill>
                          <a:schemeClr val="accent2"/>
                        </a:solidFill>
                        <a:latin typeface="Arial" pitchFamily="34" charset="0"/>
                        <a:ea typeface="+mn-ea"/>
                        <a:cs typeface="Arial" pitchFamily="34" charset="0"/>
                      </a:endParaRP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Q. 109.0</a:t>
                      </a:r>
                    </a:p>
                  </a:txBody>
                  <a:tcPr marL="91443" marR="91443" marT="45713" marB="45713" anchor="ctr"/>
                </a:tc>
                <a:extLst>
                  <a:ext uri="{0D108BD9-81ED-4DB2-BD59-A6C34878D82A}">
                    <a16:rowId xmlns="" xmlns:a16="http://schemas.microsoft.com/office/drawing/2014/main" val="10003"/>
                  </a:ext>
                </a:extLst>
              </a:tr>
              <a:tr h="585086">
                <a:tc>
                  <a:txBody>
                    <a:bodyPr/>
                    <a:lstStyle/>
                    <a:p>
                      <a:pPr marL="0" indent="0" algn="ctr">
                        <a:buFont typeface="Arial" pitchFamily="34" charset="0"/>
                        <a:buNone/>
                      </a:pPr>
                      <a:r>
                        <a:rPr lang="es-GT" sz="1800" b="0" dirty="0">
                          <a:latin typeface="Arial" pitchFamily="34" charset="0"/>
                          <a:cs typeface="Arial" pitchFamily="34" charset="0"/>
                        </a:rPr>
                        <a:t>4</a:t>
                      </a:r>
                    </a:p>
                  </a:txBody>
                  <a:tcPr marL="91443" marR="91443" marT="45713" marB="45713" anchor="ctr"/>
                </a:tc>
                <a:tc>
                  <a:txBody>
                    <a:bodyPr/>
                    <a:lstStyle/>
                    <a:p>
                      <a:pPr marL="0" indent="0">
                        <a:buFont typeface="Arial" pitchFamily="34" charset="0"/>
                        <a:buNone/>
                      </a:pPr>
                      <a:r>
                        <a:rPr lang="es-GT" sz="1800" b="0" i="0" u="none" strike="noStrike" kern="1200" dirty="0">
                          <a:solidFill>
                            <a:srgbClr val="000000"/>
                          </a:solidFill>
                          <a:effectLst/>
                          <a:latin typeface="Arial" pitchFamily="34" charset="0"/>
                          <a:ea typeface="+mn-ea"/>
                          <a:cs typeface="Arial" pitchFamily="34" charset="0"/>
                        </a:rPr>
                        <a:t>Sistema Nacional de Acompañamiento Educativo      -SINAE-</a:t>
                      </a:r>
                    </a:p>
                  </a:txBody>
                  <a:tcPr marL="91443" marR="91443" marT="45713" marB="45713" anchor="ctr"/>
                </a:tc>
                <a:tc>
                  <a:txBody>
                    <a:bodyPr/>
                    <a:lstStyle/>
                    <a:p>
                      <a:pPr marL="0" algn="r" defTabSz="457200" rtl="0" eaLnBrk="1" latinLnBrk="0" hangingPunct="1"/>
                      <a:endParaRPr lang="es-MX" sz="1800" kern="1200" dirty="0">
                        <a:solidFill>
                          <a:schemeClr val="accent2"/>
                        </a:solidFill>
                        <a:latin typeface="Arial" pitchFamily="34" charset="0"/>
                        <a:ea typeface="+mn-ea"/>
                        <a:cs typeface="Arial" pitchFamily="34" charset="0"/>
                      </a:endParaRP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Q.199.3 </a:t>
                      </a:r>
                    </a:p>
                  </a:txBody>
                  <a:tcPr marL="91443" marR="91443" marT="45713" marB="45713" anchor="ctr"/>
                </a:tc>
                <a:extLst>
                  <a:ext uri="{0D108BD9-81ED-4DB2-BD59-A6C34878D82A}">
                    <a16:rowId xmlns="" xmlns:a16="http://schemas.microsoft.com/office/drawing/2014/main" val="10004"/>
                  </a:ext>
                </a:extLst>
              </a:tr>
              <a:tr h="708228">
                <a:tc>
                  <a:txBody>
                    <a:bodyPr/>
                    <a:lstStyle/>
                    <a:p>
                      <a:pPr lvl="0" algn="ctr">
                        <a:buFont typeface="Arial" pitchFamily="34" charset="0"/>
                        <a:buNone/>
                      </a:pPr>
                      <a:r>
                        <a:rPr lang="es-GT" sz="1800" b="0" dirty="0">
                          <a:latin typeface="Arial" pitchFamily="34" charset="0"/>
                          <a:cs typeface="Arial" pitchFamily="34" charset="0"/>
                        </a:rPr>
                        <a:t>5</a:t>
                      </a:r>
                    </a:p>
                  </a:txBody>
                  <a:tcPr marL="91443" marR="91443" marT="45713" marB="45713" anchor="ctr"/>
                </a:tc>
                <a:tc>
                  <a:txBody>
                    <a:bodyPr/>
                    <a:lstStyle/>
                    <a:p>
                      <a:pPr lvl="0" algn="l">
                        <a:buFont typeface="Arial" pitchFamily="34" charset="0"/>
                        <a:buNone/>
                      </a:pPr>
                      <a:r>
                        <a:rPr lang="es-GT" sz="1800" baseline="0" dirty="0" smtClean="0">
                          <a:latin typeface="Arial" pitchFamily="34" charset="0"/>
                          <a:cs typeface="Arial" pitchFamily="34" charset="0"/>
                        </a:rPr>
                        <a:t>Desarrollo de las Estrategias de Prevención </a:t>
                      </a:r>
                      <a:r>
                        <a:rPr lang="es-GT" sz="1800" baseline="0" dirty="0">
                          <a:latin typeface="Arial" pitchFamily="34" charset="0"/>
                          <a:cs typeface="Arial" pitchFamily="34" charset="0"/>
                        </a:rPr>
                        <a:t>con Educación (</a:t>
                      </a:r>
                      <a:r>
                        <a:rPr lang="es-GT" sz="1800" baseline="0" dirty="0" err="1">
                          <a:latin typeface="Arial" pitchFamily="34" charset="0"/>
                          <a:cs typeface="Arial" pitchFamily="34" charset="0"/>
                        </a:rPr>
                        <a:t>Edupaz</a:t>
                      </a:r>
                      <a:r>
                        <a:rPr lang="es-GT" sz="1800" baseline="0" dirty="0">
                          <a:latin typeface="Arial" pitchFamily="34" charset="0"/>
                          <a:cs typeface="Arial" pitchFamily="34" charset="0"/>
                        </a:rPr>
                        <a:t>, </a:t>
                      </a:r>
                      <a:r>
                        <a:rPr lang="es-GT" sz="1800" baseline="0" dirty="0" err="1">
                          <a:latin typeface="Arial" pitchFamily="34" charset="0"/>
                          <a:cs typeface="Arial" pitchFamily="34" charset="0"/>
                        </a:rPr>
                        <a:t>Coepsida</a:t>
                      </a:r>
                      <a:r>
                        <a:rPr lang="es-GT" sz="1800" baseline="0" dirty="0">
                          <a:latin typeface="Arial" pitchFamily="34" charset="0"/>
                          <a:cs typeface="Arial" pitchFamily="34" charset="0"/>
                        </a:rPr>
                        <a:t>, educación  artística).</a:t>
                      </a:r>
                      <a:endParaRPr lang="es-GT" sz="1800" dirty="0">
                        <a:latin typeface="Arial" pitchFamily="34" charset="0"/>
                        <a:cs typeface="Arial" pitchFamily="34" charset="0"/>
                      </a:endParaRPr>
                    </a:p>
                  </a:txBody>
                  <a:tcPr marL="91443" marR="91443" marT="45713" marB="45713" anchor="ctr"/>
                </a:tc>
                <a:tc>
                  <a:txBody>
                    <a:bodyPr/>
                    <a:lstStyle/>
                    <a:p>
                      <a:pPr marL="0" algn="r" defTabSz="457200" rtl="0" eaLnBrk="1" latinLnBrk="0" hangingPunct="1"/>
                      <a:endParaRPr lang="es-MX" sz="1800" kern="1200" dirty="0">
                        <a:solidFill>
                          <a:schemeClr val="dk1"/>
                        </a:solidFill>
                        <a:latin typeface="Arial" pitchFamily="34" charset="0"/>
                        <a:ea typeface="+mn-ea"/>
                        <a:cs typeface="Arial" pitchFamily="34" charset="0"/>
                      </a:endParaRPr>
                    </a:p>
                  </a:txBody>
                  <a:tcPr marL="91443" marR="91443" marT="45713" marB="45713" anchor="ctr"/>
                </a:tc>
                <a:tc>
                  <a:txBody>
                    <a:bodyPr/>
                    <a:lstStyle/>
                    <a:p>
                      <a:pPr marL="0" algn="r" defTabSz="457200" rtl="0" eaLnBrk="1" latinLnBrk="0" hangingPunct="1"/>
                      <a:r>
                        <a:rPr lang="es-MX" sz="1800" kern="1200" dirty="0">
                          <a:solidFill>
                            <a:schemeClr val="dk1"/>
                          </a:solidFill>
                          <a:latin typeface="Arial" pitchFamily="34" charset="0"/>
                          <a:ea typeface="+mn-ea"/>
                          <a:cs typeface="Arial" pitchFamily="34" charset="0"/>
                        </a:rPr>
                        <a:t>Q.12.5                                                  </a:t>
                      </a:r>
                    </a:p>
                  </a:txBody>
                  <a:tcPr marL="91443" marR="91443" marT="45713" marB="45713" anchor="ctr"/>
                </a:tc>
                <a:extLst>
                  <a:ext uri="{0D108BD9-81ED-4DB2-BD59-A6C34878D82A}">
                    <a16:rowId xmlns="" xmlns:a16="http://schemas.microsoft.com/office/drawing/2014/main" val="10005"/>
                  </a:ext>
                </a:extLst>
              </a:tr>
            </a:tbl>
          </a:graphicData>
        </a:graphic>
      </p:graphicFrame>
      <p:sp>
        <p:nvSpPr>
          <p:cNvPr id="5" name="4 Marcador de número de diapositiva"/>
          <p:cNvSpPr>
            <a:spLocks noGrp="1"/>
          </p:cNvSpPr>
          <p:nvPr>
            <p:ph type="sldNum" sz="quarter" idx="12"/>
          </p:nvPr>
        </p:nvSpPr>
        <p:spPr>
          <a:xfrm>
            <a:off x="6929454" y="0"/>
            <a:ext cx="2133600" cy="365125"/>
          </a:xfrm>
        </p:spPr>
        <p:txBody>
          <a:bodyPr/>
          <a:lstStyle/>
          <a:p>
            <a:fld id="{13B68CCC-A409-43D5-8DAF-109F181C65DD}" type="slidenum">
              <a:rPr lang="es-GT" smtClean="0">
                <a:solidFill>
                  <a:schemeClr val="tx1"/>
                </a:solidFill>
              </a:rPr>
              <a:pPr/>
              <a:t>21</a:t>
            </a:fld>
            <a:endParaRPr lang="es-GT">
              <a:solidFill>
                <a:schemeClr val="tx1"/>
              </a:solidFill>
            </a:endParaRPr>
          </a:p>
        </p:txBody>
      </p:sp>
      <p:sp>
        <p:nvSpPr>
          <p:cNvPr id="6" name="5 CuadroTexto"/>
          <p:cNvSpPr txBox="1"/>
          <p:nvPr/>
        </p:nvSpPr>
        <p:spPr>
          <a:xfrm>
            <a:off x="323528" y="6093296"/>
            <a:ext cx="846331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GT" sz="1600" b="1" dirty="0"/>
              <a:t>1/ Esta en revisión la Ley de Capacidades Especiales  (Incluye becas, aulas recursos, materiales)</a:t>
            </a:r>
            <a:r>
              <a:rPr lang="es-GT" sz="1600"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arcador de contenido 2"/>
          <p:cNvSpPr>
            <a:spLocks noGrp="1"/>
          </p:cNvSpPr>
          <p:nvPr>
            <p:ph idx="1"/>
          </p:nvPr>
        </p:nvSpPr>
        <p:spPr>
          <a:xfrm>
            <a:off x="251520" y="476672"/>
            <a:ext cx="8482013" cy="4525963"/>
          </a:xfrm>
        </p:spPr>
        <p:txBody>
          <a:bodyPr/>
          <a:lstStyle/>
          <a:p>
            <a:pPr marL="0" indent="0" algn="ctr" eaLnBrk="1" hangingPunct="1">
              <a:buFont typeface="Arial" pitchFamily="34" charset="0"/>
              <a:buNone/>
            </a:pPr>
            <a:r>
              <a:rPr lang="es-E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Calidad, equidad e inclusión</a:t>
            </a:r>
          </a:p>
          <a:p>
            <a:pPr marL="0" indent="0" eaLnBrk="1" hangingPunct="1">
              <a:buFont typeface="Arial" pitchFamily="34" charset="0"/>
              <a:buNone/>
            </a:pPr>
            <a:endParaRPr lang="es-ES" dirty="0">
              <a:latin typeface="Apple Garamond"/>
              <a:ea typeface="Apple Garamond"/>
              <a:cs typeface="Apple Garamond"/>
            </a:endParaRPr>
          </a:p>
          <a:p>
            <a:pPr marL="0" indent="0" eaLnBrk="1" hangingPunct="1">
              <a:buFont typeface="Arial" pitchFamily="34" charset="0"/>
              <a:buNone/>
            </a:pPr>
            <a:endParaRPr lang="es-ES" dirty="0">
              <a:latin typeface="Apple Garamond"/>
              <a:ea typeface="Apple Garamond"/>
              <a:cs typeface="Apple Garamond"/>
            </a:endParaRPr>
          </a:p>
          <a:p>
            <a:pPr marL="0" indent="0" eaLnBrk="1" hangingPunct="1">
              <a:spcBef>
                <a:spcPct val="0"/>
              </a:spcBef>
              <a:buFont typeface="Arial" pitchFamily="34" charset="0"/>
              <a:buNone/>
            </a:pPr>
            <a:endParaRPr lang="es-ES" dirty="0">
              <a:latin typeface="Apple Garamond"/>
              <a:ea typeface="Apple Garamond"/>
              <a:cs typeface="Apple Garamond"/>
            </a:endParaRPr>
          </a:p>
          <a:p>
            <a:pPr marL="0" indent="0" eaLnBrk="1" hangingPunct="1">
              <a:buFont typeface="Arial" pitchFamily="34" charset="0"/>
              <a:buNone/>
            </a:pPr>
            <a:endParaRPr lang="es-ES" dirty="0">
              <a:latin typeface="Apple Garamond"/>
              <a:ea typeface="Apple Garamond"/>
              <a:cs typeface="Apple Garamond"/>
            </a:endParaRPr>
          </a:p>
        </p:txBody>
      </p:sp>
      <p:graphicFrame>
        <p:nvGraphicFramePr>
          <p:cNvPr id="4" name="3 Tabla"/>
          <p:cNvGraphicFramePr>
            <a:graphicFrameLocks noGrp="1"/>
          </p:cNvGraphicFramePr>
          <p:nvPr>
            <p:extLst>
              <p:ext uri="{D42A27DB-BD31-4B8C-83A1-F6EECF244321}">
                <p14:modId xmlns:p14="http://schemas.microsoft.com/office/powerpoint/2010/main" val="2820917772"/>
              </p:ext>
            </p:extLst>
          </p:nvPr>
        </p:nvGraphicFramePr>
        <p:xfrm>
          <a:off x="179511" y="1340768"/>
          <a:ext cx="8784977" cy="3473541"/>
        </p:xfrm>
        <a:graphic>
          <a:graphicData uri="http://schemas.openxmlformats.org/drawingml/2006/table">
            <a:tbl>
              <a:tblPr firstRow="1" bandRow="1">
                <a:tableStyleId>{5C22544A-7EE6-4342-B048-85BDC9FD1C3A}</a:tableStyleId>
              </a:tblPr>
              <a:tblGrid>
                <a:gridCol w="595592">
                  <a:extLst>
                    <a:ext uri="{9D8B030D-6E8A-4147-A177-3AD203B41FA5}">
                      <a16:colId xmlns="" xmlns:a16="http://schemas.microsoft.com/office/drawing/2014/main" val="20000"/>
                    </a:ext>
                  </a:extLst>
                </a:gridCol>
                <a:gridCol w="4839182">
                  <a:extLst>
                    <a:ext uri="{9D8B030D-6E8A-4147-A177-3AD203B41FA5}">
                      <a16:colId xmlns="" xmlns:a16="http://schemas.microsoft.com/office/drawing/2014/main" val="20001"/>
                    </a:ext>
                  </a:extLst>
                </a:gridCol>
                <a:gridCol w="1861224">
                  <a:extLst>
                    <a:ext uri="{9D8B030D-6E8A-4147-A177-3AD203B41FA5}">
                      <a16:colId xmlns="" xmlns:a16="http://schemas.microsoft.com/office/drawing/2014/main" val="20002"/>
                    </a:ext>
                  </a:extLst>
                </a:gridCol>
                <a:gridCol w="1488979">
                  <a:extLst>
                    <a:ext uri="{9D8B030D-6E8A-4147-A177-3AD203B41FA5}">
                      <a16:colId xmlns="" xmlns:a16="http://schemas.microsoft.com/office/drawing/2014/main" val="20003"/>
                    </a:ext>
                  </a:extLst>
                </a:gridCol>
              </a:tblGrid>
              <a:tr h="936104">
                <a:tc>
                  <a:txBody>
                    <a:bodyPr/>
                    <a:lstStyle/>
                    <a:p>
                      <a:pPr algn="ctr"/>
                      <a:r>
                        <a:rPr lang="es-GT" sz="1800" dirty="0">
                          <a:latin typeface="Arial" pitchFamily="34" charset="0"/>
                          <a:cs typeface="Arial" pitchFamily="34" charset="0"/>
                        </a:rPr>
                        <a:t>No.</a:t>
                      </a:r>
                    </a:p>
                  </a:txBody>
                  <a:tcPr marL="91443" marR="91443" marT="45713" marB="45713" anchor="ctr"/>
                </a:tc>
                <a:tc>
                  <a:txBody>
                    <a:bodyPr/>
                    <a:lstStyle/>
                    <a:p>
                      <a:pPr algn="ctr"/>
                      <a:r>
                        <a:rPr lang="es-GT" sz="1800" dirty="0">
                          <a:latin typeface="Arial" pitchFamily="34" charset="0"/>
                          <a:cs typeface="Arial" pitchFamily="34" charset="0"/>
                        </a:rPr>
                        <a:t>Descripción</a:t>
                      </a:r>
                      <a:r>
                        <a:rPr lang="es-GT" sz="1800" baseline="0" dirty="0">
                          <a:latin typeface="Arial" pitchFamily="34" charset="0"/>
                          <a:cs typeface="Arial" pitchFamily="34" charset="0"/>
                        </a:rPr>
                        <a:t> del Programa</a:t>
                      </a:r>
                      <a:endParaRPr lang="es-GT" sz="1800" dirty="0">
                        <a:latin typeface="Arial" pitchFamily="34" charset="0"/>
                        <a:cs typeface="Arial" pitchFamily="34" charset="0"/>
                      </a:endParaRPr>
                    </a:p>
                  </a:txBody>
                  <a:tcPr marL="91443" marR="91443" marT="45713" marB="45713" anchor="ctr"/>
                </a:tc>
                <a:tc>
                  <a:txBody>
                    <a:bodyPr/>
                    <a:lstStyle/>
                    <a:p>
                      <a:pPr algn="ctr"/>
                      <a:r>
                        <a:rPr lang="es-GT" sz="1800" dirty="0">
                          <a:latin typeface="Arial" pitchFamily="34" charset="0"/>
                          <a:cs typeface="Arial" pitchFamily="34" charset="0"/>
                        </a:rPr>
                        <a:t>Meta</a:t>
                      </a:r>
                    </a:p>
                  </a:txBody>
                  <a:tcPr marL="91443" marR="91443" marT="45713" marB="45713" anchor="ctr"/>
                </a:tc>
                <a:tc>
                  <a:txBody>
                    <a:bodyPr/>
                    <a:lstStyle/>
                    <a:p>
                      <a:pPr algn="ctr"/>
                      <a:r>
                        <a:rPr lang="es-MX" sz="1800" dirty="0">
                          <a:latin typeface="Arial" pitchFamily="34" charset="0"/>
                          <a:cs typeface="Arial" pitchFamily="34" charset="0"/>
                        </a:rPr>
                        <a:t>Incremento (Cifras</a:t>
                      </a:r>
                      <a:r>
                        <a:rPr lang="es-MX" sz="1800" baseline="0" dirty="0">
                          <a:latin typeface="Arial" pitchFamily="34" charset="0"/>
                          <a:cs typeface="Arial" pitchFamily="34" charset="0"/>
                        </a:rPr>
                        <a:t> en millones)</a:t>
                      </a:r>
                      <a:endParaRPr lang="es-GT" sz="1800" dirty="0">
                        <a:latin typeface="Arial" pitchFamily="34" charset="0"/>
                        <a:cs typeface="Arial" pitchFamily="34" charset="0"/>
                      </a:endParaRPr>
                    </a:p>
                  </a:txBody>
                  <a:tcPr marL="91443" marR="91443" marT="45713" marB="45713" anchor="ctr"/>
                </a:tc>
                <a:extLst>
                  <a:ext uri="{0D108BD9-81ED-4DB2-BD59-A6C34878D82A}">
                    <a16:rowId xmlns="" xmlns:a16="http://schemas.microsoft.com/office/drawing/2014/main" val="10000"/>
                  </a:ext>
                </a:extLst>
              </a:tr>
              <a:tr h="580367">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es-GT" sz="1800" b="0" dirty="0">
                          <a:latin typeface="Arial" pitchFamily="34" charset="0"/>
                          <a:cs typeface="Arial" pitchFamily="34" charset="0"/>
                        </a:rPr>
                        <a:t>6</a:t>
                      </a:r>
                    </a:p>
                  </a:txBody>
                  <a:tcPr marL="91443" marR="91443" marT="45713" marB="45713" anchor="ct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s-GT" sz="1800" kern="1200" dirty="0">
                          <a:solidFill>
                            <a:schemeClr val="dk1"/>
                          </a:solidFill>
                          <a:latin typeface="Arial" pitchFamily="34" charset="0"/>
                          <a:ea typeface="+mn-ea"/>
                          <a:cs typeface="Arial" pitchFamily="34" charset="0"/>
                        </a:rPr>
                        <a:t>Docentes de escuelas unitarias y multigrado fortalecidas</a:t>
                      </a:r>
                      <a:r>
                        <a:rPr lang="es-GT" sz="1800" kern="1200" baseline="0" dirty="0">
                          <a:solidFill>
                            <a:schemeClr val="dk1"/>
                          </a:solidFill>
                          <a:latin typeface="Arial" pitchFamily="34" charset="0"/>
                          <a:ea typeface="+mn-ea"/>
                          <a:cs typeface="Arial" pitchFamily="34" charset="0"/>
                        </a:rPr>
                        <a:t> para la atención de </a:t>
                      </a:r>
                      <a:r>
                        <a:rPr lang="es-GT" sz="1800" kern="1200" baseline="0" dirty="0" smtClean="0">
                          <a:solidFill>
                            <a:schemeClr val="dk1"/>
                          </a:solidFill>
                          <a:latin typeface="Arial" pitchFamily="34" charset="0"/>
                          <a:ea typeface="+mn-ea"/>
                          <a:cs typeface="Arial" pitchFamily="34" charset="0"/>
                        </a:rPr>
                        <a:t>estudiantes*.</a:t>
                      </a:r>
                      <a:endParaRPr lang="es-GT" sz="1800" kern="1200" dirty="0">
                        <a:solidFill>
                          <a:schemeClr val="dk1"/>
                        </a:solidFill>
                        <a:latin typeface="Arial" pitchFamily="34" charset="0"/>
                        <a:ea typeface="+mn-ea"/>
                        <a:cs typeface="Arial" pitchFamily="34" charset="0"/>
                      </a:endParaRPr>
                    </a:p>
                  </a:txBody>
                  <a:tcPr marL="91443" marR="91443" marT="45713" marB="45713" anchor="ctr"/>
                </a:tc>
                <a:tc>
                  <a:txBody>
                    <a:bodyPr/>
                    <a:lstStyle/>
                    <a:p>
                      <a:pPr algn="r" fontAlgn="b"/>
                      <a:r>
                        <a:rPr lang="es-GT" sz="1800" b="0" kern="1200" dirty="0">
                          <a:solidFill>
                            <a:schemeClr val="dk1"/>
                          </a:solidFill>
                          <a:latin typeface="Arial" pitchFamily="34" charset="0"/>
                          <a:ea typeface="+mn-ea"/>
                          <a:cs typeface="Arial" pitchFamily="34" charset="0"/>
                        </a:rPr>
                        <a:t>34,189 </a:t>
                      </a:r>
                    </a:p>
                    <a:p>
                      <a:pPr algn="r" fontAlgn="b"/>
                      <a:r>
                        <a:rPr lang="es-GT" sz="1800" b="0" kern="1200" dirty="0">
                          <a:solidFill>
                            <a:schemeClr val="dk1"/>
                          </a:solidFill>
                          <a:latin typeface="Arial" pitchFamily="34" charset="0"/>
                          <a:ea typeface="+mn-ea"/>
                          <a:cs typeface="Arial" pitchFamily="34" charset="0"/>
                        </a:rPr>
                        <a:t>docentes</a:t>
                      </a:r>
                    </a:p>
                  </a:txBody>
                  <a:tcPr marL="9525" marR="9525" marT="9526" marB="0" anchor="ctr"/>
                </a:tc>
                <a:tc>
                  <a:txBody>
                    <a:bodyPr/>
                    <a:lstStyle/>
                    <a:p>
                      <a:pPr algn="r" fontAlgn="b"/>
                      <a:r>
                        <a:rPr lang="es-GT" sz="1800" kern="1200" dirty="0">
                          <a:solidFill>
                            <a:schemeClr val="dk1"/>
                          </a:solidFill>
                          <a:latin typeface="Arial" pitchFamily="34" charset="0"/>
                          <a:ea typeface="+mn-ea"/>
                          <a:cs typeface="Arial" pitchFamily="34" charset="0"/>
                        </a:rPr>
                        <a:t>Q. 22.9</a:t>
                      </a:r>
                    </a:p>
                  </a:txBody>
                  <a:tcPr marL="9525" marR="9525" marT="9526" marB="0" anchor="ctr"/>
                </a:tc>
                <a:extLst>
                  <a:ext uri="{0D108BD9-81ED-4DB2-BD59-A6C34878D82A}">
                    <a16:rowId xmlns="" xmlns:a16="http://schemas.microsoft.com/office/drawing/2014/main" val="10001"/>
                  </a:ext>
                </a:extLst>
              </a:tr>
              <a:tr h="787785">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es-GT" sz="1800" b="0" dirty="0">
                          <a:latin typeface="Arial" pitchFamily="34" charset="0"/>
                          <a:cs typeface="Arial" pitchFamily="34" charset="0"/>
                        </a:rPr>
                        <a:t>7</a:t>
                      </a:r>
                    </a:p>
                  </a:txBody>
                  <a:tcPr marL="91443" marR="91443" marT="45713" marB="45713"/>
                </a:tc>
                <a:tc>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r>
                        <a:rPr lang="es-MX" sz="1800" dirty="0">
                          <a:latin typeface="Arial" pitchFamily="34" charset="0"/>
                          <a:cs typeface="Arial" pitchFamily="34" charset="0"/>
                        </a:rPr>
                        <a:t>Fortalecimiento educación</a:t>
                      </a:r>
                      <a:r>
                        <a:rPr lang="es-MX" sz="1800" baseline="0" dirty="0">
                          <a:latin typeface="Arial" pitchFamily="34" charset="0"/>
                          <a:cs typeface="Arial" pitchFamily="34" charset="0"/>
                        </a:rPr>
                        <a:t> básica, diversificada y modalidad telesecundaria (material educativo y capacitaciones docentes).</a:t>
                      </a:r>
                      <a:endParaRPr lang="es-GT" sz="1800" dirty="0">
                        <a:latin typeface="Arial" pitchFamily="34" charset="0"/>
                        <a:cs typeface="Arial" pitchFamily="34" charset="0"/>
                      </a:endParaRPr>
                    </a:p>
                  </a:txBody>
                  <a:tcPr marL="91443" marR="91443" marT="45713" marB="45713"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MX" sz="1800" b="0" kern="1200" dirty="0">
                          <a:solidFill>
                            <a:schemeClr val="dk1"/>
                          </a:solidFill>
                          <a:latin typeface="Arial" pitchFamily="34" charset="0"/>
                          <a:ea typeface="+mn-ea"/>
                          <a:cs typeface="Arial" pitchFamily="34" charset="0"/>
                        </a:rPr>
                        <a:t>425,000 estudiantes</a:t>
                      </a:r>
                    </a:p>
                    <a:p>
                      <a:pPr algn="r" fontAlgn="b"/>
                      <a:endParaRPr lang="es-GT" sz="1800" kern="1200" dirty="0">
                        <a:solidFill>
                          <a:schemeClr val="dk1"/>
                        </a:solidFill>
                        <a:latin typeface="Arial" pitchFamily="34" charset="0"/>
                        <a:ea typeface="+mn-ea"/>
                        <a:cs typeface="Arial" pitchFamily="34" charset="0"/>
                      </a:endParaRPr>
                    </a:p>
                  </a:txBody>
                  <a:tcPr marL="9525" marR="9525" marT="9526" marB="0" anchor="ctr"/>
                </a:tc>
                <a:tc>
                  <a:txBody>
                    <a:bodyPr/>
                    <a:lstStyle/>
                    <a:p>
                      <a:pPr algn="r" fontAlgn="b"/>
                      <a:r>
                        <a:rPr lang="es-MX" sz="1800" kern="1200" dirty="0">
                          <a:solidFill>
                            <a:schemeClr val="dk1"/>
                          </a:solidFill>
                          <a:latin typeface="Arial" pitchFamily="34" charset="0"/>
                          <a:ea typeface="+mn-ea"/>
                          <a:cs typeface="Arial" pitchFamily="34" charset="0"/>
                        </a:rPr>
                        <a:t>Q. 22.5</a:t>
                      </a:r>
                      <a:endParaRPr lang="es-GT" sz="1800" kern="1200" dirty="0">
                        <a:solidFill>
                          <a:schemeClr val="dk1"/>
                        </a:solidFill>
                        <a:latin typeface="Arial" pitchFamily="34" charset="0"/>
                        <a:ea typeface="+mn-ea"/>
                        <a:cs typeface="Arial" pitchFamily="34" charset="0"/>
                      </a:endParaRPr>
                    </a:p>
                  </a:txBody>
                  <a:tcPr marL="9525" marR="9525" marT="9526" marB="0" anchor="ctr"/>
                </a:tc>
                <a:extLst>
                  <a:ext uri="{0D108BD9-81ED-4DB2-BD59-A6C34878D82A}">
                    <a16:rowId xmlns="" xmlns:a16="http://schemas.microsoft.com/office/drawing/2014/main" val="10002"/>
                  </a:ext>
                </a:extLst>
              </a:tr>
              <a:tr h="708665">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es-GT" sz="1800" b="0" dirty="0">
                          <a:latin typeface="Arial" pitchFamily="34" charset="0"/>
                          <a:cs typeface="Arial" pitchFamily="34" charset="0"/>
                        </a:rPr>
                        <a:t>8</a:t>
                      </a:r>
                    </a:p>
                  </a:txBody>
                  <a:tcPr marL="91443" marR="91443" marT="45713" marB="45713"/>
                </a:tc>
                <a:tc>
                  <a:txBody>
                    <a:bodyPr/>
                    <a:lstStyle/>
                    <a:p>
                      <a:pPr marL="0" indent="0" algn="just" fontAlgn="b">
                        <a:buFont typeface="Arial" pitchFamily="34" charset="0"/>
                        <a:buNone/>
                      </a:pPr>
                      <a:r>
                        <a:rPr lang="es-GT" sz="1800" kern="1200" dirty="0">
                          <a:solidFill>
                            <a:schemeClr val="dk1"/>
                          </a:solidFill>
                          <a:latin typeface="Arial" pitchFamily="34" charset="0"/>
                          <a:ea typeface="+mn-ea"/>
                          <a:cs typeface="Arial" pitchFamily="34" charset="0"/>
                        </a:rPr>
                        <a:t>Rediseño del CNB ciclo básico y bachillerato en ciencias y letras y en educación.</a:t>
                      </a:r>
                    </a:p>
                  </a:txBody>
                  <a:tcPr marL="9525" marR="9525" marT="9525" marB="0" anchor="ctr"/>
                </a:tc>
                <a:tc>
                  <a:txBody>
                    <a:bodyPr/>
                    <a:lstStyle/>
                    <a:p>
                      <a:pPr marL="0" algn="r" defTabSz="457200" rtl="0" eaLnBrk="1" latinLnBrk="0" hangingPunct="1"/>
                      <a:r>
                        <a:rPr lang="es-MX" sz="1800" b="0" kern="1200" dirty="0">
                          <a:solidFill>
                            <a:schemeClr val="dk1"/>
                          </a:solidFill>
                          <a:latin typeface="Arial" pitchFamily="34" charset="0"/>
                          <a:ea typeface="+mn-ea"/>
                          <a:cs typeface="Arial" pitchFamily="34" charset="0"/>
                        </a:rPr>
                        <a:t>425,000 estudiantes</a:t>
                      </a:r>
                    </a:p>
                  </a:txBody>
                  <a:tcPr marL="91443" marR="91443" marT="45713" marB="45713"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MX" sz="1800" b="0" kern="1200" dirty="0">
                          <a:solidFill>
                            <a:schemeClr val="dk1"/>
                          </a:solidFill>
                          <a:latin typeface="Arial" pitchFamily="34" charset="0"/>
                          <a:ea typeface="+mn-ea"/>
                          <a:cs typeface="Arial" pitchFamily="34" charset="0"/>
                        </a:rPr>
                        <a:t>Q. 6.8</a:t>
                      </a:r>
                    </a:p>
                    <a:p>
                      <a:pPr algn="r" fontAlgn="b"/>
                      <a:endParaRPr lang="es-GT" sz="1800" kern="1200" dirty="0">
                        <a:solidFill>
                          <a:schemeClr val="dk1"/>
                        </a:solidFill>
                        <a:latin typeface="Arial" pitchFamily="34" charset="0"/>
                        <a:ea typeface="+mn-ea"/>
                        <a:cs typeface="Arial" pitchFamily="34" charset="0"/>
                      </a:endParaRPr>
                    </a:p>
                  </a:txBody>
                  <a:tcPr marL="9525" marR="9525" marT="9526" marB="0" anchor="ctr"/>
                </a:tc>
                <a:extLst>
                  <a:ext uri="{0D108BD9-81ED-4DB2-BD59-A6C34878D82A}">
                    <a16:rowId xmlns="" xmlns:a16="http://schemas.microsoft.com/office/drawing/2014/main" val="10003"/>
                  </a:ext>
                </a:extLst>
              </a:tr>
            </a:tbl>
          </a:graphicData>
        </a:graphic>
      </p:graphicFrame>
      <p:sp>
        <p:nvSpPr>
          <p:cNvPr id="5" name="4 Marcador de número de diapositiva"/>
          <p:cNvSpPr>
            <a:spLocks noGrp="1"/>
          </p:cNvSpPr>
          <p:nvPr>
            <p:ph type="sldNum" sz="quarter" idx="12"/>
          </p:nvPr>
        </p:nvSpPr>
        <p:spPr>
          <a:xfrm>
            <a:off x="6929454" y="0"/>
            <a:ext cx="2133600" cy="365125"/>
          </a:xfrm>
        </p:spPr>
        <p:txBody>
          <a:bodyPr/>
          <a:lstStyle/>
          <a:p>
            <a:fld id="{13B68CCC-A409-43D5-8DAF-109F181C65DD}" type="slidenum">
              <a:rPr lang="es-GT" smtClean="0">
                <a:solidFill>
                  <a:schemeClr val="tx1"/>
                </a:solidFill>
              </a:rPr>
              <a:pPr/>
              <a:t>22</a:t>
            </a:fld>
            <a:endParaRPr lang="es-GT">
              <a:solidFill>
                <a:schemeClr val="tx1"/>
              </a:solidFill>
            </a:endParaRPr>
          </a:p>
        </p:txBody>
      </p:sp>
      <p:sp>
        <p:nvSpPr>
          <p:cNvPr id="2" name="1 CuadroTexto"/>
          <p:cNvSpPr txBox="1"/>
          <p:nvPr/>
        </p:nvSpPr>
        <p:spPr>
          <a:xfrm>
            <a:off x="395536" y="5229200"/>
            <a:ext cx="7272808" cy="646331"/>
          </a:xfrm>
          <a:prstGeom prst="rect">
            <a:avLst/>
          </a:prstGeom>
          <a:noFill/>
        </p:spPr>
        <p:txBody>
          <a:bodyPr wrap="square" rtlCol="0">
            <a:spAutoFit/>
          </a:bodyPr>
          <a:lstStyle/>
          <a:p>
            <a:r>
              <a:rPr lang="es-GT" dirty="0" smtClean="0"/>
              <a:t>*Capacitación a docentes y reproducción de las guías para los docentes de las escuelas unitarias y multigrado</a:t>
            </a:r>
            <a:endParaRPr lang="es-GT" dirty="0"/>
          </a:p>
        </p:txBody>
      </p:sp>
    </p:spTree>
    <p:extLst>
      <p:ext uri="{BB962C8B-B14F-4D97-AF65-F5344CB8AC3E}">
        <p14:creationId xmlns:p14="http://schemas.microsoft.com/office/powerpoint/2010/main" val="2845762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5496" y="44624"/>
            <a:ext cx="8928992" cy="1143000"/>
          </a:xfrm>
        </p:spPr>
        <p:txBody>
          <a:bodyPr>
            <a:noAutofit/>
          </a:bodyPr>
          <a:lstStyle/>
          <a:p>
            <a:pPr>
              <a:spcBef>
                <a:spcPct val="20000"/>
              </a:spcBef>
            </a:pPr>
            <a:r>
              <a:rPr lang="es-MX"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rPr>
              <a:t>Espacios dignos y saludables para el aprendizaje</a:t>
            </a:r>
            <a:endParaRPr lang="es-GT"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endParaRPr>
          </a:p>
        </p:txBody>
      </p:sp>
      <p:graphicFrame>
        <p:nvGraphicFramePr>
          <p:cNvPr id="5" name="3 Marcador de contenido"/>
          <p:cNvGraphicFramePr>
            <a:graphicFrameLocks/>
          </p:cNvGraphicFramePr>
          <p:nvPr>
            <p:extLst>
              <p:ext uri="{D42A27DB-BD31-4B8C-83A1-F6EECF244321}">
                <p14:modId xmlns:p14="http://schemas.microsoft.com/office/powerpoint/2010/main" val="2652071471"/>
              </p:ext>
            </p:extLst>
          </p:nvPr>
        </p:nvGraphicFramePr>
        <p:xfrm>
          <a:off x="323528" y="1196752"/>
          <a:ext cx="8496945" cy="5181521"/>
        </p:xfrm>
        <a:graphic>
          <a:graphicData uri="http://schemas.openxmlformats.org/drawingml/2006/table">
            <a:tbl>
              <a:tblPr firstRow="1" bandRow="1">
                <a:tableStyleId>{5C22544A-7EE6-4342-B048-85BDC9FD1C3A}</a:tableStyleId>
              </a:tblPr>
              <a:tblGrid>
                <a:gridCol w="723144">
                  <a:extLst>
                    <a:ext uri="{9D8B030D-6E8A-4147-A177-3AD203B41FA5}">
                      <a16:colId xmlns="" xmlns:a16="http://schemas.microsoft.com/office/drawing/2014/main" val="20000"/>
                    </a:ext>
                  </a:extLst>
                </a:gridCol>
                <a:gridCol w="4338865">
                  <a:extLst>
                    <a:ext uri="{9D8B030D-6E8A-4147-A177-3AD203B41FA5}">
                      <a16:colId xmlns="" xmlns:a16="http://schemas.microsoft.com/office/drawing/2014/main" val="20001"/>
                    </a:ext>
                  </a:extLst>
                </a:gridCol>
                <a:gridCol w="1850759">
                  <a:extLst>
                    <a:ext uri="{9D8B030D-6E8A-4147-A177-3AD203B41FA5}">
                      <a16:colId xmlns="" xmlns:a16="http://schemas.microsoft.com/office/drawing/2014/main" val="20003"/>
                    </a:ext>
                  </a:extLst>
                </a:gridCol>
                <a:gridCol w="1584177">
                  <a:extLst>
                    <a:ext uri="{9D8B030D-6E8A-4147-A177-3AD203B41FA5}">
                      <a16:colId xmlns="" xmlns:a16="http://schemas.microsoft.com/office/drawing/2014/main" val="20002"/>
                    </a:ext>
                  </a:extLst>
                </a:gridCol>
              </a:tblGrid>
              <a:tr h="891979">
                <a:tc>
                  <a:txBody>
                    <a:bodyPr/>
                    <a:lstStyle/>
                    <a:p>
                      <a:pPr algn="ctr"/>
                      <a:r>
                        <a:rPr lang="es-MX" sz="1600" dirty="0">
                          <a:latin typeface="Arial" pitchFamily="34" charset="0"/>
                          <a:cs typeface="Arial" pitchFamily="34" charset="0"/>
                        </a:rPr>
                        <a:t>No.</a:t>
                      </a:r>
                      <a:endParaRPr lang="es-GT" sz="1600" dirty="0">
                        <a:latin typeface="Arial" pitchFamily="34" charset="0"/>
                        <a:cs typeface="Arial" pitchFamily="34" charset="0"/>
                      </a:endParaRPr>
                    </a:p>
                  </a:txBody>
                  <a:tcPr anchor="ctr"/>
                </a:tc>
                <a:tc>
                  <a:txBody>
                    <a:bodyPr/>
                    <a:lstStyle/>
                    <a:p>
                      <a:pPr algn="ctr"/>
                      <a:r>
                        <a:rPr lang="es-MX" sz="1600" dirty="0">
                          <a:latin typeface="Arial" pitchFamily="34" charset="0"/>
                          <a:cs typeface="Arial" pitchFamily="34" charset="0"/>
                        </a:rPr>
                        <a:t>Descripción de las Intervenciones/Producto</a:t>
                      </a:r>
                      <a:endParaRPr lang="es-GT" sz="1600" dirty="0">
                        <a:latin typeface="Arial" pitchFamily="34" charset="0"/>
                        <a:cs typeface="Arial" pitchFamily="34" charset="0"/>
                      </a:endParaRPr>
                    </a:p>
                  </a:txBody>
                  <a:tcPr anchor="ctr"/>
                </a:tc>
                <a:tc>
                  <a:txBody>
                    <a:bodyPr/>
                    <a:lstStyle/>
                    <a:p>
                      <a:pPr algn="ctr"/>
                      <a:r>
                        <a:rPr lang="es-MX" sz="1600" dirty="0">
                          <a:latin typeface="Arial" pitchFamily="34" charset="0"/>
                          <a:cs typeface="Arial" pitchFamily="34" charset="0"/>
                        </a:rPr>
                        <a:t>Meta</a:t>
                      </a:r>
                      <a:endParaRPr lang="es-GT" sz="1600" dirty="0">
                        <a:latin typeface="Arial" pitchFamily="34" charset="0"/>
                        <a:cs typeface="Arial" pitchFamily="34" charset="0"/>
                      </a:endParaRPr>
                    </a:p>
                  </a:txBody>
                  <a:tcPr anchor="ctr"/>
                </a:tc>
                <a:tc>
                  <a:txBody>
                    <a:bodyPr/>
                    <a:lstStyle/>
                    <a:p>
                      <a:pPr algn="ctr"/>
                      <a:r>
                        <a:rPr lang="es-MX" sz="1600" dirty="0">
                          <a:latin typeface="Arial" pitchFamily="34" charset="0"/>
                          <a:cs typeface="Arial" pitchFamily="34" charset="0"/>
                        </a:rPr>
                        <a:t>Incremento (Cifras</a:t>
                      </a:r>
                      <a:r>
                        <a:rPr lang="es-MX" sz="1600" baseline="0" dirty="0">
                          <a:latin typeface="Arial" pitchFamily="34" charset="0"/>
                          <a:cs typeface="Arial" pitchFamily="34" charset="0"/>
                        </a:rPr>
                        <a:t> en millones)</a:t>
                      </a:r>
                      <a:endParaRPr lang="es-GT" sz="1600" dirty="0">
                        <a:latin typeface="Arial" pitchFamily="34" charset="0"/>
                        <a:cs typeface="Arial" pitchFamily="34" charset="0"/>
                      </a:endParaRPr>
                    </a:p>
                  </a:txBody>
                  <a:tcPr anchor="ctr"/>
                </a:tc>
                <a:extLst>
                  <a:ext uri="{0D108BD9-81ED-4DB2-BD59-A6C34878D82A}">
                    <a16:rowId xmlns="" xmlns:a16="http://schemas.microsoft.com/office/drawing/2014/main" val="10000"/>
                  </a:ext>
                </a:extLst>
              </a:tr>
              <a:tr h="643072">
                <a:tc>
                  <a:txBody>
                    <a:bodyPr/>
                    <a:lstStyle/>
                    <a:p>
                      <a:pPr algn="ctr"/>
                      <a:r>
                        <a:rPr lang="x-none" sz="1500" dirty="0">
                          <a:latin typeface="Arial" pitchFamily="34" charset="0"/>
                          <a:cs typeface="Arial" pitchFamily="34" charset="0"/>
                        </a:rPr>
                        <a:t>1.</a:t>
                      </a:r>
                      <a:endParaRPr lang="es-GT" sz="1500" dirty="0">
                        <a:latin typeface="Arial" pitchFamily="34" charset="0"/>
                        <a:cs typeface="Arial" pitchFamily="34" charset="0"/>
                      </a:endParaRPr>
                    </a:p>
                  </a:txBody>
                  <a:tcPr anchor="ctr"/>
                </a:tc>
                <a:tc>
                  <a:txBody>
                    <a:bodyPr/>
                    <a:lstStyle/>
                    <a:p>
                      <a:pPr algn="just"/>
                      <a:r>
                        <a:rPr lang="es-MX" sz="1500" dirty="0">
                          <a:solidFill>
                            <a:schemeClr val="tx1"/>
                          </a:solidFill>
                          <a:latin typeface="Arial" pitchFamily="34" charset="0"/>
                          <a:cs typeface="Arial" pitchFamily="34" charset="0"/>
                        </a:rPr>
                        <a:t>Estudios</a:t>
                      </a:r>
                      <a:r>
                        <a:rPr lang="es-MX" sz="1500" baseline="0" dirty="0">
                          <a:solidFill>
                            <a:schemeClr val="tx1"/>
                          </a:solidFill>
                          <a:latin typeface="Arial" pitchFamily="34" charset="0"/>
                          <a:cs typeface="Arial" pitchFamily="34" charset="0"/>
                        </a:rPr>
                        <a:t> de pre inversión para la Restauración de las </a:t>
                      </a:r>
                      <a:r>
                        <a:rPr lang="es-MX" sz="1500" dirty="0">
                          <a:solidFill>
                            <a:schemeClr val="tx1"/>
                          </a:solidFill>
                          <a:latin typeface="Arial" pitchFamily="34" charset="0"/>
                          <a:cs typeface="Arial" pitchFamily="34" charset="0"/>
                        </a:rPr>
                        <a:t>Escuelas Tipo</a:t>
                      </a:r>
                      <a:r>
                        <a:rPr lang="es-MX" sz="1500" baseline="0" dirty="0">
                          <a:solidFill>
                            <a:schemeClr val="tx1"/>
                          </a:solidFill>
                          <a:latin typeface="Arial" pitchFamily="34" charset="0"/>
                          <a:cs typeface="Arial" pitchFamily="34" charset="0"/>
                        </a:rPr>
                        <a:t> Federación</a:t>
                      </a:r>
                      <a:endParaRPr lang="es-GT" sz="1500" dirty="0">
                        <a:solidFill>
                          <a:schemeClr val="tx1"/>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dirty="0">
                          <a:solidFill>
                            <a:schemeClr val="tx1"/>
                          </a:solidFill>
                          <a:latin typeface="Arial" pitchFamily="34" charset="0"/>
                          <a:cs typeface="Arial" pitchFamily="34" charset="0"/>
                        </a:rPr>
                        <a:t>17</a:t>
                      </a:r>
                      <a:r>
                        <a:rPr lang="es-MX" sz="1500" baseline="0" dirty="0">
                          <a:solidFill>
                            <a:schemeClr val="tx1"/>
                          </a:solidFill>
                          <a:latin typeface="Arial" pitchFamily="34" charset="0"/>
                          <a:cs typeface="Arial" pitchFamily="34" charset="0"/>
                        </a:rPr>
                        <a:t> Escuelas</a:t>
                      </a:r>
                      <a:endParaRPr lang="es-GT" sz="1500" dirty="0">
                        <a:solidFill>
                          <a:schemeClr val="tx1"/>
                        </a:solidFill>
                        <a:latin typeface="Arial" pitchFamily="34" charset="0"/>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aseline="0" dirty="0">
                          <a:solidFill>
                            <a:schemeClr val="tx1"/>
                          </a:solidFill>
                          <a:latin typeface="Arial" pitchFamily="34" charset="0"/>
                          <a:cs typeface="Arial" pitchFamily="34" charset="0"/>
                        </a:rPr>
                        <a:t>Q. 25.5</a:t>
                      </a:r>
                    </a:p>
                  </a:txBody>
                  <a:tcPr anchor="ctr"/>
                </a:tc>
                <a:extLst>
                  <a:ext uri="{0D108BD9-81ED-4DB2-BD59-A6C34878D82A}">
                    <a16:rowId xmlns="" xmlns:a16="http://schemas.microsoft.com/office/drawing/2014/main" val="10001"/>
                  </a:ext>
                </a:extLst>
              </a:tr>
              <a:tr h="561616">
                <a:tc>
                  <a:txBody>
                    <a:bodyPr/>
                    <a:lstStyle/>
                    <a:p>
                      <a:pPr algn="ctr"/>
                      <a:r>
                        <a:rPr lang="x-none" sz="1500" dirty="0">
                          <a:latin typeface="Arial" pitchFamily="34" charset="0"/>
                          <a:cs typeface="Arial" pitchFamily="34" charset="0"/>
                        </a:rPr>
                        <a:t>2.</a:t>
                      </a:r>
                      <a:endParaRPr lang="es-GT" sz="1500" dirty="0">
                        <a:latin typeface="Arial" pitchFamily="34" charset="0"/>
                        <a:cs typeface="Arial" pitchFamily="34" charset="0"/>
                      </a:endParaRPr>
                    </a:p>
                  </a:txBody>
                  <a:tcPr anchor="ctr"/>
                </a:tc>
                <a:tc>
                  <a:txBody>
                    <a:bodyPr/>
                    <a:lstStyle/>
                    <a:p>
                      <a:pPr algn="just"/>
                      <a:r>
                        <a:rPr lang="x-none" sz="1500" dirty="0">
                          <a:solidFill>
                            <a:schemeClr val="tx1"/>
                          </a:solidFill>
                          <a:latin typeface="Arial" pitchFamily="34" charset="0"/>
                          <a:cs typeface="Arial" pitchFamily="34" charset="0"/>
                        </a:rPr>
                        <a:t>Reparación</a:t>
                      </a:r>
                      <a:r>
                        <a:rPr lang="x-none" sz="1500" baseline="0" dirty="0">
                          <a:solidFill>
                            <a:schemeClr val="tx1"/>
                          </a:solidFill>
                          <a:latin typeface="Arial" pitchFamily="34" charset="0"/>
                          <a:cs typeface="Arial" pitchFamily="34" charset="0"/>
                        </a:rPr>
                        <a:t> de Centros Educativos Oficiales de todos los niveles educativos.</a:t>
                      </a:r>
                      <a:endParaRPr lang="es-GT" sz="1500" dirty="0">
                        <a:solidFill>
                          <a:schemeClr val="tx1"/>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dirty="0">
                          <a:solidFill>
                            <a:schemeClr val="tx1"/>
                          </a:solidFill>
                          <a:latin typeface="Arial" pitchFamily="34" charset="0"/>
                          <a:cs typeface="Arial" pitchFamily="34" charset="0"/>
                        </a:rPr>
                        <a:t>3</a:t>
                      </a:r>
                      <a:r>
                        <a:rPr lang="x-none" sz="1500">
                          <a:solidFill>
                            <a:schemeClr val="tx1"/>
                          </a:solidFill>
                          <a:latin typeface="Arial" pitchFamily="34" charset="0"/>
                          <a:cs typeface="Arial" pitchFamily="34" charset="0"/>
                        </a:rPr>
                        <a:t>00 </a:t>
                      </a:r>
                      <a:r>
                        <a:rPr lang="x-none" sz="1500" dirty="0">
                          <a:solidFill>
                            <a:schemeClr val="tx1"/>
                          </a:solidFill>
                          <a:latin typeface="Arial" pitchFamily="34" charset="0"/>
                          <a:cs typeface="Arial" pitchFamily="34" charset="0"/>
                        </a:rPr>
                        <a:t>centros educativos</a:t>
                      </a:r>
                      <a:endParaRPr lang="es-GT" sz="1500" dirty="0">
                        <a:solidFill>
                          <a:schemeClr val="tx1"/>
                        </a:solidFill>
                        <a:latin typeface="Arial" pitchFamily="34" charset="0"/>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aseline="0" dirty="0">
                          <a:solidFill>
                            <a:schemeClr val="tx1"/>
                          </a:solidFill>
                          <a:latin typeface="Arial" pitchFamily="34" charset="0"/>
                          <a:cs typeface="Arial" pitchFamily="34" charset="0"/>
                        </a:rPr>
                        <a:t>Q. 75.00</a:t>
                      </a:r>
                    </a:p>
                  </a:txBody>
                  <a:tcPr anchor="ctr"/>
                </a:tc>
                <a:extLst>
                  <a:ext uri="{0D108BD9-81ED-4DB2-BD59-A6C34878D82A}">
                    <a16:rowId xmlns="" xmlns:a16="http://schemas.microsoft.com/office/drawing/2014/main" val="10002"/>
                  </a:ext>
                </a:extLst>
              </a:tr>
              <a:tr h="792870">
                <a:tc>
                  <a:txBody>
                    <a:bodyPr/>
                    <a:lstStyle/>
                    <a:p>
                      <a:pPr algn="ctr"/>
                      <a:r>
                        <a:rPr lang="x-none" sz="1500" dirty="0">
                          <a:latin typeface="Arial" pitchFamily="34" charset="0"/>
                          <a:cs typeface="Arial" pitchFamily="34" charset="0"/>
                        </a:rPr>
                        <a:t>3.</a:t>
                      </a:r>
                      <a:endParaRPr lang="es-GT" sz="1500" dirty="0">
                        <a:latin typeface="Arial" pitchFamily="34" charset="0"/>
                        <a:cs typeface="Arial" pitchFamily="34" charset="0"/>
                      </a:endParaRPr>
                    </a:p>
                  </a:txBody>
                  <a:tcPr anchor="ctr"/>
                </a:tc>
                <a:tc>
                  <a:txBody>
                    <a:bodyPr/>
                    <a:lstStyle/>
                    <a:p>
                      <a:pPr algn="just"/>
                      <a:r>
                        <a:rPr lang="es-MX" sz="1500" baseline="0" dirty="0">
                          <a:solidFill>
                            <a:schemeClr val="tx1"/>
                          </a:solidFill>
                          <a:latin typeface="Arial" pitchFamily="34" charset="0"/>
                          <a:cs typeface="Arial" pitchFamily="34" charset="0"/>
                        </a:rPr>
                        <a:t>Programa de atención emergente para reparación de centros educativos, con daños provocados por eventos naturales a través de las organizaciones de padres de familia (OPF).</a:t>
                      </a:r>
                      <a:endParaRPr lang="es-GT" sz="1500" dirty="0">
                        <a:solidFill>
                          <a:schemeClr val="tx1"/>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kern="1200" dirty="0">
                          <a:solidFill>
                            <a:schemeClr val="tx1"/>
                          </a:solidFill>
                          <a:latin typeface="Arial" pitchFamily="34" charset="0"/>
                          <a:ea typeface="+mn-ea"/>
                          <a:cs typeface="Arial" pitchFamily="34" charset="0"/>
                        </a:rPr>
                        <a:t>25 </a:t>
                      </a:r>
                      <a:r>
                        <a:rPr lang="es-MX" sz="1500" kern="1200" dirty="0" err="1">
                          <a:solidFill>
                            <a:schemeClr val="tx1"/>
                          </a:solidFill>
                          <a:latin typeface="Arial" pitchFamily="34" charset="0"/>
                          <a:ea typeface="+mn-ea"/>
                          <a:cs typeface="Arial" pitchFamily="34" charset="0"/>
                        </a:rPr>
                        <a:t>DIDEDUCs</a:t>
                      </a:r>
                      <a:endParaRPr lang="es-GT" sz="1500" kern="1200" dirty="0">
                        <a:solidFill>
                          <a:schemeClr val="tx1"/>
                        </a:solidFill>
                        <a:latin typeface="Arial" pitchFamily="34" charset="0"/>
                        <a:ea typeface="+mn-ea"/>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0" baseline="0" dirty="0">
                          <a:solidFill>
                            <a:schemeClr val="tx1"/>
                          </a:solidFill>
                          <a:latin typeface="Arial" pitchFamily="34" charset="0"/>
                          <a:cs typeface="Arial" pitchFamily="34" charset="0"/>
                        </a:rPr>
                        <a:t>Q. 25.0</a:t>
                      </a:r>
                    </a:p>
                  </a:txBody>
                  <a:tcPr anchor="ctr"/>
                </a:tc>
                <a:extLst>
                  <a:ext uri="{0D108BD9-81ED-4DB2-BD59-A6C34878D82A}">
                    <a16:rowId xmlns="" xmlns:a16="http://schemas.microsoft.com/office/drawing/2014/main" val="10003"/>
                  </a:ext>
                </a:extLst>
              </a:tr>
              <a:tr h="792870">
                <a:tc>
                  <a:txBody>
                    <a:bodyPr/>
                    <a:lstStyle/>
                    <a:p>
                      <a:pPr algn="ctr"/>
                      <a:r>
                        <a:rPr lang="es-MX" sz="1500" dirty="0">
                          <a:latin typeface="Arial" pitchFamily="34" charset="0"/>
                          <a:cs typeface="Arial" pitchFamily="34" charset="0"/>
                        </a:rPr>
                        <a:t>4.</a:t>
                      </a:r>
                      <a:endParaRPr lang="es-GT" sz="1500" dirty="0">
                        <a:latin typeface="Arial" pitchFamily="34" charset="0"/>
                        <a:cs typeface="Arial" pitchFamily="34" charset="0"/>
                      </a:endParaRPr>
                    </a:p>
                  </a:txBody>
                  <a:tcPr anchor="ctr"/>
                </a:tc>
                <a:tc>
                  <a:txBody>
                    <a:bodyPr/>
                    <a:lstStyle/>
                    <a:p>
                      <a:pPr algn="just"/>
                      <a:r>
                        <a:rPr lang="x-none" sz="1500" dirty="0">
                          <a:solidFill>
                            <a:schemeClr val="tx1"/>
                          </a:solidFill>
                          <a:latin typeface="Arial" pitchFamily="34" charset="0"/>
                          <a:cs typeface="Arial" pitchFamily="34" charset="0"/>
                        </a:rPr>
                        <a:t>Institutos Tecnológicos en Amatitlán</a:t>
                      </a:r>
                      <a:r>
                        <a:rPr lang="x-none" sz="1500" baseline="0" dirty="0">
                          <a:solidFill>
                            <a:schemeClr val="tx1"/>
                          </a:solidFill>
                          <a:latin typeface="Arial" pitchFamily="34" charset="0"/>
                          <a:cs typeface="Arial" pitchFamily="34" charset="0"/>
                        </a:rPr>
                        <a:t> </a:t>
                      </a:r>
                      <a:r>
                        <a:rPr lang="x-none" sz="1500" baseline="0">
                          <a:solidFill>
                            <a:schemeClr val="tx1"/>
                          </a:solidFill>
                          <a:latin typeface="Arial" pitchFamily="34" charset="0"/>
                          <a:cs typeface="Arial" pitchFamily="34" charset="0"/>
                        </a:rPr>
                        <a:t>y Huehuetenango</a:t>
                      </a:r>
                      <a:r>
                        <a:rPr lang="es-MX" sz="1500" baseline="0" dirty="0">
                          <a:solidFill>
                            <a:schemeClr val="tx1"/>
                          </a:solidFill>
                          <a:latin typeface="Arial" pitchFamily="34" charset="0"/>
                          <a:cs typeface="Arial" pitchFamily="34" charset="0"/>
                        </a:rPr>
                        <a:t> (Continuidad de la ejecución y equipamiento).</a:t>
                      </a:r>
                      <a:endParaRPr lang="x-none" sz="1500" baseline="0" dirty="0">
                        <a:solidFill>
                          <a:schemeClr val="tx1"/>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500" kern="1200" baseline="0">
                          <a:solidFill>
                            <a:schemeClr val="tx1"/>
                          </a:solidFill>
                          <a:latin typeface="Arial" pitchFamily="34" charset="0"/>
                          <a:ea typeface="+mn-ea"/>
                          <a:cs typeface="Arial" pitchFamily="34" charset="0"/>
                        </a:rPr>
                        <a:t>2 </a:t>
                      </a:r>
                      <a:r>
                        <a:rPr lang="x-none" sz="1500" kern="1200" baseline="0" dirty="0">
                          <a:solidFill>
                            <a:schemeClr val="tx1"/>
                          </a:solidFill>
                          <a:latin typeface="Arial" pitchFamily="34" charset="0"/>
                          <a:ea typeface="+mn-ea"/>
                          <a:cs typeface="Arial" pitchFamily="34" charset="0"/>
                        </a:rPr>
                        <a:t>Institutos</a:t>
                      </a:r>
                      <a:endParaRPr lang="es-GT" sz="1500" kern="1200" dirty="0">
                        <a:solidFill>
                          <a:schemeClr val="tx1"/>
                        </a:solidFill>
                        <a:latin typeface="Arial" pitchFamily="34" charset="0"/>
                        <a:ea typeface="+mn-ea"/>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0" baseline="0" dirty="0">
                          <a:solidFill>
                            <a:schemeClr val="tx1"/>
                          </a:solidFill>
                          <a:latin typeface="Arial" pitchFamily="34" charset="0"/>
                          <a:cs typeface="Arial" pitchFamily="34" charset="0"/>
                        </a:rPr>
                        <a:t>Q. 25.00</a:t>
                      </a:r>
                    </a:p>
                  </a:txBody>
                  <a:tcPr anchor="ctr"/>
                </a:tc>
                <a:extLst>
                  <a:ext uri="{0D108BD9-81ED-4DB2-BD59-A6C34878D82A}">
                    <a16:rowId xmlns="" xmlns:a16="http://schemas.microsoft.com/office/drawing/2014/main" val="10004"/>
                  </a:ext>
                </a:extLst>
              </a:tr>
              <a:tr h="643072">
                <a:tc>
                  <a:txBody>
                    <a:bodyPr/>
                    <a:lstStyle/>
                    <a:p>
                      <a:pPr algn="ctr"/>
                      <a:r>
                        <a:rPr lang="es-MX" sz="1500" dirty="0">
                          <a:latin typeface="Arial" pitchFamily="34" charset="0"/>
                          <a:cs typeface="Arial" pitchFamily="34" charset="0"/>
                        </a:rPr>
                        <a:t>5.</a:t>
                      </a:r>
                      <a:endParaRPr lang="es-GT" sz="1500" dirty="0">
                        <a:latin typeface="Arial" pitchFamily="34" charset="0"/>
                        <a:cs typeface="Arial" pitchFamily="34" charset="0"/>
                      </a:endParaRPr>
                    </a:p>
                  </a:txBody>
                  <a:tcPr anchor="ctr"/>
                </a:tc>
                <a:tc>
                  <a:txBody>
                    <a:bodyPr/>
                    <a:lstStyle/>
                    <a:p>
                      <a:pPr algn="l"/>
                      <a:r>
                        <a:rPr lang="es-MX" sz="1500" baseline="0" dirty="0">
                          <a:solidFill>
                            <a:schemeClr val="tx1"/>
                          </a:solidFill>
                          <a:latin typeface="Arial" pitchFamily="34" charset="0"/>
                          <a:cs typeface="Arial" pitchFamily="34" charset="0"/>
                        </a:rPr>
                        <a:t>Equipamiento Institutos Técnicos y Tecnológicos</a:t>
                      </a:r>
                      <a:endParaRPr lang="x-none" sz="1500" baseline="0" dirty="0">
                        <a:solidFill>
                          <a:schemeClr val="tx1"/>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kern="1200" dirty="0">
                          <a:solidFill>
                            <a:schemeClr val="tx1"/>
                          </a:solidFill>
                          <a:latin typeface="Arial" pitchFamily="34" charset="0"/>
                          <a:ea typeface="+mn-ea"/>
                          <a:cs typeface="Arial" pitchFamily="34" charset="0"/>
                        </a:rPr>
                        <a:t>27 establecimientos</a:t>
                      </a:r>
                      <a:endParaRPr lang="es-GT" sz="1500" kern="1200" dirty="0">
                        <a:solidFill>
                          <a:schemeClr val="tx1"/>
                        </a:solidFill>
                        <a:latin typeface="Arial" pitchFamily="34" charset="0"/>
                        <a:ea typeface="+mn-ea"/>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0" baseline="0" dirty="0">
                          <a:solidFill>
                            <a:schemeClr val="tx1"/>
                          </a:solidFill>
                          <a:latin typeface="Arial" pitchFamily="34" charset="0"/>
                          <a:cs typeface="Arial" pitchFamily="34" charset="0"/>
                        </a:rPr>
                        <a:t>Q. 125.0</a:t>
                      </a:r>
                    </a:p>
                  </a:txBody>
                  <a:tcPr anchor="ctr"/>
                </a:tc>
                <a:extLst>
                  <a:ext uri="{0D108BD9-81ED-4DB2-BD59-A6C34878D82A}">
                    <a16:rowId xmlns="" xmlns:a16="http://schemas.microsoft.com/office/drawing/2014/main" val="10005"/>
                  </a:ext>
                </a:extLst>
              </a:tr>
              <a:tr h="643072">
                <a:tc>
                  <a:txBody>
                    <a:bodyPr/>
                    <a:lstStyle/>
                    <a:p>
                      <a:pPr algn="ctr"/>
                      <a:r>
                        <a:rPr lang="es-GT" sz="1500" dirty="0">
                          <a:latin typeface="Arial" pitchFamily="34" charset="0"/>
                          <a:cs typeface="Arial" pitchFamily="34" charset="0"/>
                        </a:rPr>
                        <a:t>6.</a:t>
                      </a:r>
                    </a:p>
                  </a:txBody>
                  <a:tcPr anchor="ctr"/>
                </a:tc>
                <a:tc>
                  <a:txBody>
                    <a:bodyPr/>
                    <a:lstStyle/>
                    <a:p>
                      <a:pPr algn="l"/>
                      <a:r>
                        <a:rPr lang="es-MX" sz="1500" baseline="0" dirty="0">
                          <a:solidFill>
                            <a:schemeClr val="tx1"/>
                          </a:solidFill>
                          <a:latin typeface="Arial" pitchFamily="34" charset="0"/>
                          <a:cs typeface="Arial" pitchFamily="34" charset="0"/>
                        </a:rPr>
                        <a:t>Equipamiento Institutos Experimentales PEMEM</a:t>
                      </a:r>
                      <a:endParaRPr lang="x-none" sz="1500" baseline="0" dirty="0">
                        <a:solidFill>
                          <a:schemeClr val="tx1"/>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kern="1200" dirty="0">
                          <a:solidFill>
                            <a:schemeClr val="tx1"/>
                          </a:solidFill>
                          <a:latin typeface="Arial" pitchFamily="34" charset="0"/>
                          <a:ea typeface="+mn-ea"/>
                          <a:cs typeface="Arial" pitchFamily="34" charset="0"/>
                        </a:rPr>
                        <a:t>62 establecimientos</a:t>
                      </a:r>
                      <a:endParaRPr lang="es-GT" sz="1500" kern="1200" dirty="0">
                        <a:solidFill>
                          <a:schemeClr val="tx1"/>
                        </a:solidFill>
                        <a:latin typeface="Arial" pitchFamily="34" charset="0"/>
                        <a:ea typeface="+mn-ea"/>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0" baseline="0" dirty="0">
                          <a:solidFill>
                            <a:schemeClr val="tx1"/>
                          </a:solidFill>
                          <a:latin typeface="Arial" pitchFamily="34" charset="0"/>
                          <a:cs typeface="Arial" pitchFamily="34" charset="0"/>
                        </a:rPr>
                        <a:t>Q. 125.0</a:t>
                      </a:r>
                    </a:p>
                  </a:txBody>
                  <a:tcPr anchor="ctr"/>
                </a:tc>
                <a:extLst>
                  <a:ext uri="{0D108BD9-81ED-4DB2-BD59-A6C34878D82A}">
                    <a16:rowId xmlns="" xmlns:a16="http://schemas.microsoft.com/office/drawing/2014/main" val="10006"/>
                  </a:ext>
                </a:extLst>
              </a:tr>
            </a:tbl>
          </a:graphicData>
        </a:graphic>
      </p:graphicFrame>
      <p:sp>
        <p:nvSpPr>
          <p:cNvPr id="6" name="5 Marcador de número de diapositiva"/>
          <p:cNvSpPr>
            <a:spLocks noGrp="1"/>
          </p:cNvSpPr>
          <p:nvPr>
            <p:ph type="sldNum" sz="quarter" idx="12"/>
          </p:nvPr>
        </p:nvSpPr>
        <p:spPr>
          <a:xfrm>
            <a:off x="6948264" y="44624"/>
            <a:ext cx="2133600" cy="365125"/>
          </a:xfrm>
        </p:spPr>
        <p:txBody>
          <a:bodyPr/>
          <a:lstStyle/>
          <a:p>
            <a:fld id="{13B68CCC-A409-43D5-8DAF-109F181C65DD}" type="slidenum">
              <a:rPr lang="es-GT" smtClean="0">
                <a:solidFill>
                  <a:schemeClr val="tx1"/>
                </a:solidFill>
              </a:rPr>
              <a:pPr/>
              <a:t>23</a:t>
            </a:fld>
            <a:endParaRPr lang="es-GT" dirty="0">
              <a:solidFill>
                <a:schemeClr val="tx1"/>
              </a:solidFill>
            </a:endParaRPr>
          </a:p>
        </p:txBody>
      </p:sp>
    </p:spTree>
    <p:extLst>
      <p:ext uri="{BB962C8B-B14F-4D97-AF65-F5344CB8AC3E}">
        <p14:creationId xmlns:p14="http://schemas.microsoft.com/office/powerpoint/2010/main" val="291059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0"/>
            <a:ext cx="8424936" cy="1143007"/>
          </a:xfrm>
        </p:spPr>
        <p:txBody>
          <a:bodyPr>
            <a:noAutofit/>
          </a:bodyPr>
          <a:lstStyle/>
          <a:p>
            <a:r>
              <a:rPr lang="es-MX"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rPr>
              <a:t>Espacios dignos y saludables para el aprendizaje</a:t>
            </a:r>
            <a:endParaRPr lang="es-GT"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endParaRPr>
          </a:p>
        </p:txBody>
      </p:sp>
      <p:graphicFrame>
        <p:nvGraphicFramePr>
          <p:cNvPr id="4" name="3 Marcador de contenido"/>
          <p:cNvGraphicFramePr>
            <a:graphicFrameLocks/>
          </p:cNvGraphicFramePr>
          <p:nvPr>
            <p:extLst>
              <p:ext uri="{D42A27DB-BD31-4B8C-83A1-F6EECF244321}">
                <p14:modId xmlns:p14="http://schemas.microsoft.com/office/powerpoint/2010/main" val="1518901479"/>
              </p:ext>
            </p:extLst>
          </p:nvPr>
        </p:nvGraphicFramePr>
        <p:xfrm>
          <a:off x="251520" y="1340768"/>
          <a:ext cx="8568952" cy="4709160"/>
        </p:xfrm>
        <a:graphic>
          <a:graphicData uri="http://schemas.openxmlformats.org/drawingml/2006/table">
            <a:tbl>
              <a:tblPr firstRow="1" bandRow="1">
                <a:tableStyleId>{5C22544A-7EE6-4342-B048-85BDC9FD1C3A}</a:tableStyleId>
              </a:tblPr>
              <a:tblGrid>
                <a:gridCol w="576064">
                  <a:extLst>
                    <a:ext uri="{9D8B030D-6E8A-4147-A177-3AD203B41FA5}">
                      <a16:colId xmlns="" xmlns:a16="http://schemas.microsoft.com/office/drawing/2014/main" val="20000"/>
                    </a:ext>
                  </a:extLst>
                </a:gridCol>
                <a:gridCol w="5328592">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3"/>
                    </a:ext>
                  </a:extLst>
                </a:gridCol>
                <a:gridCol w="1440160">
                  <a:extLst>
                    <a:ext uri="{9D8B030D-6E8A-4147-A177-3AD203B41FA5}">
                      <a16:colId xmlns="" xmlns:a16="http://schemas.microsoft.com/office/drawing/2014/main" val="20002"/>
                    </a:ext>
                  </a:extLst>
                </a:gridCol>
              </a:tblGrid>
              <a:tr h="585092">
                <a:tc>
                  <a:txBody>
                    <a:bodyPr/>
                    <a:lstStyle/>
                    <a:p>
                      <a:pPr algn="ctr"/>
                      <a:r>
                        <a:rPr lang="es-MX" sz="1800" dirty="0">
                          <a:latin typeface="Arial" pitchFamily="34" charset="0"/>
                          <a:cs typeface="Arial" pitchFamily="34" charset="0"/>
                        </a:rPr>
                        <a:t>No.</a:t>
                      </a:r>
                      <a:endParaRPr lang="es-GT" sz="1800" dirty="0">
                        <a:latin typeface="Arial" pitchFamily="34" charset="0"/>
                        <a:cs typeface="Arial" pitchFamily="34" charset="0"/>
                      </a:endParaRPr>
                    </a:p>
                  </a:txBody>
                  <a:tcPr anchor="ctr"/>
                </a:tc>
                <a:tc>
                  <a:txBody>
                    <a:bodyPr/>
                    <a:lstStyle/>
                    <a:p>
                      <a:pPr algn="ctr"/>
                      <a:r>
                        <a:rPr lang="es-MX" sz="1800" dirty="0">
                          <a:latin typeface="Arial" pitchFamily="34" charset="0"/>
                          <a:cs typeface="Arial" pitchFamily="34" charset="0"/>
                        </a:rPr>
                        <a:t>Descripción de las Intervenciones/Producto</a:t>
                      </a:r>
                      <a:endParaRPr lang="es-GT" sz="1800" dirty="0">
                        <a:latin typeface="Arial" pitchFamily="34" charset="0"/>
                        <a:cs typeface="Arial" pitchFamily="34" charset="0"/>
                      </a:endParaRPr>
                    </a:p>
                  </a:txBody>
                  <a:tcPr anchor="ctr"/>
                </a:tc>
                <a:tc>
                  <a:txBody>
                    <a:bodyPr/>
                    <a:lstStyle/>
                    <a:p>
                      <a:pPr algn="ctr"/>
                      <a:r>
                        <a:rPr lang="es-MX" sz="1800" dirty="0">
                          <a:latin typeface="Arial" pitchFamily="34" charset="0"/>
                          <a:cs typeface="Arial" pitchFamily="34" charset="0"/>
                        </a:rPr>
                        <a:t>Meta</a:t>
                      </a:r>
                      <a:endParaRPr lang="es-GT" sz="1800" dirty="0">
                        <a:latin typeface="Arial" pitchFamily="34" charset="0"/>
                        <a:cs typeface="Arial" pitchFamily="34" charset="0"/>
                      </a:endParaRPr>
                    </a:p>
                  </a:txBody>
                  <a:tcPr anchor="ctr"/>
                </a:tc>
                <a:tc>
                  <a:txBody>
                    <a:bodyPr/>
                    <a:lstStyle/>
                    <a:p>
                      <a:pPr algn="ctr"/>
                      <a:r>
                        <a:rPr lang="es-MX" sz="1800" dirty="0">
                          <a:latin typeface="Arial" pitchFamily="34" charset="0"/>
                          <a:cs typeface="Arial" pitchFamily="34" charset="0"/>
                        </a:rPr>
                        <a:t>Incremento (Cifras</a:t>
                      </a:r>
                      <a:r>
                        <a:rPr lang="es-MX" sz="1800" baseline="0" dirty="0">
                          <a:latin typeface="Arial" pitchFamily="34" charset="0"/>
                          <a:cs typeface="Arial" pitchFamily="34" charset="0"/>
                        </a:rPr>
                        <a:t> en millones)</a:t>
                      </a:r>
                      <a:endParaRPr lang="es-GT" sz="1800" dirty="0">
                        <a:latin typeface="Arial" pitchFamily="34" charset="0"/>
                        <a:cs typeface="Arial" pitchFamily="34" charset="0"/>
                      </a:endParaRPr>
                    </a:p>
                  </a:txBody>
                  <a:tcPr anchor="ctr"/>
                </a:tc>
                <a:extLst>
                  <a:ext uri="{0D108BD9-81ED-4DB2-BD59-A6C34878D82A}">
                    <a16:rowId xmlns="" xmlns:a16="http://schemas.microsoft.com/office/drawing/2014/main" val="10000"/>
                  </a:ext>
                </a:extLst>
              </a:tr>
              <a:tr h="863708">
                <a:tc>
                  <a:txBody>
                    <a:bodyPr/>
                    <a:lstStyle/>
                    <a:p>
                      <a:pPr algn="ctr"/>
                      <a:r>
                        <a:rPr lang="es-GT" sz="1500" dirty="0">
                          <a:solidFill>
                            <a:schemeClr val="tx1"/>
                          </a:solidFill>
                          <a:latin typeface="Arial" pitchFamily="34" charset="0"/>
                          <a:cs typeface="Arial" pitchFamily="34" charset="0"/>
                        </a:rPr>
                        <a:t>7.</a:t>
                      </a:r>
                    </a:p>
                  </a:txBody>
                  <a:tcPr anchor="ctr"/>
                </a:tc>
                <a:tc>
                  <a:txBody>
                    <a:bodyPr/>
                    <a:lstStyle/>
                    <a:p>
                      <a:pPr algn="just"/>
                      <a:r>
                        <a:rPr lang="es-GT" sz="1500" dirty="0" smtClean="0">
                          <a:solidFill>
                            <a:schemeClr val="tx1"/>
                          </a:solidFill>
                          <a:latin typeface="Arial" pitchFamily="34" charset="0"/>
                          <a:cs typeface="Arial" pitchFamily="34" charset="0"/>
                        </a:rPr>
                        <a:t>Equipamiento y mobiliario</a:t>
                      </a:r>
                      <a:r>
                        <a:rPr lang="es-GT" sz="1500" baseline="0" dirty="0" smtClean="0">
                          <a:solidFill>
                            <a:schemeClr val="tx1"/>
                          </a:solidFill>
                          <a:latin typeface="Arial" pitchFamily="34" charset="0"/>
                          <a:cs typeface="Arial" pitchFamily="34" charset="0"/>
                        </a:rPr>
                        <a:t> </a:t>
                      </a:r>
                      <a:r>
                        <a:rPr lang="es-GT" sz="1500" baseline="0" dirty="0">
                          <a:solidFill>
                            <a:schemeClr val="tx1"/>
                          </a:solidFill>
                          <a:latin typeface="Arial" pitchFamily="34" charset="0"/>
                          <a:cs typeface="Arial" pitchFamily="34" charset="0"/>
                        </a:rPr>
                        <a:t>escolar  para establecimientos educativos, para todos los niveles </a:t>
                      </a:r>
                      <a:r>
                        <a:rPr lang="es-GT" sz="1500" baseline="0" dirty="0" smtClean="0">
                          <a:solidFill>
                            <a:schemeClr val="tx1"/>
                          </a:solidFill>
                          <a:latin typeface="Arial" pitchFamily="34" charset="0"/>
                          <a:cs typeface="Arial" pitchFamily="34" charset="0"/>
                        </a:rPr>
                        <a:t>educativos</a:t>
                      </a:r>
                      <a:endParaRPr lang="es-GT" sz="1500" dirty="0">
                        <a:solidFill>
                          <a:schemeClr val="tx1"/>
                        </a:solidFill>
                        <a:latin typeface="Arial" pitchFamily="34" charset="0"/>
                        <a:cs typeface="Arial" pitchFamily="34"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x-none" sz="1500" kern="1200" dirty="0">
                          <a:solidFill>
                            <a:schemeClr val="tx1"/>
                          </a:solidFill>
                          <a:latin typeface="Arial" pitchFamily="34" charset="0"/>
                          <a:ea typeface="+mn-ea"/>
                          <a:cs typeface="Arial" pitchFamily="34" charset="0"/>
                        </a:rPr>
                        <a:t>560,000 alumnos</a:t>
                      </a:r>
                      <a:r>
                        <a:rPr lang="x-none" sz="1500" kern="1200" baseline="0" dirty="0">
                          <a:solidFill>
                            <a:schemeClr val="tx1"/>
                          </a:solidFill>
                          <a:latin typeface="Arial" pitchFamily="34" charset="0"/>
                          <a:ea typeface="+mn-ea"/>
                          <a:cs typeface="Arial" pitchFamily="34" charset="0"/>
                        </a:rPr>
                        <a:t> / 2,800 centros educativos</a:t>
                      </a:r>
                      <a:endParaRPr lang="es-GT" sz="1500" kern="1200" dirty="0">
                        <a:solidFill>
                          <a:schemeClr val="tx1"/>
                        </a:solidFill>
                        <a:latin typeface="Arial" pitchFamily="34" charset="0"/>
                        <a:ea typeface="+mn-ea"/>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aseline="0" dirty="0">
                          <a:solidFill>
                            <a:schemeClr val="tx1"/>
                          </a:solidFill>
                          <a:latin typeface="Arial" pitchFamily="34" charset="0"/>
                          <a:cs typeface="Arial" pitchFamily="34" charset="0"/>
                        </a:rPr>
                        <a:t>Q. 30.00</a:t>
                      </a:r>
                    </a:p>
                  </a:txBody>
                  <a:tcPr anchor="ctr"/>
                </a:tc>
                <a:extLst>
                  <a:ext uri="{0D108BD9-81ED-4DB2-BD59-A6C34878D82A}">
                    <a16:rowId xmlns="" xmlns:a16="http://schemas.microsoft.com/office/drawing/2014/main" val="10001"/>
                  </a:ext>
                </a:extLst>
              </a:tr>
              <a:tr h="863708">
                <a:tc>
                  <a:txBody>
                    <a:bodyPr/>
                    <a:lstStyle/>
                    <a:p>
                      <a:pPr algn="ctr"/>
                      <a:r>
                        <a:rPr lang="es-GT" sz="1500" dirty="0">
                          <a:solidFill>
                            <a:schemeClr val="tx1"/>
                          </a:solidFill>
                          <a:latin typeface="Arial" pitchFamily="34" charset="0"/>
                          <a:cs typeface="Arial" pitchFamily="34" charset="0"/>
                        </a:rPr>
                        <a:t>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500">
                          <a:solidFill>
                            <a:schemeClr val="tx1"/>
                          </a:solidFill>
                          <a:latin typeface="Arial" pitchFamily="34" charset="0"/>
                          <a:cs typeface="Arial" pitchFamily="34" charset="0"/>
                        </a:rPr>
                        <a:t>Construcción y reparación</a:t>
                      </a:r>
                      <a:r>
                        <a:rPr lang="x-none" sz="1500" baseline="0">
                          <a:solidFill>
                            <a:schemeClr val="tx1"/>
                          </a:solidFill>
                          <a:latin typeface="Arial" pitchFamily="34" charset="0"/>
                          <a:cs typeface="Arial" pitchFamily="34" charset="0"/>
                        </a:rPr>
                        <a:t> de centros educativos de primaria y media ciclo básico con redes educativas</a:t>
                      </a:r>
                      <a:r>
                        <a:rPr lang="es-GT" sz="1500" baseline="0" dirty="0">
                          <a:solidFill>
                            <a:schemeClr val="tx1"/>
                          </a:solidFill>
                          <a:latin typeface="Arial" pitchFamily="34" charset="0"/>
                          <a:cs typeface="Arial" pitchFamily="34" charset="0"/>
                        </a:rPr>
                        <a:t> (</a:t>
                      </a:r>
                      <a:r>
                        <a:rPr lang="x-none" sz="1500">
                          <a:solidFill>
                            <a:schemeClr val="tx1"/>
                          </a:solidFill>
                          <a:latin typeface="Arial" pitchFamily="34" charset="0"/>
                          <a:cs typeface="Arial" pitchFamily="34" charset="0"/>
                        </a:rPr>
                        <a:t>PROEDUC</a:t>
                      </a:r>
                      <a:r>
                        <a:rPr lang="x-none" sz="1500" baseline="0">
                          <a:solidFill>
                            <a:schemeClr val="tx1"/>
                          </a:solidFill>
                          <a:latin typeface="Arial" pitchFamily="34" charset="0"/>
                          <a:cs typeface="Arial" pitchFamily="34" charset="0"/>
                        </a:rPr>
                        <a:t> IV</a:t>
                      </a:r>
                      <a:r>
                        <a:rPr lang="es-GT" sz="1500" baseline="0" dirty="0">
                          <a:solidFill>
                            <a:schemeClr val="tx1"/>
                          </a:solidFill>
                          <a:latin typeface="Arial" pitchFamily="34" charset="0"/>
                          <a:cs typeface="Arial" pitchFamily="34" charset="0"/>
                        </a:rPr>
                        <a:t> </a:t>
                      </a:r>
                      <a:r>
                        <a:rPr lang="x-none" sz="1500" baseline="0">
                          <a:solidFill>
                            <a:schemeClr val="tx1"/>
                          </a:solidFill>
                          <a:latin typeface="Arial" pitchFamily="34" charset="0"/>
                          <a:cs typeface="Arial" pitchFamily="34" charset="0"/>
                        </a:rPr>
                        <a:t>KFW</a:t>
                      </a:r>
                      <a:r>
                        <a:rPr lang="es-GT" sz="1500" baseline="0" dirty="0">
                          <a:solidFill>
                            <a:schemeClr val="tx1"/>
                          </a:solidFill>
                          <a:latin typeface="Arial" pitchFamily="34" charset="0"/>
                          <a:cs typeface="Arial" pitchFamily="34" charset="0"/>
                        </a:rPr>
                        <a:t>).</a:t>
                      </a:r>
                      <a:endParaRPr lang="es-GT" sz="1500" dirty="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GT" sz="1500" dirty="0">
                        <a:solidFill>
                          <a:schemeClr val="tx1"/>
                        </a:solidFill>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500" dirty="0">
                          <a:solidFill>
                            <a:schemeClr val="tx1"/>
                          </a:solidFill>
                          <a:latin typeface="Arial" pitchFamily="34" charset="0"/>
                          <a:cs typeface="Arial" pitchFamily="34" charset="0"/>
                        </a:rPr>
                        <a:t>5,124</a:t>
                      </a:r>
                      <a:r>
                        <a:rPr lang="x-none" sz="1500" baseline="0" dirty="0">
                          <a:solidFill>
                            <a:schemeClr val="tx1"/>
                          </a:solidFill>
                          <a:latin typeface="Arial" pitchFamily="34" charset="0"/>
                          <a:cs typeface="Arial" pitchFamily="34" charset="0"/>
                        </a:rPr>
                        <a:t> alumnos / 18 centros educativos</a:t>
                      </a:r>
                      <a:endParaRPr lang="es-GT" sz="1500" dirty="0">
                        <a:solidFill>
                          <a:schemeClr val="tx1"/>
                        </a:solidFill>
                        <a:latin typeface="Arial" pitchFamily="34" charset="0"/>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0" kern="1200" dirty="0">
                          <a:solidFill>
                            <a:schemeClr val="tx1"/>
                          </a:solidFill>
                          <a:latin typeface="Arial" pitchFamily="34" charset="0"/>
                          <a:ea typeface="+mn-ea"/>
                          <a:cs typeface="Arial" pitchFamily="34" charset="0"/>
                        </a:rPr>
                        <a:t>Q. 3.6</a:t>
                      </a:r>
                    </a:p>
                  </a:txBody>
                  <a:tcPr anchor="ctr"/>
                </a:tc>
                <a:extLst>
                  <a:ext uri="{0D108BD9-81ED-4DB2-BD59-A6C34878D82A}">
                    <a16:rowId xmlns="" xmlns:a16="http://schemas.microsoft.com/office/drawing/2014/main" val="10002"/>
                  </a:ext>
                </a:extLst>
              </a:tr>
              <a:tr h="668677">
                <a:tc>
                  <a:txBody>
                    <a:bodyPr/>
                    <a:lstStyle/>
                    <a:p>
                      <a:pPr algn="ctr"/>
                      <a:r>
                        <a:rPr lang="es-GT" sz="1500" dirty="0">
                          <a:solidFill>
                            <a:schemeClr val="tx1"/>
                          </a:solidFill>
                          <a:latin typeface="Arial" pitchFamily="34" charset="0"/>
                          <a:cs typeface="Arial" pitchFamily="34" charset="0"/>
                        </a:rPr>
                        <a:t>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500" smtClean="0">
                          <a:solidFill>
                            <a:schemeClr val="tx1"/>
                          </a:solidFill>
                          <a:latin typeface="Arial" pitchFamily="34" charset="0"/>
                          <a:cs typeface="Arial" pitchFamily="34" charset="0"/>
                        </a:rPr>
                        <a:t>Equipamiento</a:t>
                      </a:r>
                      <a:r>
                        <a:rPr lang="es-GT" sz="1500" dirty="0" smtClean="0">
                          <a:solidFill>
                            <a:schemeClr val="tx1"/>
                          </a:solidFill>
                          <a:latin typeface="Arial" pitchFamily="34" charset="0"/>
                          <a:cs typeface="Arial" pitchFamily="34" charset="0"/>
                        </a:rPr>
                        <a:t> y mobiliario escolar</a:t>
                      </a:r>
                      <a:r>
                        <a:rPr lang="x-none" sz="1500" baseline="0" smtClean="0">
                          <a:solidFill>
                            <a:schemeClr val="tx1"/>
                          </a:solidFill>
                          <a:latin typeface="Arial" pitchFamily="34" charset="0"/>
                          <a:cs typeface="Arial" pitchFamily="34" charset="0"/>
                        </a:rPr>
                        <a:t> </a:t>
                      </a:r>
                      <a:r>
                        <a:rPr lang="x-none" sz="1500" baseline="0" dirty="0">
                          <a:solidFill>
                            <a:schemeClr val="tx1"/>
                          </a:solidFill>
                          <a:latin typeface="Arial" pitchFamily="34" charset="0"/>
                          <a:cs typeface="Arial" pitchFamily="34" charset="0"/>
                        </a:rPr>
                        <a:t>para centros educativos de primaria y media ciclo básico con </a:t>
                      </a:r>
                      <a:r>
                        <a:rPr lang="x-none" sz="1500" baseline="0">
                          <a:solidFill>
                            <a:schemeClr val="tx1"/>
                          </a:solidFill>
                          <a:latin typeface="Arial" pitchFamily="34" charset="0"/>
                          <a:cs typeface="Arial" pitchFamily="34" charset="0"/>
                        </a:rPr>
                        <a:t>redes educativas</a:t>
                      </a:r>
                      <a:r>
                        <a:rPr lang="es-GT" sz="1500" baseline="0" dirty="0">
                          <a:solidFill>
                            <a:schemeClr val="tx1"/>
                          </a:solidFill>
                          <a:latin typeface="Arial" pitchFamily="34" charset="0"/>
                          <a:cs typeface="Arial" pitchFamily="34" charset="0"/>
                        </a:rPr>
                        <a:t> (</a:t>
                      </a:r>
                      <a:r>
                        <a:rPr lang="x-none" sz="1500">
                          <a:solidFill>
                            <a:schemeClr val="tx1"/>
                          </a:solidFill>
                          <a:latin typeface="Arial" pitchFamily="34" charset="0"/>
                          <a:cs typeface="Arial" pitchFamily="34" charset="0"/>
                        </a:rPr>
                        <a:t>PROEDUC</a:t>
                      </a:r>
                      <a:r>
                        <a:rPr lang="x-none" sz="1500" baseline="0">
                          <a:solidFill>
                            <a:schemeClr val="tx1"/>
                          </a:solidFill>
                          <a:latin typeface="Arial" pitchFamily="34" charset="0"/>
                          <a:cs typeface="Arial" pitchFamily="34" charset="0"/>
                        </a:rPr>
                        <a:t> IV</a:t>
                      </a:r>
                      <a:r>
                        <a:rPr lang="es-GT" sz="1500" baseline="0" dirty="0">
                          <a:solidFill>
                            <a:schemeClr val="tx1"/>
                          </a:solidFill>
                          <a:latin typeface="Arial" pitchFamily="34" charset="0"/>
                          <a:cs typeface="Arial" pitchFamily="34" charset="0"/>
                        </a:rPr>
                        <a:t> </a:t>
                      </a:r>
                      <a:r>
                        <a:rPr lang="x-none" sz="1500" baseline="0">
                          <a:solidFill>
                            <a:schemeClr val="tx1"/>
                          </a:solidFill>
                          <a:latin typeface="Arial" pitchFamily="34" charset="0"/>
                          <a:cs typeface="Arial" pitchFamily="34" charset="0"/>
                        </a:rPr>
                        <a:t>KFW</a:t>
                      </a:r>
                      <a:r>
                        <a:rPr lang="es-GT" sz="1500" baseline="0" dirty="0" smtClean="0">
                          <a:solidFill>
                            <a:schemeClr val="tx1"/>
                          </a:solidFill>
                          <a:latin typeface="Arial" pitchFamily="34" charset="0"/>
                          <a:cs typeface="Arial" pitchFamily="34" charset="0"/>
                        </a:rPr>
                        <a:t>). </a:t>
                      </a:r>
                      <a:endParaRPr lang="es-GT" sz="1500" dirty="0">
                        <a:solidFill>
                          <a:schemeClr val="tx1"/>
                        </a:solidFill>
                        <a:latin typeface="Arial" pitchFamily="34" charset="0"/>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500" dirty="0">
                          <a:solidFill>
                            <a:schemeClr val="tx1"/>
                          </a:solidFill>
                          <a:latin typeface="Arial" pitchFamily="34" charset="0"/>
                          <a:cs typeface="Arial" pitchFamily="34" charset="0"/>
                        </a:rPr>
                        <a:t>5,124</a:t>
                      </a:r>
                      <a:r>
                        <a:rPr lang="x-none" sz="1500" baseline="0" dirty="0">
                          <a:solidFill>
                            <a:schemeClr val="tx1"/>
                          </a:solidFill>
                          <a:latin typeface="Arial" pitchFamily="34" charset="0"/>
                          <a:cs typeface="Arial" pitchFamily="34" charset="0"/>
                        </a:rPr>
                        <a:t> alumnos / 18 centros educativos</a:t>
                      </a:r>
                      <a:endParaRPr lang="es-GT" sz="1500" dirty="0">
                        <a:solidFill>
                          <a:schemeClr val="tx1"/>
                        </a:solidFill>
                        <a:latin typeface="Arial" pitchFamily="34" charset="0"/>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0" baseline="0" dirty="0">
                          <a:solidFill>
                            <a:schemeClr val="tx1"/>
                          </a:solidFill>
                          <a:latin typeface="Arial" pitchFamily="34" charset="0"/>
                          <a:cs typeface="Arial" pitchFamily="34" charset="0"/>
                        </a:rPr>
                        <a:t>Q. 6.2</a:t>
                      </a:r>
                    </a:p>
                  </a:txBody>
                  <a:tcPr anchor="ctr"/>
                </a:tc>
                <a:extLst>
                  <a:ext uri="{0D108BD9-81ED-4DB2-BD59-A6C34878D82A}">
                    <a16:rowId xmlns="" xmlns:a16="http://schemas.microsoft.com/office/drawing/2014/main" val="10003"/>
                  </a:ext>
                </a:extLst>
              </a:tr>
              <a:tr h="473646">
                <a:tc>
                  <a:txBody>
                    <a:bodyPr/>
                    <a:lstStyle/>
                    <a:p>
                      <a:pPr algn="ctr"/>
                      <a:r>
                        <a:rPr lang="es-GT" sz="1500" dirty="0">
                          <a:solidFill>
                            <a:schemeClr val="tx1"/>
                          </a:solidFill>
                          <a:latin typeface="Arial" pitchFamily="34" charset="0"/>
                          <a:cs typeface="Arial" pitchFamily="34" charset="0"/>
                        </a:rPr>
                        <a:t>10.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500">
                          <a:solidFill>
                            <a:schemeClr val="tx1"/>
                          </a:solidFill>
                          <a:latin typeface="Arial" pitchFamily="34" charset="0"/>
                          <a:cs typeface="Arial" pitchFamily="34" charset="0"/>
                        </a:rPr>
                        <a:t>Construcción</a:t>
                      </a:r>
                      <a:r>
                        <a:rPr lang="x-none" sz="1500" baseline="0">
                          <a:solidFill>
                            <a:schemeClr val="tx1"/>
                          </a:solidFill>
                          <a:latin typeface="Arial" pitchFamily="34" charset="0"/>
                          <a:cs typeface="Arial" pitchFamily="34" charset="0"/>
                        </a:rPr>
                        <a:t> </a:t>
                      </a:r>
                      <a:r>
                        <a:rPr lang="es-MX" sz="1500" baseline="0" dirty="0">
                          <a:solidFill>
                            <a:schemeClr val="tx1"/>
                          </a:solidFill>
                          <a:latin typeface="Arial" pitchFamily="34" charset="0"/>
                          <a:cs typeface="Arial" pitchFamily="34" charset="0"/>
                        </a:rPr>
                        <a:t>y equipamiento </a:t>
                      </a:r>
                      <a:r>
                        <a:rPr lang="x-none" sz="1500" baseline="0">
                          <a:solidFill>
                            <a:schemeClr val="tx1"/>
                          </a:solidFill>
                          <a:latin typeface="Arial" pitchFamily="34" charset="0"/>
                          <a:cs typeface="Arial" pitchFamily="34" charset="0"/>
                        </a:rPr>
                        <a:t>de </a:t>
                      </a:r>
                      <a:r>
                        <a:rPr lang="x-none" sz="1500" baseline="0" dirty="0">
                          <a:solidFill>
                            <a:schemeClr val="tx1"/>
                          </a:solidFill>
                          <a:latin typeface="Arial" pitchFamily="34" charset="0"/>
                          <a:cs typeface="Arial" pitchFamily="34" charset="0"/>
                        </a:rPr>
                        <a:t>Dirección Departamental de Educación de </a:t>
                      </a:r>
                      <a:r>
                        <a:rPr lang="x-none" sz="1500" baseline="0">
                          <a:solidFill>
                            <a:schemeClr val="tx1"/>
                          </a:solidFill>
                          <a:latin typeface="Arial" pitchFamily="34" charset="0"/>
                          <a:cs typeface="Arial" pitchFamily="34" charset="0"/>
                        </a:rPr>
                        <a:t>Chiquimula </a:t>
                      </a:r>
                      <a:r>
                        <a:rPr lang="es-GT" sz="1500" baseline="0" dirty="0">
                          <a:solidFill>
                            <a:schemeClr val="tx1"/>
                          </a:solidFill>
                          <a:latin typeface="Arial" pitchFamily="34" charset="0"/>
                          <a:cs typeface="Arial" pitchFamily="34" charset="0"/>
                        </a:rPr>
                        <a:t>(</a:t>
                      </a:r>
                      <a:r>
                        <a:rPr lang="x-none" sz="1500">
                          <a:solidFill>
                            <a:schemeClr val="tx1"/>
                          </a:solidFill>
                          <a:latin typeface="Arial" pitchFamily="34" charset="0"/>
                          <a:cs typeface="Arial" pitchFamily="34" charset="0"/>
                        </a:rPr>
                        <a:t>PROEDUC</a:t>
                      </a:r>
                      <a:r>
                        <a:rPr lang="x-none" sz="1500" baseline="0">
                          <a:solidFill>
                            <a:schemeClr val="tx1"/>
                          </a:solidFill>
                          <a:latin typeface="Arial" pitchFamily="34" charset="0"/>
                          <a:cs typeface="Arial" pitchFamily="34" charset="0"/>
                        </a:rPr>
                        <a:t> IV</a:t>
                      </a:r>
                      <a:r>
                        <a:rPr lang="es-GT" sz="1500" baseline="0" dirty="0">
                          <a:solidFill>
                            <a:schemeClr val="tx1"/>
                          </a:solidFill>
                          <a:latin typeface="Arial" pitchFamily="34" charset="0"/>
                          <a:cs typeface="Arial" pitchFamily="34" charset="0"/>
                        </a:rPr>
                        <a:t> </a:t>
                      </a:r>
                      <a:r>
                        <a:rPr lang="x-none" sz="1500" baseline="0">
                          <a:solidFill>
                            <a:schemeClr val="tx1"/>
                          </a:solidFill>
                          <a:latin typeface="Arial" pitchFamily="34" charset="0"/>
                          <a:cs typeface="Arial" pitchFamily="34" charset="0"/>
                        </a:rPr>
                        <a:t>KFW</a:t>
                      </a:r>
                      <a:r>
                        <a:rPr lang="es-GT" sz="1500" baseline="0" dirty="0">
                          <a:solidFill>
                            <a:schemeClr val="tx1"/>
                          </a:solidFill>
                          <a:latin typeface="Arial" pitchFamily="34" charset="0"/>
                          <a:cs typeface="Arial" pitchFamily="34" charset="0"/>
                        </a:rPr>
                        <a:t>).</a:t>
                      </a:r>
                      <a:endParaRPr lang="es-GT" sz="1500" dirty="0">
                        <a:solidFill>
                          <a:schemeClr val="tx1"/>
                        </a:solidFill>
                        <a:latin typeface="Arial" pitchFamily="34" charset="0"/>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500" kern="1200">
                          <a:solidFill>
                            <a:schemeClr val="tx1"/>
                          </a:solidFill>
                          <a:latin typeface="Arial" pitchFamily="34" charset="0"/>
                          <a:ea typeface="+mn-ea"/>
                          <a:cs typeface="Arial" pitchFamily="34" charset="0"/>
                        </a:rPr>
                        <a:t> </a:t>
                      </a:r>
                      <a:r>
                        <a:rPr lang="x-none" sz="1500" kern="1200" dirty="0">
                          <a:solidFill>
                            <a:schemeClr val="tx1"/>
                          </a:solidFill>
                          <a:latin typeface="Arial" pitchFamily="34" charset="0"/>
                          <a:ea typeface="+mn-ea"/>
                          <a:cs typeface="Arial" pitchFamily="34" charset="0"/>
                        </a:rPr>
                        <a:t>1 Edificio</a:t>
                      </a:r>
                      <a:endParaRPr lang="es-GT" sz="1500" kern="1200" dirty="0">
                        <a:solidFill>
                          <a:schemeClr val="tx1"/>
                        </a:solidFill>
                        <a:latin typeface="Arial" pitchFamily="34" charset="0"/>
                        <a:ea typeface="+mn-ea"/>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500" b="0" baseline="0" dirty="0">
                          <a:solidFill>
                            <a:schemeClr val="tx1"/>
                          </a:solidFill>
                          <a:latin typeface="Arial" pitchFamily="34" charset="0"/>
                          <a:cs typeface="Arial" pitchFamily="34" charset="0"/>
                        </a:rPr>
                        <a:t>Q. 2.6</a:t>
                      </a:r>
                    </a:p>
                  </a:txBody>
                  <a:tcPr anchor="ctr"/>
                </a:tc>
                <a:extLst>
                  <a:ext uri="{0D108BD9-81ED-4DB2-BD59-A6C34878D82A}">
                    <a16:rowId xmlns="" xmlns:a16="http://schemas.microsoft.com/office/drawing/2014/main" val="10004"/>
                  </a:ext>
                </a:extLst>
              </a:tr>
            </a:tbl>
          </a:graphicData>
        </a:graphic>
      </p:graphicFrame>
      <p:sp>
        <p:nvSpPr>
          <p:cNvPr id="5" name="5 Marcador de número de diapositiva"/>
          <p:cNvSpPr>
            <a:spLocks noGrp="1"/>
          </p:cNvSpPr>
          <p:nvPr>
            <p:ph type="sldNum" sz="quarter" idx="12"/>
          </p:nvPr>
        </p:nvSpPr>
        <p:spPr>
          <a:xfrm>
            <a:off x="6948264" y="44624"/>
            <a:ext cx="2133600" cy="365125"/>
          </a:xfrm>
        </p:spPr>
        <p:txBody>
          <a:bodyPr/>
          <a:lstStyle/>
          <a:p>
            <a:fld id="{13B68CCC-A409-43D5-8DAF-109F181C65DD}" type="slidenum">
              <a:rPr lang="es-GT" smtClean="0">
                <a:solidFill>
                  <a:schemeClr val="tx1"/>
                </a:solidFill>
              </a:rPr>
              <a:pPr/>
              <a:t>24</a:t>
            </a:fld>
            <a:endParaRPr lang="es-GT" dirty="0">
              <a:solidFill>
                <a:schemeClr val="tx1"/>
              </a:solidFill>
            </a:endParaRPr>
          </a:p>
        </p:txBody>
      </p:sp>
    </p:spTree>
    <p:extLst>
      <p:ext uri="{BB962C8B-B14F-4D97-AF65-F5344CB8AC3E}">
        <p14:creationId xmlns:p14="http://schemas.microsoft.com/office/powerpoint/2010/main" val="1508893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14290"/>
            <a:ext cx="8352928" cy="1143007"/>
          </a:xfrm>
        </p:spPr>
        <p:txBody>
          <a:bodyPr>
            <a:noAutofit/>
          </a:bodyPr>
          <a:lstStyle/>
          <a:p>
            <a:r>
              <a:rPr lang="es-MX"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rPr>
              <a:t>Espacios dignos y saludables para el aprendizaje</a:t>
            </a:r>
            <a:endParaRPr lang="es-GT"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endParaRPr>
          </a:p>
        </p:txBody>
      </p:sp>
      <p:graphicFrame>
        <p:nvGraphicFramePr>
          <p:cNvPr id="4" name="3 Marcador de contenido"/>
          <p:cNvGraphicFramePr>
            <a:graphicFrameLocks/>
          </p:cNvGraphicFramePr>
          <p:nvPr>
            <p:extLst>
              <p:ext uri="{D42A27DB-BD31-4B8C-83A1-F6EECF244321}">
                <p14:modId xmlns:p14="http://schemas.microsoft.com/office/powerpoint/2010/main" val="2848098101"/>
              </p:ext>
            </p:extLst>
          </p:nvPr>
        </p:nvGraphicFramePr>
        <p:xfrm>
          <a:off x="395536" y="1916832"/>
          <a:ext cx="8352927" cy="2895600"/>
        </p:xfrm>
        <a:graphic>
          <a:graphicData uri="http://schemas.openxmlformats.org/drawingml/2006/table">
            <a:tbl>
              <a:tblPr firstRow="1" bandRow="1">
                <a:tableStyleId>{5C22544A-7EE6-4342-B048-85BDC9FD1C3A}</a:tableStyleId>
              </a:tblPr>
              <a:tblGrid>
                <a:gridCol w="576064">
                  <a:extLst>
                    <a:ext uri="{9D8B030D-6E8A-4147-A177-3AD203B41FA5}">
                      <a16:colId xmlns="" xmlns:a16="http://schemas.microsoft.com/office/drawing/2014/main" val="20000"/>
                    </a:ext>
                  </a:extLst>
                </a:gridCol>
                <a:gridCol w="4896544">
                  <a:extLst>
                    <a:ext uri="{9D8B030D-6E8A-4147-A177-3AD203B41FA5}">
                      <a16:colId xmlns="" xmlns:a16="http://schemas.microsoft.com/office/drawing/2014/main" val="20001"/>
                    </a:ext>
                  </a:extLst>
                </a:gridCol>
                <a:gridCol w="1728192">
                  <a:extLst>
                    <a:ext uri="{9D8B030D-6E8A-4147-A177-3AD203B41FA5}">
                      <a16:colId xmlns="" xmlns:a16="http://schemas.microsoft.com/office/drawing/2014/main" val="20003"/>
                    </a:ext>
                  </a:extLst>
                </a:gridCol>
                <a:gridCol w="1152127">
                  <a:extLst>
                    <a:ext uri="{9D8B030D-6E8A-4147-A177-3AD203B41FA5}">
                      <a16:colId xmlns="" xmlns:a16="http://schemas.microsoft.com/office/drawing/2014/main" val="20002"/>
                    </a:ext>
                  </a:extLst>
                </a:gridCol>
              </a:tblGrid>
              <a:tr h="609524">
                <a:tc>
                  <a:txBody>
                    <a:bodyPr/>
                    <a:lstStyle/>
                    <a:p>
                      <a:pPr algn="ctr"/>
                      <a:r>
                        <a:rPr lang="es-MX" sz="1600" dirty="0">
                          <a:latin typeface="Arial" pitchFamily="34" charset="0"/>
                          <a:cs typeface="Arial" pitchFamily="34" charset="0"/>
                        </a:rPr>
                        <a:t>No.</a:t>
                      </a:r>
                      <a:endParaRPr lang="es-GT" sz="1600" dirty="0">
                        <a:latin typeface="Arial" pitchFamily="34" charset="0"/>
                        <a:cs typeface="Arial" pitchFamily="34" charset="0"/>
                      </a:endParaRPr>
                    </a:p>
                  </a:txBody>
                  <a:tcPr anchor="ctr"/>
                </a:tc>
                <a:tc>
                  <a:txBody>
                    <a:bodyPr/>
                    <a:lstStyle/>
                    <a:p>
                      <a:pPr algn="ctr"/>
                      <a:r>
                        <a:rPr lang="es-MX" sz="1600" dirty="0">
                          <a:latin typeface="Arial" pitchFamily="34" charset="0"/>
                          <a:cs typeface="Arial" pitchFamily="34" charset="0"/>
                        </a:rPr>
                        <a:t>Descripción de las Intervenciones/Producto</a:t>
                      </a:r>
                      <a:endParaRPr lang="es-GT" sz="1600" dirty="0">
                        <a:latin typeface="Arial" pitchFamily="34" charset="0"/>
                        <a:cs typeface="Arial" pitchFamily="34" charset="0"/>
                      </a:endParaRPr>
                    </a:p>
                  </a:txBody>
                  <a:tcPr anchor="ctr"/>
                </a:tc>
                <a:tc>
                  <a:txBody>
                    <a:bodyPr/>
                    <a:lstStyle/>
                    <a:p>
                      <a:pPr algn="ctr"/>
                      <a:r>
                        <a:rPr lang="es-MX" sz="1600" dirty="0">
                          <a:latin typeface="Arial" pitchFamily="34" charset="0"/>
                          <a:cs typeface="Arial" pitchFamily="34" charset="0"/>
                        </a:rPr>
                        <a:t>Meta</a:t>
                      </a:r>
                      <a:endParaRPr lang="es-GT" sz="1600" dirty="0">
                        <a:latin typeface="Arial" pitchFamily="34" charset="0"/>
                        <a:cs typeface="Arial" pitchFamily="34" charset="0"/>
                      </a:endParaRPr>
                    </a:p>
                  </a:txBody>
                  <a:tcPr anchor="ctr"/>
                </a:tc>
                <a:tc>
                  <a:txBody>
                    <a:bodyPr/>
                    <a:lstStyle/>
                    <a:p>
                      <a:pPr algn="ctr"/>
                      <a:r>
                        <a:rPr lang="es-MX" sz="1600" dirty="0">
                          <a:latin typeface="Arial" pitchFamily="34" charset="0"/>
                          <a:cs typeface="Arial" pitchFamily="34" charset="0"/>
                        </a:rPr>
                        <a:t>Incremento (Cifras</a:t>
                      </a:r>
                      <a:r>
                        <a:rPr lang="es-MX" sz="1600" baseline="0" dirty="0">
                          <a:latin typeface="Arial" pitchFamily="34" charset="0"/>
                          <a:cs typeface="Arial" pitchFamily="34" charset="0"/>
                        </a:rPr>
                        <a:t> en millones)</a:t>
                      </a:r>
                      <a:endParaRPr lang="es-GT" sz="1600" dirty="0">
                        <a:latin typeface="Arial" pitchFamily="34" charset="0"/>
                        <a:cs typeface="Arial" pitchFamily="34" charset="0"/>
                      </a:endParaRPr>
                    </a:p>
                  </a:txBody>
                  <a:tcPr anchor="ctr"/>
                </a:tc>
                <a:extLst>
                  <a:ext uri="{0D108BD9-81ED-4DB2-BD59-A6C34878D82A}">
                    <a16:rowId xmlns="" xmlns:a16="http://schemas.microsoft.com/office/drawing/2014/main" val="10000"/>
                  </a:ext>
                </a:extLst>
              </a:tr>
              <a:tr h="792671">
                <a:tc>
                  <a:txBody>
                    <a:bodyPr/>
                    <a:lstStyle/>
                    <a:p>
                      <a:pPr algn="ctr"/>
                      <a:r>
                        <a:rPr lang="es-GT" sz="1800" dirty="0">
                          <a:latin typeface="Arial" pitchFamily="34" charset="0"/>
                          <a:cs typeface="Arial" pitchFamily="34" charset="0"/>
                        </a:rPr>
                        <a:t>11</a:t>
                      </a:r>
                      <a:r>
                        <a:rPr lang="x-none" sz="1800" dirty="0">
                          <a:latin typeface="Arial" pitchFamily="34" charset="0"/>
                          <a:cs typeface="Arial" pitchFamily="34" charset="0"/>
                        </a:rPr>
                        <a:t>.</a:t>
                      </a:r>
                      <a:endParaRPr lang="es-GT" sz="1800" dirty="0">
                        <a:latin typeface="Arial" pitchFamily="34" charset="0"/>
                        <a:cs typeface="Arial"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x-none" sz="1800" kern="1200" dirty="0">
                          <a:solidFill>
                            <a:schemeClr val="tx1"/>
                          </a:solidFill>
                          <a:latin typeface="Arial" pitchFamily="34" charset="0"/>
                          <a:ea typeface="+mn-ea"/>
                          <a:cs typeface="Arial" pitchFamily="34" charset="0"/>
                        </a:rPr>
                        <a:t>Pre-inversión de infraestructura, construcción y equipamiento para nivel medio ciclo diversificado</a:t>
                      </a:r>
                      <a:r>
                        <a:rPr lang="es-GT" sz="1800" kern="1200" dirty="0">
                          <a:solidFill>
                            <a:schemeClr val="tx1"/>
                          </a:solidFill>
                          <a:latin typeface="Arial" pitchFamily="34" charset="0"/>
                          <a:ea typeface="+mn-ea"/>
                          <a:cs typeface="Arial" pitchFamily="34" charset="0"/>
                        </a:rPr>
                        <a:t> </a:t>
                      </a:r>
                      <a:r>
                        <a:rPr lang="es-GT" sz="1800" b="1" kern="1200" dirty="0">
                          <a:solidFill>
                            <a:schemeClr val="tx1"/>
                          </a:solidFill>
                          <a:latin typeface="Arial" pitchFamily="34" charset="0"/>
                          <a:ea typeface="+mn-ea"/>
                          <a:cs typeface="Arial" pitchFamily="34" charset="0"/>
                        </a:rPr>
                        <a:t>1/</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GT" sz="1800" dirty="0">
                          <a:solidFill>
                            <a:schemeClr val="tx1"/>
                          </a:solidFill>
                          <a:latin typeface="Arial" pitchFamily="34" charset="0"/>
                          <a:cs typeface="Arial" pitchFamily="34" charset="0"/>
                        </a:rPr>
                        <a:t>21 establecimientos</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800" b="0" kern="1200" dirty="0">
                          <a:solidFill>
                            <a:schemeClr val="tx1"/>
                          </a:solidFill>
                          <a:latin typeface="Arial" pitchFamily="34" charset="0"/>
                          <a:ea typeface="+mn-ea"/>
                          <a:cs typeface="Arial" pitchFamily="34" charset="0"/>
                        </a:rPr>
                        <a:t>Q. 36.2</a:t>
                      </a:r>
                    </a:p>
                  </a:txBody>
                  <a:tcPr anchor="ctr"/>
                </a:tc>
                <a:extLst>
                  <a:ext uri="{0D108BD9-81ED-4DB2-BD59-A6C34878D82A}">
                    <a16:rowId xmlns="" xmlns:a16="http://schemas.microsoft.com/office/drawing/2014/main" val="10002"/>
                  </a:ext>
                </a:extLst>
              </a:tr>
              <a:tr h="792671">
                <a:tc>
                  <a:txBody>
                    <a:bodyPr/>
                    <a:lstStyle/>
                    <a:p>
                      <a:pPr algn="ctr"/>
                      <a:r>
                        <a:rPr lang="x-none" sz="1800" dirty="0">
                          <a:latin typeface="Arial" pitchFamily="34" charset="0"/>
                          <a:cs typeface="Arial" pitchFamily="34" charset="0"/>
                        </a:rPr>
                        <a:t>13.</a:t>
                      </a:r>
                      <a:endParaRPr lang="es-GT" sz="1800" dirty="0">
                        <a:latin typeface="Arial" pitchFamily="34" charset="0"/>
                        <a:cs typeface="Arial" pitchFamily="34" charset="0"/>
                      </a:endParaRPr>
                    </a:p>
                  </a:txBody>
                  <a:tcPr anchor="ctr"/>
                </a:tc>
                <a:tc>
                  <a:txBody>
                    <a:bodyPr/>
                    <a:lstStyle/>
                    <a:p>
                      <a:pPr algn="just"/>
                      <a:r>
                        <a:rPr lang="x-none" sz="1800" dirty="0">
                          <a:solidFill>
                            <a:schemeClr val="tx1"/>
                          </a:solidFill>
                          <a:latin typeface="Arial" pitchFamily="34" charset="0"/>
                          <a:cs typeface="Arial" pitchFamily="34" charset="0"/>
                        </a:rPr>
                        <a:t>Diagnóstico</a:t>
                      </a:r>
                      <a:r>
                        <a:rPr lang="x-none" sz="1800" baseline="0" dirty="0">
                          <a:solidFill>
                            <a:schemeClr val="tx1"/>
                          </a:solidFill>
                          <a:latin typeface="Arial" pitchFamily="34" charset="0"/>
                          <a:cs typeface="Arial" pitchFamily="34" charset="0"/>
                        </a:rPr>
                        <a:t> de infraestructura de edificios escolares del sector oficial de todos los niveles educativos.</a:t>
                      </a:r>
                      <a:endParaRPr lang="es-GT" sz="1800" dirty="0">
                        <a:solidFill>
                          <a:schemeClr val="tx1"/>
                        </a:solidFill>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GT" sz="1800" kern="1200" dirty="0">
                        <a:solidFill>
                          <a:schemeClr val="tx1"/>
                        </a:solidFill>
                        <a:latin typeface="Arial" pitchFamily="34" charset="0"/>
                        <a:ea typeface="+mn-ea"/>
                        <a:cs typeface="Arial"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800" b="0" baseline="0" dirty="0">
                          <a:solidFill>
                            <a:schemeClr val="tx1"/>
                          </a:solidFill>
                          <a:latin typeface="Arial" pitchFamily="34" charset="0"/>
                          <a:cs typeface="Arial" pitchFamily="34" charset="0"/>
                        </a:rPr>
                        <a:t>Q. 25.00</a:t>
                      </a:r>
                    </a:p>
                  </a:txBody>
                  <a:tcPr anchor="ctr"/>
                </a:tc>
                <a:extLst>
                  <a:ext uri="{0D108BD9-81ED-4DB2-BD59-A6C34878D82A}">
                    <a16:rowId xmlns="" xmlns:a16="http://schemas.microsoft.com/office/drawing/2014/main" val="10004"/>
                  </a:ext>
                </a:extLst>
              </a:tr>
            </a:tbl>
          </a:graphicData>
        </a:graphic>
      </p:graphicFrame>
      <p:sp>
        <p:nvSpPr>
          <p:cNvPr id="5" name="5 Marcador de número de diapositiva"/>
          <p:cNvSpPr>
            <a:spLocks noGrp="1"/>
          </p:cNvSpPr>
          <p:nvPr>
            <p:ph type="sldNum" sz="quarter" idx="12"/>
          </p:nvPr>
        </p:nvSpPr>
        <p:spPr>
          <a:xfrm>
            <a:off x="6948264" y="0"/>
            <a:ext cx="2133600" cy="365125"/>
          </a:xfrm>
        </p:spPr>
        <p:txBody>
          <a:bodyPr/>
          <a:lstStyle/>
          <a:p>
            <a:fld id="{13B68CCC-A409-43D5-8DAF-109F181C65DD}" type="slidenum">
              <a:rPr lang="es-GT" smtClean="0">
                <a:solidFill>
                  <a:schemeClr val="tx1"/>
                </a:solidFill>
              </a:rPr>
              <a:pPr/>
              <a:t>25</a:t>
            </a:fld>
            <a:endParaRPr lang="es-GT" dirty="0">
              <a:solidFill>
                <a:schemeClr val="tx1"/>
              </a:solidFill>
            </a:endParaRPr>
          </a:p>
        </p:txBody>
      </p:sp>
      <p:sp>
        <p:nvSpPr>
          <p:cNvPr id="6" name="5 CuadroTexto"/>
          <p:cNvSpPr txBox="1"/>
          <p:nvPr/>
        </p:nvSpPr>
        <p:spPr>
          <a:xfrm>
            <a:off x="319342" y="5301208"/>
            <a:ext cx="846331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GT" sz="800" b="1" dirty="0">
                <a:latin typeface="Arial" panose="020B0604020202020204" pitchFamily="34" charset="0"/>
                <a:cs typeface="Arial" panose="020B0604020202020204" pitchFamily="34" charset="0"/>
              </a:rPr>
              <a:t>1/</a:t>
            </a:r>
            <a:r>
              <a:rPr lang="es-GT" sz="1600" dirty="0">
                <a:latin typeface="Arial" panose="020B0604020202020204" pitchFamily="34" charset="0"/>
                <a:cs typeface="Arial" panose="020B0604020202020204" pitchFamily="34" charset="0"/>
              </a:rPr>
              <a:t> </a:t>
            </a:r>
            <a:r>
              <a:rPr lang="es-GT" b="1" dirty="0">
                <a:latin typeface="Arial" panose="020B0604020202020204" pitchFamily="34" charset="0"/>
                <a:cs typeface="Arial" panose="020B0604020202020204" pitchFamily="34" charset="0"/>
              </a:rPr>
              <a:t>Se realizarán estudios de </a:t>
            </a:r>
            <a:r>
              <a:rPr lang="es-GT" b="1" dirty="0" err="1">
                <a:latin typeface="Arial" panose="020B0604020202020204" pitchFamily="34" charset="0"/>
                <a:cs typeface="Arial" panose="020B0604020202020204" pitchFamily="34" charset="0"/>
              </a:rPr>
              <a:t>prefactibilidad</a:t>
            </a:r>
            <a:r>
              <a:rPr lang="es-GT" b="1" dirty="0">
                <a:latin typeface="Arial" panose="020B0604020202020204" pitchFamily="34" charset="0"/>
                <a:cs typeface="Arial" panose="020B0604020202020204" pitchFamily="34" charset="0"/>
              </a:rPr>
              <a:t> y factibilidad para la Construcción de establecimientos.</a:t>
            </a:r>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6104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contenido 2"/>
          <p:cNvSpPr>
            <a:spLocks noGrp="1"/>
          </p:cNvSpPr>
          <p:nvPr>
            <p:ph idx="1"/>
          </p:nvPr>
        </p:nvSpPr>
        <p:spPr>
          <a:xfrm>
            <a:off x="457200" y="620688"/>
            <a:ext cx="8229600" cy="3941787"/>
          </a:xfrm>
        </p:spPr>
        <p:txBody>
          <a:bodyPr/>
          <a:lstStyle/>
          <a:p>
            <a:pPr marL="0" indent="0" algn="ctr" eaLnBrk="1" hangingPunct="1">
              <a:buFont typeface="Arial" pitchFamily="34" charset="0"/>
              <a:buNone/>
            </a:pPr>
            <a:r>
              <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Espacios dignos y saludables </a:t>
            </a:r>
          </a:p>
          <a:p>
            <a:pPr marL="0" indent="0" algn="ctr" eaLnBrk="1" hangingPunct="1">
              <a:buFont typeface="Arial" pitchFamily="34" charset="0"/>
              <a:buNone/>
            </a:pPr>
            <a:r>
              <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para el aprendizaje</a:t>
            </a:r>
          </a:p>
          <a:p>
            <a:pPr marL="0" indent="0" eaLnBrk="1" hangingPunct="1">
              <a:buFont typeface="Arial" pitchFamily="34" charset="0"/>
              <a:buNone/>
            </a:pPr>
            <a:endParaRPr lang="es-ES" dirty="0">
              <a:latin typeface="Arial" panose="020B0604020202020204" pitchFamily="34" charset="0"/>
              <a:ea typeface="Apple Garamond"/>
              <a:cs typeface="Arial" panose="020B0604020202020204" pitchFamily="34" charset="0"/>
            </a:endParaRPr>
          </a:p>
          <a:p>
            <a:pPr marL="0" indent="0" eaLnBrk="1" hangingPunct="1">
              <a:buFont typeface="Arial" pitchFamily="34" charset="0"/>
              <a:buNone/>
            </a:pPr>
            <a:endParaRPr lang="es-ES" dirty="0">
              <a:latin typeface="Arial" panose="020B0604020202020204" pitchFamily="34" charset="0"/>
              <a:ea typeface="Apple Garamond"/>
              <a:cs typeface="Arial" panose="020B0604020202020204" pitchFamily="34" charset="0"/>
            </a:endParaRPr>
          </a:p>
          <a:p>
            <a:pPr marL="0" indent="0" eaLnBrk="1" hangingPunct="1">
              <a:spcBef>
                <a:spcPct val="0"/>
              </a:spcBef>
              <a:buFont typeface="Arial" pitchFamily="34" charset="0"/>
              <a:buNone/>
            </a:pPr>
            <a:endParaRPr lang="es-ES" dirty="0">
              <a:latin typeface="Arial" panose="020B0604020202020204" pitchFamily="34" charset="0"/>
              <a:ea typeface="Apple Garamond"/>
              <a:cs typeface="Arial" panose="020B0604020202020204" pitchFamily="34" charset="0"/>
            </a:endParaRPr>
          </a:p>
          <a:p>
            <a:pPr marL="0" indent="0" eaLnBrk="1" hangingPunct="1">
              <a:buFont typeface="Arial" pitchFamily="34" charset="0"/>
              <a:buNone/>
            </a:pPr>
            <a:endParaRPr lang="es-ES" dirty="0">
              <a:latin typeface="Arial" panose="020B0604020202020204" pitchFamily="34" charset="0"/>
              <a:ea typeface="Apple Garamond"/>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451014597"/>
              </p:ext>
            </p:extLst>
          </p:nvPr>
        </p:nvGraphicFramePr>
        <p:xfrm>
          <a:off x="436960" y="2135188"/>
          <a:ext cx="8383511" cy="2220774"/>
        </p:xfrm>
        <a:graphic>
          <a:graphicData uri="http://schemas.openxmlformats.org/drawingml/2006/table">
            <a:tbl>
              <a:tblPr firstRow="1" bandRow="1">
                <a:tableStyleId>{5C22544A-7EE6-4342-B048-85BDC9FD1C3A}</a:tableStyleId>
              </a:tblPr>
              <a:tblGrid>
                <a:gridCol w="657427">
                  <a:extLst>
                    <a:ext uri="{9D8B030D-6E8A-4147-A177-3AD203B41FA5}">
                      <a16:colId xmlns="" xmlns:a16="http://schemas.microsoft.com/office/drawing/2014/main" val="20000"/>
                    </a:ext>
                  </a:extLst>
                </a:gridCol>
                <a:gridCol w="3810484">
                  <a:extLst>
                    <a:ext uri="{9D8B030D-6E8A-4147-A177-3AD203B41FA5}">
                      <a16:colId xmlns="" xmlns:a16="http://schemas.microsoft.com/office/drawing/2014/main" val="20001"/>
                    </a:ext>
                  </a:extLst>
                </a:gridCol>
                <a:gridCol w="2410715">
                  <a:extLst>
                    <a:ext uri="{9D8B030D-6E8A-4147-A177-3AD203B41FA5}">
                      <a16:colId xmlns="" xmlns:a16="http://schemas.microsoft.com/office/drawing/2014/main" val="20002"/>
                    </a:ext>
                  </a:extLst>
                </a:gridCol>
                <a:gridCol w="1504885">
                  <a:extLst>
                    <a:ext uri="{9D8B030D-6E8A-4147-A177-3AD203B41FA5}">
                      <a16:colId xmlns="" xmlns:a16="http://schemas.microsoft.com/office/drawing/2014/main" val="20003"/>
                    </a:ext>
                  </a:extLst>
                </a:gridCol>
              </a:tblGrid>
              <a:tr h="933772">
                <a:tc>
                  <a:txBody>
                    <a:bodyPr/>
                    <a:lstStyle/>
                    <a:p>
                      <a:pPr algn="ctr"/>
                      <a:r>
                        <a:rPr lang="es-GT" sz="1800" dirty="0"/>
                        <a:t>No.</a:t>
                      </a:r>
                    </a:p>
                  </a:txBody>
                  <a:tcPr marL="91443" marR="91443" marT="45713" marB="45713"/>
                </a:tc>
                <a:tc>
                  <a:txBody>
                    <a:bodyPr/>
                    <a:lstStyle/>
                    <a:p>
                      <a:pPr algn="ctr"/>
                      <a:r>
                        <a:rPr lang="es-GT" sz="1800" dirty="0"/>
                        <a:t>Descripción</a:t>
                      </a:r>
                      <a:r>
                        <a:rPr lang="es-GT" sz="1800" baseline="0" dirty="0"/>
                        <a:t> del Programa</a:t>
                      </a:r>
                      <a:endParaRPr lang="es-GT" sz="1800" dirty="0"/>
                    </a:p>
                  </a:txBody>
                  <a:tcPr marL="91443" marR="91443" marT="45713" marB="45713"/>
                </a:tc>
                <a:tc>
                  <a:txBody>
                    <a:bodyPr/>
                    <a:lstStyle/>
                    <a:p>
                      <a:pPr algn="ctr"/>
                      <a:r>
                        <a:rPr lang="es-GT" sz="1800" dirty="0"/>
                        <a:t>Meta</a:t>
                      </a:r>
                    </a:p>
                  </a:txBody>
                  <a:tcPr marL="91443" marR="91443" marT="45713" marB="45713"/>
                </a:tc>
                <a:tc>
                  <a:txBody>
                    <a:bodyPr/>
                    <a:lstStyle/>
                    <a:p>
                      <a:pPr algn="ctr"/>
                      <a:r>
                        <a:rPr lang="es-MX" sz="1800" dirty="0"/>
                        <a:t>Incremento (Cifras</a:t>
                      </a:r>
                      <a:r>
                        <a:rPr lang="es-MX" sz="1800" baseline="0" dirty="0"/>
                        <a:t> en millones)</a:t>
                      </a:r>
                      <a:endParaRPr lang="es-GT" sz="1800" dirty="0"/>
                    </a:p>
                  </a:txBody>
                  <a:tcPr marL="91443" marR="91443" marT="45713" marB="45713"/>
                </a:tc>
                <a:extLst>
                  <a:ext uri="{0D108BD9-81ED-4DB2-BD59-A6C34878D82A}">
                    <a16:rowId xmlns="" xmlns:a16="http://schemas.microsoft.com/office/drawing/2014/main" val="10000"/>
                  </a:ext>
                </a:extLst>
              </a:tr>
              <a:tr h="643501">
                <a:tc>
                  <a:txBody>
                    <a:bodyPr/>
                    <a:lstStyle/>
                    <a:p>
                      <a:pPr algn="ctr">
                        <a:buFont typeface="Arial" pitchFamily="34" charset="0"/>
                        <a:buNone/>
                      </a:pPr>
                      <a:r>
                        <a:rPr lang="es-GT" sz="1800" dirty="0">
                          <a:latin typeface="Arial" panose="020B0604020202020204" pitchFamily="34" charset="0"/>
                          <a:cs typeface="Arial" panose="020B0604020202020204" pitchFamily="34" charset="0"/>
                        </a:rPr>
                        <a:t>14.</a:t>
                      </a:r>
                    </a:p>
                  </a:txBody>
                  <a:tcPr marL="91424" marR="91424" marT="45693" marB="45693"/>
                </a:tc>
                <a:tc>
                  <a:txBody>
                    <a:bodyPr/>
                    <a:lstStyle/>
                    <a:p>
                      <a:pPr algn="l">
                        <a:buFont typeface="Arial" pitchFamily="34" charset="0"/>
                        <a:buNone/>
                      </a:pPr>
                      <a:r>
                        <a:rPr lang="es-MX" sz="1800" dirty="0">
                          <a:latin typeface="Arial" panose="020B0604020202020204" pitchFamily="34" charset="0"/>
                          <a:cs typeface="Arial" panose="020B0604020202020204" pitchFamily="34" charset="0"/>
                        </a:rPr>
                        <a:t>Tecnología</a:t>
                      </a:r>
                      <a:r>
                        <a:rPr lang="es-MX" sz="1800" baseline="0" dirty="0">
                          <a:latin typeface="Arial" panose="020B0604020202020204" pitchFamily="34" charset="0"/>
                          <a:cs typeface="Arial" panose="020B0604020202020204" pitchFamily="34" charset="0"/>
                        </a:rPr>
                        <a:t> en el aula</a:t>
                      </a:r>
                      <a:endParaRPr lang="es-GT" sz="1800" dirty="0">
                        <a:latin typeface="Arial" panose="020B0604020202020204" pitchFamily="34" charset="0"/>
                        <a:cs typeface="Arial" panose="020B0604020202020204" pitchFamily="34" charset="0"/>
                      </a:endParaRPr>
                    </a:p>
                  </a:txBody>
                  <a:tcPr marL="91424" marR="91424" marT="45693" marB="45693"/>
                </a:tc>
                <a:tc>
                  <a:txBody>
                    <a:bodyPr/>
                    <a:lstStyle/>
                    <a:p>
                      <a:pPr algn="l">
                        <a:buFont typeface="Arial" pitchFamily="34" charset="0"/>
                        <a:buNone/>
                      </a:pPr>
                      <a:r>
                        <a:rPr lang="es-GT" sz="1800" dirty="0">
                          <a:latin typeface="Arial" panose="020B0604020202020204" pitchFamily="34" charset="0"/>
                          <a:cs typeface="Arial" panose="020B0604020202020204" pitchFamily="34" charset="0"/>
                        </a:rPr>
                        <a:t>2,228 establecimientos</a:t>
                      </a:r>
                    </a:p>
                  </a:txBody>
                  <a:tcPr marL="91424" marR="91424" marT="45693" marB="45693"/>
                </a:tc>
                <a:tc>
                  <a:txBody>
                    <a:bodyPr/>
                    <a:lstStyle/>
                    <a:p>
                      <a:pPr algn="r"/>
                      <a:r>
                        <a:rPr lang="es-GT" sz="1800" dirty="0">
                          <a:latin typeface="Arial" panose="020B0604020202020204" pitchFamily="34" charset="0"/>
                          <a:cs typeface="Arial" panose="020B0604020202020204" pitchFamily="34" charset="0"/>
                        </a:rPr>
                        <a:t>Q. 100.7</a:t>
                      </a:r>
                    </a:p>
                  </a:txBody>
                  <a:tcPr marL="91424" marR="91424" marT="45693" marB="45693"/>
                </a:tc>
                <a:extLst>
                  <a:ext uri="{0D108BD9-81ED-4DB2-BD59-A6C34878D82A}">
                    <a16:rowId xmlns="" xmlns:a16="http://schemas.microsoft.com/office/drawing/2014/main" val="10001"/>
                  </a:ext>
                </a:extLst>
              </a:tr>
              <a:tr h="643501">
                <a:tc>
                  <a:txBody>
                    <a:bodyPr/>
                    <a:lstStyle/>
                    <a:p>
                      <a:pPr marL="0" algn="ctr" defTabSz="914400" rtl="0" eaLnBrk="1" latinLnBrk="0" hangingPunct="1">
                        <a:buFont typeface="Arial" pitchFamily="34" charset="0"/>
                        <a:buNone/>
                      </a:pPr>
                      <a:r>
                        <a:rPr lang="es-GT" sz="1800" kern="1200" dirty="0">
                          <a:solidFill>
                            <a:schemeClr val="dk1"/>
                          </a:solidFill>
                          <a:latin typeface="Arial" panose="020B0604020202020204" pitchFamily="34" charset="0"/>
                          <a:ea typeface="+mn-ea"/>
                          <a:cs typeface="Arial" panose="020B0604020202020204" pitchFamily="34" charset="0"/>
                        </a:rPr>
                        <a:t>15.</a:t>
                      </a:r>
                    </a:p>
                  </a:txBody>
                  <a:tcPr marL="91424" marR="91424" marT="45693" marB="45693"/>
                </a:tc>
                <a:tc>
                  <a:txBody>
                    <a:bodyPr/>
                    <a:lstStyle/>
                    <a:p>
                      <a:pPr algn="l">
                        <a:buFont typeface="Arial" pitchFamily="34" charset="0"/>
                        <a:buNone/>
                      </a:pPr>
                      <a:r>
                        <a:rPr lang="es-GT" sz="1800" dirty="0">
                          <a:latin typeface="Arial" panose="020B0604020202020204" pitchFamily="34" charset="0"/>
                          <a:cs typeface="Arial" panose="020B0604020202020204" pitchFamily="34" charset="0"/>
                        </a:rPr>
                        <a:t>Estrategia de</a:t>
                      </a:r>
                      <a:r>
                        <a:rPr lang="es-GT" sz="1800" baseline="0" dirty="0">
                          <a:latin typeface="Arial" panose="020B0604020202020204" pitchFamily="34" charset="0"/>
                          <a:cs typeface="Arial" panose="020B0604020202020204" pitchFamily="34" charset="0"/>
                        </a:rPr>
                        <a:t> Escuelas Saludables en Guatemala. </a:t>
                      </a:r>
                      <a:r>
                        <a:rPr lang="es-GT" sz="1200" b="1" baseline="0" dirty="0">
                          <a:latin typeface="Arial" panose="020B0604020202020204" pitchFamily="34" charset="0"/>
                          <a:cs typeface="Arial" panose="020B0604020202020204" pitchFamily="34" charset="0"/>
                        </a:rPr>
                        <a:t>1/</a:t>
                      </a:r>
                      <a:endParaRPr lang="es-GT" sz="1200" b="1" dirty="0">
                        <a:latin typeface="Arial" panose="020B0604020202020204" pitchFamily="34" charset="0"/>
                        <a:cs typeface="Arial" panose="020B0604020202020204" pitchFamily="34" charset="0"/>
                      </a:endParaRPr>
                    </a:p>
                  </a:txBody>
                  <a:tcPr marL="91424" marR="91424" marT="45693" marB="45693"/>
                </a:tc>
                <a:tc>
                  <a:txBody>
                    <a:bodyPr/>
                    <a:lstStyle/>
                    <a:p>
                      <a:pPr algn="l">
                        <a:buFont typeface="Arial" pitchFamily="34" charset="0"/>
                        <a:buNone/>
                      </a:pPr>
                      <a:r>
                        <a:rPr lang="es-GT" sz="1800" kern="1200" dirty="0">
                          <a:solidFill>
                            <a:schemeClr val="dk1"/>
                          </a:solidFill>
                          <a:latin typeface="Arial" panose="020B0604020202020204" pitchFamily="34" charset="0"/>
                          <a:ea typeface="+mn-ea"/>
                          <a:cs typeface="Arial" panose="020B0604020202020204" pitchFamily="34" charset="0"/>
                        </a:rPr>
                        <a:t>3,000 establecimientos</a:t>
                      </a:r>
                    </a:p>
                  </a:txBody>
                  <a:tcPr marL="91424" marR="91424" marT="45693" marB="45693"/>
                </a:tc>
                <a:tc>
                  <a:txBody>
                    <a:bodyPr/>
                    <a:lstStyle/>
                    <a:p>
                      <a:pPr algn="r"/>
                      <a:r>
                        <a:rPr lang="es-GT" sz="1800" dirty="0">
                          <a:latin typeface="Arial" panose="020B0604020202020204" pitchFamily="34" charset="0"/>
                          <a:cs typeface="Arial" panose="020B0604020202020204" pitchFamily="34" charset="0"/>
                        </a:rPr>
                        <a:t>Q. 25.1</a:t>
                      </a:r>
                    </a:p>
                  </a:txBody>
                  <a:tcPr marL="91424" marR="91424" marT="45693" marB="45693"/>
                </a:tc>
                <a:extLst>
                  <a:ext uri="{0D108BD9-81ED-4DB2-BD59-A6C34878D82A}">
                    <a16:rowId xmlns="" xmlns:a16="http://schemas.microsoft.com/office/drawing/2014/main" val="10002"/>
                  </a:ext>
                </a:extLst>
              </a:tr>
            </a:tbl>
          </a:graphicData>
        </a:graphic>
      </p:graphicFrame>
      <p:sp>
        <p:nvSpPr>
          <p:cNvPr id="7" name="6 Marcador de número de diapositiva"/>
          <p:cNvSpPr>
            <a:spLocks noGrp="1"/>
          </p:cNvSpPr>
          <p:nvPr>
            <p:ph type="sldNum" sz="quarter" idx="12"/>
          </p:nvPr>
        </p:nvSpPr>
        <p:spPr>
          <a:xfrm>
            <a:off x="6929454" y="0"/>
            <a:ext cx="2133600" cy="365125"/>
          </a:xfrm>
        </p:spPr>
        <p:txBody>
          <a:bodyPr/>
          <a:lstStyle/>
          <a:p>
            <a:fld id="{13B68CCC-A409-43D5-8DAF-109F181C65DD}" type="slidenum">
              <a:rPr lang="es-GT" smtClean="0">
                <a:solidFill>
                  <a:schemeClr val="tx1"/>
                </a:solidFill>
              </a:rPr>
              <a:pPr/>
              <a:t>26</a:t>
            </a:fld>
            <a:endParaRPr lang="es-GT" dirty="0">
              <a:solidFill>
                <a:schemeClr val="tx1"/>
              </a:solidFill>
            </a:endParaRPr>
          </a:p>
        </p:txBody>
      </p:sp>
      <p:sp>
        <p:nvSpPr>
          <p:cNvPr id="5" name="4 CuadroTexto"/>
          <p:cNvSpPr txBox="1"/>
          <p:nvPr/>
        </p:nvSpPr>
        <p:spPr>
          <a:xfrm>
            <a:off x="395536" y="4509120"/>
            <a:ext cx="846331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GT" sz="2000" b="1" dirty="0"/>
              <a:t>1/. Formación a madres en buenas prácticas alimentarias, tiendas escolares, equipamiento de cocinas escolares, </a:t>
            </a:r>
            <a:r>
              <a:rPr lang="es-GT" sz="2000" b="1" dirty="0" smtClean="0"/>
              <a:t>traslado de recursos a las escuelas para equipamiento de cocinas escolares, apoyo curricular en el tema de seguridad alimentaria y fortalecimiento de capacidades a la comunidad educativa</a:t>
            </a:r>
            <a:endParaRPr lang="es-GT"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contenido 2"/>
          <p:cNvSpPr>
            <a:spLocks noGrp="1"/>
          </p:cNvSpPr>
          <p:nvPr>
            <p:ph idx="1"/>
          </p:nvPr>
        </p:nvSpPr>
        <p:spPr>
          <a:xfrm>
            <a:off x="457200" y="620688"/>
            <a:ext cx="8229600" cy="3941787"/>
          </a:xfrm>
        </p:spPr>
        <p:txBody>
          <a:bodyPr/>
          <a:lstStyle/>
          <a:p>
            <a:pPr marL="0" indent="0" algn="ctr" eaLnBrk="1" hangingPunct="1">
              <a:buFont typeface="Arial" pitchFamily="34" charset="0"/>
              <a:buNone/>
            </a:pPr>
            <a:r>
              <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Modalidades diversas de entrega escolar y extraescolar</a:t>
            </a:r>
          </a:p>
          <a:p>
            <a:pPr marL="0" indent="0" eaLnBrk="1" hangingPunct="1">
              <a:buFont typeface="Arial" pitchFamily="34" charset="0"/>
              <a:buNone/>
            </a:pPr>
            <a:endParaRPr lang="es-ES" dirty="0">
              <a:latin typeface="Apple Garamond"/>
              <a:ea typeface="Apple Garamond"/>
              <a:cs typeface="Apple Garamond"/>
            </a:endParaRPr>
          </a:p>
          <a:p>
            <a:pPr marL="0" indent="0" eaLnBrk="1" hangingPunct="1">
              <a:buFont typeface="Arial" pitchFamily="34" charset="0"/>
              <a:buNone/>
            </a:pPr>
            <a:endParaRPr lang="es-ES" dirty="0">
              <a:latin typeface="Apple Garamond"/>
              <a:ea typeface="Apple Garamond"/>
              <a:cs typeface="Apple Garamond"/>
            </a:endParaRPr>
          </a:p>
          <a:p>
            <a:pPr marL="0" indent="0" eaLnBrk="1" hangingPunct="1">
              <a:spcBef>
                <a:spcPct val="0"/>
              </a:spcBef>
              <a:buFont typeface="Arial" pitchFamily="34" charset="0"/>
              <a:buNone/>
            </a:pPr>
            <a:endParaRPr lang="es-ES" dirty="0">
              <a:latin typeface="Apple Garamond"/>
              <a:ea typeface="Apple Garamond"/>
              <a:cs typeface="Apple Garamond"/>
            </a:endParaRPr>
          </a:p>
          <a:p>
            <a:pPr marL="0" indent="0" eaLnBrk="1" hangingPunct="1">
              <a:buFont typeface="Arial" pitchFamily="34" charset="0"/>
              <a:buNone/>
            </a:pPr>
            <a:endParaRPr lang="es-ES" dirty="0">
              <a:latin typeface="Apple Garamond"/>
              <a:ea typeface="Apple Garamond"/>
              <a:cs typeface="Apple Garamond"/>
            </a:endParaRPr>
          </a:p>
        </p:txBody>
      </p:sp>
      <p:graphicFrame>
        <p:nvGraphicFramePr>
          <p:cNvPr id="6" name="5 Tabla"/>
          <p:cNvGraphicFramePr>
            <a:graphicFrameLocks noGrp="1"/>
          </p:cNvGraphicFramePr>
          <p:nvPr>
            <p:extLst>
              <p:ext uri="{D42A27DB-BD31-4B8C-83A1-F6EECF244321}">
                <p14:modId xmlns:p14="http://schemas.microsoft.com/office/powerpoint/2010/main" val="3225755170"/>
              </p:ext>
            </p:extLst>
          </p:nvPr>
        </p:nvGraphicFramePr>
        <p:xfrm>
          <a:off x="497433" y="2276872"/>
          <a:ext cx="8369797" cy="1557887"/>
        </p:xfrm>
        <a:graphic>
          <a:graphicData uri="http://schemas.openxmlformats.org/drawingml/2006/table">
            <a:tbl>
              <a:tblPr firstRow="1" bandRow="1">
                <a:tableStyleId>{5C22544A-7EE6-4342-B048-85BDC9FD1C3A}</a:tableStyleId>
              </a:tblPr>
              <a:tblGrid>
                <a:gridCol w="621102">
                  <a:extLst>
                    <a:ext uri="{9D8B030D-6E8A-4147-A177-3AD203B41FA5}">
                      <a16:colId xmlns="" xmlns:a16="http://schemas.microsoft.com/office/drawing/2014/main" val="20000"/>
                    </a:ext>
                  </a:extLst>
                </a:gridCol>
                <a:gridCol w="4037164">
                  <a:extLst>
                    <a:ext uri="{9D8B030D-6E8A-4147-A177-3AD203B41FA5}">
                      <a16:colId xmlns="" xmlns:a16="http://schemas.microsoft.com/office/drawing/2014/main" val="20001"/>
                    </a:ext>
                  </a:extLst>
                </a:gridCol>
                <a:gridCol w="2018582">
                  <a:extLst>
                    <a:ext uri="{9D8B030D-6E8A-4147-A177-3AD203B41FA5}">
                      <a16:colId xmlns="" xmlns:a16="http://schemas.microsoft.com/office/drawing/2014/main" val="20002"/>
                    </a:ext>
                  </a:extLst>
                </a:gridCol>
                <a:gridCol w="1692949">
                  <a:extLst>
                    <a:ext uri="{9D8B030D-6E8A-4147-A177-3AD203B41FA5}">
                      <a16:colId xmlns="" xmlns:a16="http://schemas.microsoft.com/office/drawing/2014/main" val="20003"/>
                    </a:ext>
                  </a:extLst>
                </a:gridCol>
              </a:tblGrid>
              <a:tr h="795907">
                <a:tc>
                  <a:txBody>
                    <a:bodyPr/>
                    <a:lstStyle/>
                    <a:p>
                      <a:pPr algn="ctr"/>
                      <a:r>
                        <a:rPr lang="es-GT" sz="1800" dirty="0">
                          <a:latin typeface="Arial" pitchFamily="34" charset="0"/>
                          <a:cs typeface="Arial" pitchFamily="34" charset="0"/>
                        </a:rPr>
                        <a:t>No.</a:t>
                      </a:r>
                    </a:p>
                  </a:txBody>
                  <a:tcPr marL="91443" marR="91443" marT="45713" marB="45713" anchor="ctr"/>
                </a:tc>
                <a:tc>
                  <a:txBody>
                    <a:bodyPr/>
                    <a:lstStyle/>
                    <a:p>
                      <a:pPr algn="ctr"/>
                      <a:r>
                        <a:rPr lang="es-GT" sz="1800" dirty="0">
                          <a:latin typeface="Arial" pitchFamily="34" charset="0"/>
                          <a:cs typeface="Arial" pitchFamily="34" charset="0"/>
                        </a:rPr>
                        <a:t>Descripción</a:t>
                      </a:r>
                      <a:r>
                        <a:rPr lang="es-GT" sz="1800" baseline="0" dirty="0">
                          <a:latin typeface="Arial" pitchFamily="34" charset="0"/>
                          <a:cs typeface="Arial" pitchFamily="34" charset="0"/>
                        </a:rPr>
                        <a:t> del Programa</a:t>
                      </a:r>
                      <a:endParaRPr lang="es-GT" sz="1800" dirty="0">
                        <a:latin typeface="Arial" pitchFamily="34" charset="0"/>
                        <a:cs typeface="Arial" pitchFamily="34" charset="0"/>
                      </a:endParaRPr>
                    </a:p>
                  </a:txBody>
                  <a:tcPr marL="91443" marR="91443" marT="45713" marB="45713" anchor="ctr"/>
                </a:tc>
                <a:tc>
                  <a:txBody>
                    <a:bodyPr/>
                    <a:lstStyle/>
                    <a:p>
                      <a:pPr algn="ctr"/>
                      <a:r>
                        <a:rPr lang="es-GT" sz="1800" dirty="0">
                          <a:latin typeface="Arial" pitchFamily="34" charset="0"/>
                          <a:cs typeface="Arial" pitchFamily="34" charset="0"/>
                        </a:rPr>
                        <a:t>Meta</a:t>
                      </a:r>
                    </a:p>
                  </a:txBody>
                  <a:tcPr marL="91443" marR="91443" marT="45713" marB="45713" anchor="ctr"/>
                </a:tc>
                <a:tc>
                  <a:txBody>
                    <a:bodyPr/>
                    <a:lstStyle/>
                    <a:p>
                      <a:pPr algn="ctr"/>
                      <a:r>
                        <a:rPr lang="es-MX" sz="1800" dirty="0">
                          <a:latin typeface="Arial" pitchFamily="34" charset="0"/>
                          <a:cs typeface="Arial" pitchFamily="34" charset="0"/>
                        </a:rPr>
                        <a:t>Incremento (Cifras</a:t>
                      </a:r>
                      <a:r>
                        <a:rPr lang="es-MX" sz="1800" baseline="0" dirty="0">
                          <a:latin typeface="Arial" pitchFamily="34" charset="0"/>
                          <a:cs typeface="Arial" pitchFamily="34" charset="0"/>
                        </a:rPr>
                        <a:t> en millones)</a:t>
                      </a:r>
                      <a:endParaRPr lang="es-GT" sz="1800" dirty="0">
                        <a:latin typeface="Arial" pitchFamily="34" charset="0"/>
                        <a:cs typeface="Arial" pitchFamily="34" charset="0"/>
                      </a:endParaRPr>
                    </a:p>
                  </a:txBody>
                  <a:tcPr marL="91443" marR="91443" marT="45713" marB="45713" anchor="ctr"/>
                </a:tc>
                <a:extLst>
                  <a:ext uri="{0D108BD9-81ED-4DB2-BD59-A6C34878D82A}">
                    <a16:rowId xmlns="" xmlns:a16="http://schemas.microsoft.com/office/drawing/2014/main" val="10000"/>
                  </a:ext>
                </a:extLst>
              </a:tr>
              <a:tr h="643501">
                <a:tc>
                  <a:txBody>
                    <a:bodyPr/>
                    <a:lstStyle/>
                    <a:p>
                      <a:pPr algn="l">
                        <a:buFont typeface="Arial" pitchFamily="34" charset="0"/>
                        <a:buNone/>
                      </a:pPr>
                      <a:r>
                        <a:rPr lang="es-GT" sz="1800" dirty="0">
                          <a:latin typeface="Arial" pitchFamily="34" charset="0"/>
                          <a:cs typeface="Arial" pitchFamily="34" charset="0"/>
                        </a:rPr>
                        <a:t>1</a:t>
                      </a:r>
                    </a:p>
                  </a:txBody>
                  <a:tcPr marL="91424" marR="91424" marT="45693" marB="45693"/>
                </a:tc>
                <a:tc>
                  <a:txBody>
                    <a:bodyPr/>
                    <a:lstStyle/>
                    <a:p>
                      <a:pPr algn="just">
                        <a:buFont typeface="Arial" pitchFamily="34" charset="0"/>
                        <a:buNone/>
                      </a:pPr>
                      <a:r>
                        <a:rPr lang="es-MX" sz="1800" dirty="0">
                          <a:latin typeface="Arial" pitchFamily="34" charset="0"/>
                          <a:cs typeface="Arial" pitchFamily="34" charset="0"/>
                        </a:rPr>
                        <a:t>Educación</a:t>
                      </a:r>
                      <a:r>
                        <a:rPr lang="es-MX" sz="1800" baseline="0" dirty="0">
                          <a:latin typeface="Arial" pitchFamily="34" charset="0"/>
                          <a:cs typeface="Arial" pitchFamily="34" charset="0"/>
                        </a:rPr>
                        <a:t> extraescolar con modalidades diversas  y flexibles</a:t>
                      </a:r>
                      <a:endParaRPr lang="es-GT" sz="1800" dirty="0">
                        <a:latin typeface="Arial" pitchFamily="34" charset="0"/>
                        <a:cs typeface="Arial" pitchFamily="34" charset="0"/>
                      </a:endParaRPr>
                    </a:p>
                  </a:txBody>
                  <a:tcPr marL="91424" marR="91424" marT="45693" marB="45693"/>
                </a:tc>
                <a:tc>
                  <a:txBody>
                    <a:bodyPr/>
                    <a:lstStyle/>
                    <a:p>
                      <a:pPr algn="r"/>
                      <a:endParaRPr lang="es-GT" sz="1800" dirty="0">
                        <a:latin typeface="Arial" pitchFamily="34" charset="0"/>
                        <a:cs typeface="Arial" pitchFamily="34" charset="0"/>
                      </a:endParaRPr>
                    </a:p>
                  </a:txBody>
                  <a:tcPr marL="91424" marR="91424" marT="45693" marB="45693"/>
                </a:tc>
                <a:tc>
                  <a:txBody>
                    <a:bodyPr/>
                    <a:lstStyle/>
                    <a:p>
                      <a:pPr algn="ctr"/>
                      <a:r>
                        <a:rPr lang="es-MX" sz="1800" dirty="0">
                          <a:latin typeface="Arial" pitchFamily="34" charset="0"/>
                          <a:cs typeface="Arial" pitchFamily="34" charset="0"/>
                        </a:rPr>
                        <a:t>Q.22.9</a:t>
                      </a:r>
                      <a:endParaRPr lang="es-GT" sz="1800" dirty="0">
                        <a:latin typeface="Arial" pitchFamily="34" charset="0"/>
                        <a:cs typeface="Arial" pitchFamily="34" charset="0"/>
                      </a:endParaRPr>
                    </a:p>
                  </a:txBody>
                  <a:tcPr marL="91424" marR="91424" marT="45693" marB="45693"/>
                </a:tc>
                <a:extLst>
                  <a:ext uri="{0D108BD9-81ED-4DB2-BD59-A6C34878D82A}">
                    <a16:rowId xmlns="" xmlns:a16="http://schemas.microsoft.com/office/drawing/2014/main" val="10001"/>
                  </a:ext>
                </a:extLst>
              </a:tr>
            </a:tbl>
          </a:graphicData>
        </a:graphic>
      </p:graphicFrame>
      <p:sp>
        <p:nvSpPr>
          <p:cNvPr id="7" name="6 Marcador de número de diapositiva"/>
          <p:cNvSpPr>
            <a:spLocks noGrp="1"/>
          </p:cNvSpPr>
          <p:nvPr>
            <p:ph type="sldNum" sz="quarter" idx="12"/>
          </p:nvPr>
        </p:nvSpPr>
        <p:spPr>
          <a:xfrm>
            <a:off x="6929454" y="0"/>
            <a:ext cx="2133600" cy="365125"/>
          </a:xfrm>
        </p:spPr>
        <p:txBody>
          <a:bodyPr/>
          <a:lstStyle/>
          <a:p>
            <a:fld id="{13B68CCC-A409-43D5-8DAF-109F181C65DD}" type="slidenum">
              <a:rPr lang="es-GT" smtClean="0">
                <a:solidFill>
                  <a:schemeClr val="tx1"/>
                </a:solidFill>
              </a:rPr>
              <a:pPr/>
              <a:t>27</a:t>
            </a:fld>
            <a:endParaRPr lang="es-GT" dirty="0">
              <a:solidFill>
                <a:schemeClr val="tx1"/>
              </a:solidFill>
            </a:endParaRPr>
          </a:p>
        </p:txBody>
      </p:sp>
      <p:sp>
        <p:nvSpPr>
          <p:cNvPr id="5" name="4 CuadroTexto"/>
          <p:cNvSpPr txBox="1"/>
          <p:nvPr/>
        </p:nvSpPr>
        <p:spPr>
          <a:xfrm>
            <a:off x="450675" y="4370288"/>
            <a:ext cx="846331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GT" sz="2000" b="1" dirty="0"/>
              <a:t>Centros educativos del Programa NUFED, PEAC atendidos con materiales educativos.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1143000"/>
          </a:xfrm>
        </p:spPr>
        <p:txBody>
          <a:bodyPr>
            <a:normAutofit fontScale="90000"/>
          </a:bodyPr>
          <a:lstStyle/>
          <a:p>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Incremento presupuestario</a:t>
            </a:r>
            <a:b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b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por eje estratégico</a:t>
            </a:r>
            <a:b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b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04220088"/>
              </p:ext>
            </p:extLst>
          </p:nvPr>
        </p:nvGraphicFramePr>
        <p:xfrm>
          <a:off x="457200" y="1467385"/>
          <a:ext cx="8229600" cy="3581400"/>
        </p:xfrm>
        <a:graphic>
          <a:graphicData uri="http://schemas.openxmlformats.org/drawingml/2006/table">
            <a:tbl>
              <a:tblPr firstRow="1" bandRow="1">
                <a:tableStyleId>{5C22544A-7EE6-4342-B048-85BDC9FD1C3A}</a:tableStyleId>
              </a:tblPr>
              <a:tblGrid>
                <a:gridCol w="802432">
                  <a:extLst>
                    <a:ext uri="{9D8B030D-6E8A-4147-A177-3AD203B41FA5}">
                      <a16:colId xmlns="" xmlns:a16="http://schemas.microsoft.com/office/drawing/2014/main" val="20000"/>
                    </a:ext>
                  </a:extLst>
                </a:gridCol>
                <a:gridCol w="4320480">
                  <a:extLst>
                    <a:ext uri="{9D8B030D-6E8A-4147-A177-3AD203B41FA5}">
                      <a16:colId xmlns="" xmlns:a16="http://schemas.microsoft.com/office/drawing/2014/main" val="20001"/>
                    </a:ext>
                  </a:extLst>
                </a:gridCol>
                <a:gridCol w="3106688">
                  <a:extLst>
                    <a:ext uri="{9D8B030D-6E8A-4147-A177-3AD203B41FA5}">
                      <a16:colId xmlns="" xmlns:a16="http://schemas.microsoft.com/office/drawing/2014/main" val="20002"/>
                    </a:ext>
                  </a:extLst>
                </a:gridCol>
              </a:tblGrid>
              <a:tr h="0">
                <a:tc>
                  <a:txBody>
                    <a:bodyPr/>
                    <a:lstStyle/>
                    <a:p>
                      <a:pPr algn="ctr"/>
                      <a:r>
                        <a:rPr lang="es-ES" dirty="0">
                          <a:latin typeface="Arial" panose="020B0604020202020204" pitchFamily="34" charset="0"/>
                          <a:cs typeface="Arial" panose="020B0604020202020204" pitchFamily="34" charset="0"/>
                        </a:rPr>
                        <a:t>No.</a:t>
                      </a:r>
                    </a:p>
                  </a:txBody>
                  <a:tcPr anchor="ctr"/>
                </a:tc>
                <a:tc>
                  <a:txBody>
                    <a:bodyPr/>
                    <a:lstStyle/>
                    <a:p>
                      <a:r>
                        <a:rPr lang="es-ES" dirty="0">
                          <a:latin typeface="Arial" panose="020B0604020202020204" pitchFamily="34" charset="0"/>
                          <a:cs typeface="Arial" panose="020B0604020202020204" pitchFamily="34" charset="0"/>
                        </a:rPr>
                        <a:t>Descripción eje estratégico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a:latin typeface="Arial" pitchFamily="34" charset="0"/>
                          <a:cs typeface="Arial" pitchFamily="34" charset="0"/>
                        </a:rPr>
                        <a:t>Incremento (Cifras</a:t>
                      </a:r>
                      <a:r>
                        <a:rPr lang="es-MX" sz="1800" baseline="0" dirty="0">
                          <a:latin typeface="Arial" pitchFamily="34" charset="0"/>
                          <a:cs typeface="Arial" pitchFamily="34" charset="0"/>
                        </a:rPr>
                        <a:t> en millones)</a:t>
                      </a:r>
                      <a:endParaRPr lang="es-GT" sz="1800" dirty="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algn="ctr"/>
                      <a:endParaRPr lang="es-ES"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370840">
                <a:tc>
                  <a:txBody>
                    <a:bodyPr/>
                    <a:lstStyle/>
                    <a:p>
                      <a:pPr algn="ctr"/>
                      <a:endParaRPr lang="es-ES" dirty="0">
                        <a:latin typeface="Arial" panose="020B0604020202020204" pitchFamily="34" charset="0"/>
                        <a:cs typeface="Arial" panose="020B0604020202020204" pitchFamily="34" charset="0"/>
                      </a:endParaRPr>
                    </a:p>
                  </a:txBody>
                  <a:tcPr/>
                </a:tc>
                <a:tc>
                  <a:txBody>
                    <a:bodyPr/>
                    <a:lstStyle/>
                    <a:p>
                      <a:pPr algn="ctr"/>
                      <a:r>
                        <a:rPr lang="es-ES" b="1" dirty="0">
                          <a:latin typeface="Arial" panose="020B0604020202020204" pitchFamily="34" charset="0"/>
                          <a:cs typeface="Arial" panose="020B0604020202020204" pitchFamily="34" charset="0"/>
                        </a:rPr>
                        <a:t>TOTAL</a:t>
                      </a:r>
                    </a:p>
                  </a:txBody>
                  <a:tcPr/>
                </a:tc>
                <a:tc>
                  <a:txBody>
                    <a:bodyPr/>
                    <a:lstStyle/>
                    <a:p>
                      <a:pPr algn="ctr"/>
                      <a:r>
                        <a:rPr lang="es-ES" b="1" dirty="0">
                          <a:latin typeface="Arial" panose="020B0604020202020204" pitchFamily="34" charset="0"/>
                          <a:cs typeface="Arial" panose="020B0604020202020204" pitchFamily="34" charset="0"/>
                        </a:rPr>
                        <a:t>Q.  2,954.4</a:t>
                      </a:r>
                    </a:p>
                  </a:txBody>
                  <a:tcPr anchor="ctr"/>
                </a:tc>
                <a:extLst>
                  <a:ext uri="{0D108BD9-81ED-4DB2-BD59-A6C34878D82A}">
                    <a16:rowId xmlns="" xmlns:a16="http://schemas.microsoft.com/office/drawing/2014/main" val="10001"/>
                  </a:ext>
                </a:extLst>
              </a:tr>
              <a:tr h="370840">
                <a:tc>
                  <a:txBody>
                    <a:bodyPr/>
                    <a:lstStyle/>
                    <a:p>
                      <a:pPr algn="ctr"/>
                      <a:r>
                        <a:rPr lang="es-ES" dirty="0">
                          <a:latin typeface="Arial" panose="020B0604020202020204" pitchFamily="34" charset="0"/>
                          <a:cs typeface="Arial" panose="020B0604020202020204" pitchFamily="34" charset="0"/>
                        </a:rPr>
                        <a:t>1</a:t>
                      </a:r>
                    </a:p>
                  </a:txBody>
                  <a:tcPr/>
                </a:tc>
                <a:tc>
                  <a:txBody>
                    <a:bodyPr/>
                    <a:lstStyle/>
                    <a:p>
                      <a:r>
                        <a:rPr lang="es-ES" dirty="0">
                          <a:latin typeface="Arial" panose="020B0604020202020204" pitchFamily="34" charset="0"/>
                          <a:cs typeface="Arial" panose="020B0604020202020204" pitchFamily="34" charset="0"/>
                        </a:rPr>
                        <a:t>Cobertura</a:t>
                      </a:r>
                      <a:r>
                        <a:rPr lang="es-ES" baseline="0" dirty="0">
                          <a:latin typeface="Arial" panose="020B0604020202020204" pitchFamily="34" charset="0"/>
                          <a:cs typeface="Arial" panose="020B0604020202020204" pitchFamily="34" charset="0"/>
                        </a:rPr>
                        <a:t> Educativa</a:t>
                      </a:r>
                      <a:endParaRPr lang="es-ES" dirty="0">
                        <a:latin typeface="Arial" panose="020B0604020202020204" pitchFamily="34" charset="0"/>
                        <a:cs typeface="Arial" panose="020B0604020202020204" pitchFamily="34" charset="0"/>
                      </a:endParaRPr>
                    </a:p>
                  </a:txBody>
                  <a:tcPr/>
                </a:tc>
                <a:tc>
                  <a:txBody>
                    <a:bodyPr/>
                    <a:lstStyle/>
                    <a:p>
                      <a:pPr algn="ctr"/>
                      <a:r>
                        <a:rPr lang="es-ES" dirty="0">
                          <a:latin typeface="Arial" panose="020B0604020202020204" pitchFamily="34" charset="0"/>
                          <a:cs typeface="Arial" panose="020B0604020202020204" pitchFamily="34" charset="0"/>
                        </a:rPr>
                        <a:t>Q. 1,801.4</a:t>
                      </a:r>
                      <a:r>
                        <a:rPr lang="es-ES" baseline="0"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370840">
                <a:tc>
                  <a:txBody>
                    <a:bodyPr/>
                    <a:lstStyle/>
                    <a:p>
                      <a:pPr algn="ctr"/>
                      <a:r>
                        <a:rPr lang="es-ES" dirty="0">
                          <a:latin typeface="Arial" panose="020B0604020202020204" pitchFamily="34" charset="0"/>
                          <a:cs typeface="Arial" panose="020B0604020202020204" pitchFamily="34" charset="0"/>
                        </a:rPr>
                        <a:t>2</a:t>
                      </a:r>
                    </a:p>
                  </a:txBody>
                  <a:tcPr/>
                </a:tc>
                <a:tc>
                  <a:txBody>
                    <a:bodyPr/>
                    <a:lstStyle/>
                    <a:p>
                      <a:r>
                        <a:rPr lang="es-ES" dirty="0">
                          <a:latin typeface="Arial" panose="020B0604020202020204" pitchFamily="34" charset="0"/>
                          <a:cs typeface="Arial" panose="020B0604020202020204" pitchFamily="34" charset="0"/>
                        </a:rPr>
                        <a:t>Calidad, equidad e inclusión</a:t>
                      </a:r>
                    </a:p>
                  </a:txBody>
                  <a:tcPr/>
                </a:tc>
                <a:tc>
                  <a:txBody>
                    <a:bodyPr/>
                    <a:lstStyle/>
                    <a:p>
                      <a:pPr algn="ctr"/>
                      <a:r>
                        <a:rPr lang="es-ES" dirty="0">
                          <a:latin typeface="Arial" panose="020B0604020202020204" pitchFamily="34" charset="0"/>
                          <a:cs typeface="Arial" panose="020B0604020202020204" pitchFamily="34" charset="0"/>
                        </a:rPr>
                        <a:t>Q.     500.2 </a:t>
                      </a:r>
                    </a:p>
                  </a:txBody>
                  <a:tcPr/>
                </a:tc>
                <a:extLst>
                  <a:ext uri="{0D108BD9-81ED-4DB2-BD59-A6C34878D82A}">
                    <a16:rowId xmlns="" xmlns:a16="http://schemas.microsoft.com/office/drawing/2014/main" val="10003"/>
                  </a:ext>
                </a:extLst>
              </a:tr>
              <a:tr h="370840">
                <a:tc>
                  <a:txBody>
                    <a:bodyPr/>
                    <a:lstStyle/>
                    <a:p>
                      <a:pPr algn="ctr"/>
                      <a:r>
                        <a:rPr lang="es-ES" dirty="0">
                          <a:latin typeface="Arial" panose="020B0604020202020204" pitchFamily="34" charset="0"/>
                          <a:cs typeface="Arial" panose="020B0604020202020204" pitchFamily="34" charset="0"/>
                        </a:rPr>
                        <a:t>3</a:t>
                      </a:r>
                    </a:p>
                  </a:txBody>
                  <a:tcPr/>
                </a:tc>
                <a:tc>
                  <a:txBody>
                    <a:bodyPr/>
                    <a:lstStyle/>
                    <a:p>
                      <a:pPr algn="just"/>
                      <a:r>
                        <a:rPr lang="es-ES" dirty="0">
                          <a:latin typeface="Arial" panose="020B0604020202020204" pitchFamily="34" charset="0"/>
                          <a:cs typeface="Arial" panose="020B0604020202020204" pitchFamily="34" charset="0"/>
                        </a:rPr>
                        <a:t>Espacios dignos y saludables para el aprendizaje</a:t>
                      </a:r>
                    </a:p>
                  </a:txBody>
                  <a:tcPr/>
                </a:tc>
                <a:tc>
                  <a:txBody>
                    <a:bodyPr/>
                    <a:lstStyle/>
                    <a:p>
                      <a:pPr algn="ctr"/>
                      <a:r>
                        <a:rPr lang="es-ES" dirty="0">
                          <a:latin typeface="Arial" panose="020B0604020202020204" pitchFamily="34" charset="0"/>
                          <a:cs typeface="Arial" panose="020B0604020202020204" pitchFamily="34" charset="0"/>
                        </a:rPr>
                        <a:t>Q.     629.9</a:t>
                      </a:r>
                    </a:p>
                  </a:txBody>
                  <a:tcPr/>
                </a:tc>
                <a:extLst>
                  <a:ext uri="{0D108BD9-81ED-4DB2-BD59-A6C34878D82A}">
                    <a16:rowId xmlns="" xmlns:a16="http://schemas.microsoft.com/office/drawing/2014/main" val="10004"/>
                  </a:ext>
                </a:extLst>
              </a:tr>
              <a:tr h="370840">
                <a:tc>
                  <a:txBody>
                    <a:bodyPr/>
                    <a:lstStyle/>
                    <a:p>
                      <a:pPr algn="ctr"/>
                      <a:r>
                        <a:rPr lang="es-ES" dirty="0">
                          <a:latin typeface="Arial" panose="020B0604020202020204" pitchFamily="34" charset="0"/>
                          <a:cs typeface="Arial" panose="020B0604020202020204" pitchFamily="34" charset="0"/>
                        </a:rPr>
                        <a:t>4</a:t>
                      </a:r>
                    </a:p>
                  </a:txBody>
                  <a:tcPr/>
                </a:tc>
                <a:tc>
                  <a:txBody>
                    <a:bodyPr/>
                    <a:lstStyle/>
                    <a:p>
                      <a:pPr algn="just"/>
                      <a:r>
                        <a:rPr lang="es-ES" dirty="0">
                          <a:latin typeface="Arial" panose="020B0604020202020204" pitchFamily="34" charset="0"/>
                          <a:cs typeface="Arial" panose="020B0604020202020204" pitchFamily="34" charset="0"/>
                        </a:rPr>
                        <a:t>Modalidades diversas y saludables de entrega escolar y extraescolar</a:t>
                      </a:r>
                    </a:p>
                  </a:txBody>
                  <a:tcPr/>
                </a:tc>
                <a:tc>
                  <a:txBody>
                    <a:bodyPr/>
                    <a:lstStyle/>
                    <a:p>
                      <a:pPr algn="ctr"/>
                      <a:r>
                        <a:rPr lang="es-ES" dirty="0">
                          <a:latin typeface="Arial" panose="020B0604020202020204" pitchFamily="34" charset="0"/>
                          <a:cs typeface="Arial" panose="020B0604020202020204" pitchFamily="34" charset="0"/>
                        </a:rPr>
                        <a:t>Q. </a:t>
                      </a:r>
                      <a:r>
                        <a:rPr lang="es-ES" baseline="0"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22.9</a:t>
                      </a:r>
                    </a:p>
                  </a:txBody>
                  <a:tcPr/>
                </a:tc>
                <a:extLst>
                  <a:ext uri="{0D108BD9-81ED-4DB2-BD59-A6C34878D82A}">
                    <a16:rowId xmlns="" xmlns:a16="http://schemas.microsoft.com/office/drawing/2014/main" val="10005"/>
                  </a:ext>
                </a:extLst>
              </a:tr>
            </a:tbl>
          </a:graphicData>
        </a:graphic>
      </p:graphicFrame>
      <p:sp>
        <p:nvSpPr>
          <p:cNvPr id="4" name="Marcador de número de diapositiva 3"/>
          <p:cNvSpPr>
            <a:spLocks noGrp="1"/>
          </p:cNvSpPr>
          <p:nvPr>
            <p:ph type="sldNum" sz="quarter" idx="12"/>
          </p:nvPr>
        </p:nvSpPr>
        <p:spPr>
          <a:xfrm>
            <a:off x="6732240" y="150093"/>
            <a:ext cx="2133600" cy="365125"/>
          </a:xfrm>
        </p:spPr>
        <p:txBody>
          <a:bodyPr/>
          <a:lstStyle/>
          <a:p>
            <a:fld id="{13B68CCC-A409-43D5-8DAF-109F181C65DD}" type="slidenum">
              <a:rPr lang="es-GT" smtClean="0"/>
              <a:pPr/>
              <a:t>28</a:t>
            </a:fld>
            <a:endParaRPr lang="es-GT"/>
          </a:p>
        </p:txBody>
      </p:sp>
    </p:spTree>
    <p:extLst>
      <p:ext uri="{BB962C8B-B14F-4D97-AF65-F5344CB8AC3E}">
        <p14:creationId xmlns:p14="http://schemas.microsoft.com/office/powerpoint/2010/main" val="3663583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07504" y="282168"/>
            <a:ext cx="8784976" cy="6074182"/>
          </a:xfrm>
        </p:spPr>
        <p:txBody>
          <a:bodyPr anchor="t">
            <a:noAutofit/>
          </a:bodyPr>
          <a:lstStyle/>
          <a:p>
            <a:pPr marL="0" indent="0" algn="ctr">
              <a:buNone/>
            </a:pPr>
            <a:r>
              <a:rPr lang="es-ES" altLang="es-GT"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Proyecciones multianuales </a:t>
            </a:r>
          </a:p>
          <a:p>
            <a:pPr marL="0" indent="0" algn="ctr">
              <a:buNone/>
            </a:pPr>
            <a:r>
              <a:rPr lang="es-ES" altLang="es-GT"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2018-2022:</a:t>
            </a:r>
          </a:p>
          <a:p>
            <a:pPr marL="0" indent="0" algn="just">
              <a:buNone/>
            </a:pPr>
            <a:r>
              <a:rPr lang="es-ES" alt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p>
          <a:p>
            <a:pPr marL="0" indent="0" algn="just">
              <a:spcBef>
                <a:spcPts val="0"/>
              </a:spcBef>
              <a:buNone/>
            </a:pPr>
            <a:r>
              <a:rPr lang="es-ES" altLang="es-G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s-ES" altLang="es-GT" b="1" dirty="0">
                <a:latin typeface="Apple Garamond"/>
                <a:ea typeface="Apple Garamond"/>
                <a:cs typeface="Apple Garamond"/>
              </a:rPr>
              <a:t>						</a:t>
            </a:r>
          </a:p>
          <a:p>
            <a:pPr marL="0" indent="0" algn="ctr" eaLnBrk="1" hangingPunct="1">
              <a:buFont typeface="Arial" pitchFamily="34" charset="0"/>
              <a:buNone/>
            </a:pPr>
            <a:endParaRPr lang="es-ES" altLang="es-GT" sz="4000" b="1" dirty="0">
              <a:latin typeface="Apple Garamond"/>
              <a:ea typeface="Apple Garamond"/>
              <a:cs typeface="Apple Garamond"/>
            </a:endParaRPr>
          </a:p>
        </p:txBody>
      </p:sp>
      <p:sp>
        <p:nvSpPr>
          <p:cNvPr id="6" name="5 Marcador de número de diapositiva"/>
          <p:cNvSpPr txBox="1">
            <a:spLocks/>
          </p:cNvSpPr>
          <p:nvPr/>
        </p:nvSpPr>
        <p:spPr>
          <a:xfrm>
            <a:off x="6929454" y="-2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3B68CCC-A409-43D5-8DAF-109F181C65DD}" type="slidenum">
              <a:rPr kumimoji="0" lang="es-GT"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GT"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Diagrama 6"/>
          <p:cNvGraphicFramePr/>
          <p:nvPr>
            <p:extLst>
              <p:ext uri="{D42A27DB-BD31-4B8C-83A1-F6EECF244321}">
                <p14:modId xmlns:p14="http://schemas.microsoft.com/office/powerpoint/2010/main" val="3679768606"/>
              </p:ext>
            </p:extLst>
          </p:nvPr>
        </p:nvGraphicFramePr>
        <p:xfrm>
          <a:off x="539552" y="1628800"/>
          <a:ext cx="8147248" cy="4476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785926"/>
            <a:ext cx="5572164" cy="3714776"/>
          </a:xfrm>
        </p:spPr>
        <p:txBody>
          <a:bodyPr>
            <a:noAutofit/>
          </a:bodyPr>
          <a:lstStyle/>
          <a:p>
            <a:pPr algn="just"/>
            <a:r>
              <a:rPr lang="es-GT" sz="2800" dirty="0">
                <a:latin typeface="Arial" pitchFamily="34" charset="0"/>
                <a:cs typeface="Arial" pitchFamily="34" charset="0"/>
              </a:rPr>
              <a:t>Formar ciudadanos con carácter, capaces de aprender por sí mismos, orgullosos de ser guatemaltecos, empeñados en conseguir su desarrollo integral, con principios, valores y convicciones que fundamentan su conducta.</a:t>
            </a:r>
            <a:endParaRPr lang="es-GT" sz="2800" b="1" dirty="0">
              <a:latin typeface="Arial" pitchFamily="34" charset="0"/>
              <a:cs typeface="Arial" pitchFamily="34" charset="0"/>
            </a:endParaRPr>
          </a:p>
        </p:txBody>
      </p:sp>
      <p:sp>
        <p:nvSpPr>
          <p:cNvPr id="4" name="3 CuadroTexto"/>
          <p:cNvSpPr txBox="1"/>
          <p:nvPr/>
        </p:nvSpPr>
        <p:spPr>
          <a:xfrm>
            <a:off x="251520" y="454863"/>
            <a:ext cx="8286808" cy="923330"/>
          </a:xfrm>
          <a:prstGeom prst="rect">
            <a:avLst/>
          </a:prstGeom>
          <a:noFill/>
          <a:ln>
            <a:noFill/>
          </a:ln>
          <a:effectLst>
            <a:glow rad="1016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s-G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rPr>
              <a:t>Visión</a:t>
            </a:r>
          </a:p>
        </p:txBody>
      </p:sp>
      <p:pic>
        <p:nvPicPr>
          <p:cNvPr id="15362" name="Picture 2" descr="C:\Users\lpalacios\Pictures\mision_vision.jpg"/>
          <p:cNvPicPr>
            <a:picLocks noChangeAspect="1" noChangeArrowheads="1"/>
          </p:cNvPicPr>
          <p:nvPr/>
        </p:nvPicPr>
        <p:blipFill>
          <a:blip r:embed="rId2"/>
          <a:srcRect/>
          <a:stretch>
            <a:fillRect/>
          </a:stretch>
        </p:blipFill>
        <p:spPr bwMode="auto">
          <a:xfrm>
            <a:off x="6215074" y="1412776"/>
            <a:ext cx="2428892" cy="4772481"/>
          </a:xfrm>
          <a:prstGeom prst="rect">
            <a:avLst/>
          </a:prstGeom>
          <a:noFill/>
        </p:spPr>
      </p:pic>
      <p:sp>
        <p:nvSpPr>
          <p:cNvPr id="5" name="5 Marcador de número de diapositiva"/>
          <p:cNvSpPr>
            <a:spLocks noGrp="1"/>
          </p:cNvSpPr>
          <p:nvPr>
            <p:ph type="sldNum" sz="quarter" idx="12"/>
          </p:nvPr>
        </p:nvSpPr>
        <p:spPr>
          <a:xfrm>
            <a:off x="6876256" y="89738"/>
            <a:ext cx="2133600" cy="365125"/>
          </a:xfrm>
        </p:spPr>
        <p:txBody>
          <a:bodyPr/>
          <a:lstStyle/>
          <a:p>
            <a:fld id="{13B68CCC-A409-43D5-8DAF-109F181C65DD}" type="slidenum">
              <a:rPr lang="es-GT" smtClean="0">
                <a:solidFill>
                  <a:schemeClr val="tx1"/>
                </a:solidFill>
              </a:rPr>
              <a:pPr/>
              <a:t>3</a:t>
            </a:fld>
            <a:endParaRPr lang="es-GT" dirty="0">
              <a:solidFill>
                <a:schemeClr val="tx1"/>
              </a:solidFill>
            </a:endParaRPr>
          </a:p>
        </p:txBody>
      </p:sp>
    </p:spTree>
    <p:extLst>
      <p:ext uri="{BB962C8B-B14F-4D97-AF65-F5344CB8AC3E}">
        <p14:creationId xmlns:p14="http://schemas.microsoft.com/office/powerpoint/2010/main" val="2540814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2779804958"/>
              </p:ext>
            </p:extLst>
          </p:nvPr>
        </p:nvGraphicFramePr>
        <p:xfrm>
          <a:off x="357158" y="500042"/>
          <a:ext cx="4189659" cy="23574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a:graphicFrameLocks/>
          </p:cNvGraphicFramePr>
          <p:nvPr>
            <p:extLst>
              <p:ext uri="{D42A27DB-BD31-4B8C-83A1-F6EECF244321}">
                <p14:modId xmlns:p14="http://schemas.microsoft.com/office/powerpoint/2010/main" val="3134398455"/>
              </p:ext>
            </p:extLst>
          </p:nvPr>
        </p:nvGraphicFramePr>
        <p:xfrm>
          <a:off x="4572000" y="500042"/>
          <a:ext cx="4286280" cy="242889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319920" y="0"/>
            <a:ext cx="8572560" cy="58699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G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Proyecciones de Matrícula del Sector Oficial 2018 a 2022</a:t>
            </a:r>
            <a:endParaRPr lang="es-ES_tradnl"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val="184719005"/>
              </p:ext>
            </p:extLst>
          </p:nvPr>
        </p:nvGraphicFramePr>
        <p:xfrm>
          <a:off x="323528" y="2928934"/>
          <a:ext cx="4248471" cy="217171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redondeado 7"/>
          <p:cNvSpPr/>
          <p:nvPr/>
        </p:nvSpPr>
        <p:spPr>
          <a:xfrm>
            <a:off x="30988" y="5143512"/>
            <a:ext cx="9065419" cy="6617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GT" b="1" dirty="0">
                <a:solidFill>
                  <a:schemeClr val="accent1">
                    <a:lumMod val="75000"/>
                  </a:schemeClr>
                </a:solidFill>
              </a:rPr>
              <a:t>Con políticas educativas y sociales junto a un presupuesto adecuado, se mejorará la atención en el nivel medio que depende de la atención y promoción de la preprimaria y primaria.</a:t>
            </a:r>
            <a:endParaRPr lang="es-ES_tradnl" b="1" dirty="0">
              <a:solidFill>
                <a:schemeClr val="accent1">
                  <a:lumMod val="75000"/>
                </a:schemeClr>
              </a:solidFill>
            </a:endParaRPr>
          </a:p>
        </p:txBody>
      </p:sp>
      <p:sp>
        <p:nvSpPr>
          <p:cNvPr id="9" name="Menos 8"/>
          <p:cNvSpPr/>
          <p:nvPr/>
        </p:nvSpPr>
        <p:spPr>
          <a:xfrm>
            <a:off x="75010" y="6057902"/>
            <a:ext cx="7265194" cy="128587"/>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CuadroTexto 9"/>
          <p:cNvSpPr txBox="1"/>
          <p:nvPr/>
        </p:nvSpPr>
        <p:spPr>
          <a:xfrm>
            <a:off x="214638" y="5879774"/>
            <a:ext cx="6665119" cy="461665"/>
          </a:xfrm>
          <a:prstGeom prst="rect">
            <a:avLst/>
          </a:prstGeom>
          <a:noFill/>
        </p:spPr>
        <p:txBody>
          <a:bodyPr wrap="square" rtlCol="0">
            <a:spAutoFit/>
          </a:bodyPr>
          <a:lstStyle/>
          <a:p>
            <a:r>
              <a:rPr lang="es-GT" sz="1200" dirty="0">
                <a:latin typeface="Arial" panose="020B0604020202020204" pitchFamily="34" charset="0"/>
                <a:cs typeface="Arial" panose="020B0604020202020204" pitchFamily="34" charset="0"/>
              </a:rPr>
              <a:t>Nota: Proyección generada con el módulo de previsiones de Excel, Función ESTADÍSTICAS con un intervalo de confianza del 95%.</a:t>
            </a:r>
            <a:endParaRPr lang="es-ES_tradnl" sz="1200" dirty="0">
              <a:latin typeface="Arial" panose="020B0604020202020204" pitchFamily="34" charset="0"/>
              <a:cs typeface="Arial" panose="020B0604020202020204" pitchFamily="34" charset="0"/>
            </a:endParaRPr>
          </a:p>
        </p:txBody>
      </p:sp>
      <p:graphicFrame>
        <p:nvGraphicFramePr>
          <p:cNvPr id="11" name="10 Gráfico"/>
          <p:cNvGraphicFramePr>
            <a:graphicFrameLocks/>
          </p:cNvGraphicFramePr>
          <p:nvPr>
            <p:extLst>
              <p:ext uri="{D42A27DB-BD31-4B8C-83A1-F6EECF244321}">
                <p14:modId xmlns:p14="http://schemas.microsoft.com/office/powerpoint/2010/main" val="3788143003"/>
              </p:ext>
            </p:extLst>
          </p:nvPr>
        </p:nvGraphicFramePr>
        <p:xfrm>
          <a:off x="4572000" y="2928935"/>
          <a:ext cx="4286280" cy="2143139"/>
        </p:xfrm>
        <a:graphic>
          <a:graphicData uri="http://schemas.openxmlformats.org/drawingml/2006/chart">
            <c:chart xmlns:c="http://schemas.openxmlformats.org/drawingml/2006/chart" xmlns:r="http://schemas.openxmlformats.org/officeDocument/2006/relationships" r:id="rId5"/>
          </a:graphicData>
        </a:graphic>
      </p:graphicFrame>
      <p:sp>
        <p:nvSpPr>
          <p:cNvPr id="12" name="5 Marcador de número de diapositiva"/>
          <p:cNvSpPr>
            <a:spLocks noGrp="1"/>
          </p:cNvSpPr>
          <p:nvPr>
            <p:ph type="sldNum" sz="quarter" idx="12"/>
          </p:nvPr>
        </p:nvSpPr>
        <p:spPr>
          <a:xfrm>
            <a:off x="7020272" y="0"/>
            <a:ext cx="2133600" cy="365125"/>
          </a:xfrm>
        </p:spPr>
        <p:txBody>
          <a:bodyPr/>
          <a:lstStyle/>
          <a:p>
            <a:fld id="{13B68CCC-A409-43D5-8DAF-109F181C65DD}" type="slidenum">
              <a:rPr lang="es-GT" smtClean="0">
                <a:solidFill>
                  <a:schemeClr val="tx1"/>
                </a:solidFill>
              </a:rPr>
              <a:pPr/>
              <a:t>30</a:t>
            </a:fld>
            <a:endParaRPr lang="es-GT" dirty="0">
              <a:solidFill>
                <a:schemeClr val="tx1"/>
              </a:solidFill>
            </a:endParaRPr>
          </a:p>
        </p:txBody>
      </p:sp>
    </p:spTree>
    <p:extLst>
      <p:ext uri="{BB962C8B-B14F-4D97-AF65-F5344CB8AC3E}">
        <p14:creationId xmlns:p14="http://schemas.microsoft.com/office/powerpoint/2010/main" val="3921634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0034" y="428604"/>
            <a:ext cx="8143932" cy="104600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G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Presupuesto mínimo Multianual 2018 a </a:t>
            </a:r>
            <a:r>
              <a:rPr lang="es-G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2022</a:t>
            </a:r>
          </a:p>
          <a:p>
            <a:pPr algn="ctr"/>
            <a:r>
              <a:rPr lang="es-G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Para ampliación de cobertura, sector oficial</a:t>
            </a:r>
          </a:p>
          <a:p>
            <a:pPr algn="ctr"/>
            <a:r>
              <a:rPr lang="es-GT"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Cifras en quetzales</a:t>
            </a:r>
            <a:endParaRPr lang="es-ES_trad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9" name="Menos 8"/>
          <p:cNvSpPr/>
          <p:nvPr/>
        </p:nvSpPr>
        <p:spPr>
          <a:xfrm>
            <a:off x="75010" y="6057902"/>
            <a:ext cx="7265194" cy="128587"/>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CuadroTexto 9"/>
          <p:cNvSpPr txBox="1"/>
          <p:nvPr/>
        </p:nvSpPr>
        <p:spPr>
          <a:xfrm>
            <a:off x="214282" y="5643578"/>
            <a:ext cx="6665119" cy="461665"/>
          </a:xfrm>
          <a:prstGeom prst="rect">
            <a:avLst/>
          </a:prstGeom>
          <a:noFill/>
        </p:spPr>
        <p:txBody>
          <a:bodyPr wrap="square" rtlCol="0">
            <a:spAutoFit/>
          </a:bodyPr>
          <a:lstStyle/>
          <a:p>
            <a:r>
              <a:rPr lang="es-GT" sz="1200" dirty="0">
                <a:latin typeface="Arial" panose="020B0604020202020204" pitchFamily="34" charset="0"/>
                <a:cs typeface="Arial" panose="020B0604020202020204" pitchFamily="34" charset="0"/>
              </a:rPr>
              <a:t>Nota: Proyección generada con el módulo de previsiones de Excel, Función ESTADÍSTICAS con un intervalo de confianza del 95%.</a:t>
            </a:r>
            <a:endParaRPr lang="es-ES_tradnl" sz="1200" dirty="0">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880756514"/>
              </p:ext>
            </p:extLst>
          </p:nvPr>
        </p:nvGraphicFramePr>
        <p:xfrm>
          <a:off x="285721" y="1864430"/>
          <a:ext cx="8429684" cy="3564834"/>
        </p:xfrm>
        <a:graphic>
          <a:graphicData uri="http://schemas.openxmlformats.org/drawingml/2006/table">
            <a:tbl>
              <a:tblPr/>
              <a:tblGrid>
                <a:gridCol w="1887629">
                  <a:extLst>
                    <a:ext uri="{9D8B030D-6E8A-4147-A177-3AD203B41FA5}">
                      <a16:colId xmlns="" xmlns:a16="http://schemas.microsoft.com/office/drawing/2014/main" val="20000"/>
                    </a:ext>
                  </a:extLst>
                </a:gridCol>
                <a:gridCol w="1308411">
                  <a:extLst>
                    <a:ext uri="{9D8B030D-6E8A-4147-A177-3AD203B41FA5}">
                      <a16:colId xmlns="" xmlns:a16="http://schemas.microsoft.com/office/drawing/2014/main" val="20001"/>
                    </a:ext>
                  </a:extLst>
                </a:gridCol>
                <a:gridCol w="1308411">
                  <a:extLst>
                    <a:ext uri="{9D8B030D-6E8A-4147-A177-3AD203B41FA5}">
                      <a16:colId xmlns="" xmlns:a16="http://schemas.microsoft.com/office/drawing/2014/main" val="20002"/>
                    </a:ext>
                  </a:extLst>
                </a:gridCol>
                <a:gridCol w="1308411">
                  <a:extLst>
                    <a:ext uri="{9D8B030D-6E8A-4147-A177-3AD203B41FA5}">
                      <a16:colId xmlns="" xmlns:a16="http://schemas.microsoft.com/office/drawing/2014/main" val="20003"/>
                    </a:ext>
                  </a:extLst>
                </a:gridCol>
                <a:gridCol w="1308411">
                  <a:extLst>
                    <a:ext uri="{9D8B030D-6E8A-4147-A177-3AD203B41FA5}">
                      <a16:colId xmlns="" xmlns:a16="http://schemas.microsoft.com/office/drawing/2014/main" val="20004"/>
                    </a:ext>
                  </a:extLst>
                </a:gridCol>
                <a:gridCol w="1308411">
                  <a:extLst>
                    <a:ext uri="{9D8B030D-6E8A-4147-A177-3AD203B41FA5}">
                      <a16:colId xmlns="" xmlns:a16="http://schemas.microsoft.com/office/drawing/2014/main" val="20005"/>
                    </a:ext>
                  </a:extLst>
                </a:gridCol>
              </a:tblGrid>
              <a:tr h="572225">
                <a:tc>
                  <a:txBody>
                    <a:bodyPr/>
                    <a:lstStyle/>
                    <a:p>
                      <a:pPr algn="ctr" rtl="0" fontAlgn="ctr"/>
                      <a:r>
                        <a:rPr lang="es-GT" sz="1600" b="1" i="0" u="none" strike="noStrike" dirty="0">
                          <a:solidFill>
                            <a:srgbClr val="000000"/>
                          </a:solidFill>
                          <a:effectLst/>
                          <a:latin typeface="Arial" panose="020B0604020202020204" pitchFamily="34" charset="0"/>
                          <a:cs typeface="Arial" panose="020B0604020202020204" pitchFamily="34" charset="0"/>
                        </a:rPr>
                        <a:t>Nivel Educativo</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GT" sz="1600" b="1" i="0" u="none" strike="noStrike" dirty="0">
                          <a:solidFill>
                            <a:srgbClr val="000000"/>
                          </a:solidFill>
                          <a:effectLst/>
                          <a:latin typeface="Arial" panose="020B0604020202020204" pitchFamily="34" charset="0"/>
                          <a:cs typeface="Arial" panose="020B0604020202020204" pitchFamily="34" charset="0"/>
                        </a:rPr>
                        <a:t>2018</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GT" sz="1600" b="1" i="0" u="none" strike="noStrike">
                          <a:solidFill>
                            <a:srgbClr val="000000"/>
                          </a:solidFill>
                          <a:effectLst/>
                          <a:latin typeface="Arial" panose="020B0604020202020204" pitchFamily="34" charset="0"/>
                          <a:cs typeface="Arial" panose="020B0604020202020204" pitchFamily="34" charset="0"/>
                        </a:rPr>
                        <a:t>2019</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GT" sz="1600" b="1" i="0" u="none" strike="noStrike">
                          <a:solidFill>
                            <a:srgbClr val="000000"/>
                          </a:solidFill>
                          <a:effectLst/>
                          <a:latin typeface="Arial" panose="020B0604020202020204" pitchFamily="34" charset="0"/>
                          <a:cs typeface="Arial" panose="020B0604020202020204" pitchFamily="34" charset="0"/>
                        </a:rPr>
                        <a:t>2020</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GT" sz="1600" b="1" i="0" u="none" strike="noStrike">
                          <a:solidFill>
                            <a:srgbClr val="000000"/>
                          </a:solidFill>
                          <a:effectLst/>
                          <a:latin typeface="Arial" panose="020B0604020202020204" pitchFamily="34" charset="0"/>
                          <a:cs typeface="Arial" panose="020B0604020202020204" pitchFamily="34" charset="0"/>
                        </a:rPr>
                        <a:t>2021</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GT" sz="1600" b="1" i="0" u="none" strike="noStrike" dirty="0">
                          <a:solidFill>
                            <a:srgbClr val="000000"/>
                          </a:solidFill>
                          <a:effectLst/>
                          <a:latin typeface="Arial" panose="020B0604020202020204" pitchFamily="34" charset="0"/>
                          <a:cs typeface="Arial" panose="020B0604020202020204" pitchFamily="34" charset="0"/>
                        </a:rPr>
                        <a:t>2022</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0"/>
                  </a:ext>
                </a:extLst>
              </a:tr>
              <a:tr h="572225">
                <a:tc>
                  <a:txBody>
                    <a:bodyPr/>
                    <a:lstStyle/>
                    <a:p>
                      <a:pPr algn="l" rtl="0" fontAlgn="ctr"/>
                      <a:r>
                        <a:rPr lang="es-GT" sz="1600" b="0" i="0" u="none" strike="noStrike" dirty="0">
                          <a:solidFill>
                            <a:srgbClr val="000000"/>
                          </a:solidFill>
                          <a:effectLst/>
                          <a:latin typeface="Arial" panose="020B0604020202020204" pitchFamily="34" charset="0"/>
                          <a:cs typeface="Arial" panose="020B0604020202020204" pitchFamily="34" charset="0"/>
                        </a:rPr>
                        <a:t> Preprimaria </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smtClean="0">
                          <a:solidFill>
                            <a:srgbClr val="000000"/>
                          </a:solidFill>
                          <a:effectLst/>
                          <a:latin typeface="Arial" panose="020B0604020202020204" pitchFamily="34" charset="0"/>
                          <a:cs typeface="Arial" panose="020B0604020202020204" pitchFamily="34" charset="0"/>
                        </a:rPr>
                        <a:t>52,718,776</a:t>
                      </a:r>
                      <a:endParaRPr lang="es-GT"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52,972,500</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a:solidFill>
                            <a:srgbClr val="000000"/>
                          </a:solidFill>
                          <a:effectLst/>
                          <a:latin typeface="Arial" panose="020B0604020202020204" pitchFamily="34" charset="0"/>
                          <a:cs typeface="Arial" panose="020B0604020202020204" pitchFamily="34" charset="0"/>
                        </a:rPr>
                        <a:t>52,968,200</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a:solidFill>
                            <a:srgbClr val="000000"/>
                          </a:solidFill>
                          <a:effectLst/>
                          <a:latin typeface="Arial" panose="020B0604020202020204" pitchFamily="34" charset="0"/>
                          <a:cs typeface="Arial" panose="020B0604020202020204" pitchFamily="34" charset="0"/>
                        </a:rPr>
                        <a:t>52,972,500</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a:solidFill>
                            <a:srgbClr val="000000"/>
                          </a:solidFill>
                          <a:effectLst/>
                          <a:latin typeface="Arial" panose="020B0604020202020204" pitchFamily="34" charset="0"/>
                          <a:cs typeface="Arial" panose="020B0604020202020204" pitchFamily="34" charset="0"/>
                        </a:rPr>
                        <a:t>52,972,500</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1"/>
                  </a:ext>
                </a:extLst>
              </a:tr>
              <a:tr h="616053">
                <a:tc>
                  <a:txBody>
                    <a:bodyPr/>
                    <a:lstStyle/>
                    <a:p>
                      <a:pPr algn="l" rtl="0" fontAlgn="ctr"/>
                      <a:r>
                        <a:rPr lang="es-GT" sz="1600" b="0" i="0" u="none" strike="noStrike" dirty="0">
                          <a:solidFill>
                            <a:srgbClr val="000000"/>
                          </a:solidFill>
                          <a:effectLst/>
                          <a:latin typeface="Arial" panose="020B0604020202020204" pitchFamily="34" charset="0"/>
                          <a:cs typeface="Arial" panose="020B0604020202020204" pitchFamily="34" charset="0"/>
                        </a:rPr>
                        <a:t> Primaria </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smtClean="0">
                          <a:solidFill>
                            <a:srgbClr val="000000"/>
                          </a:solidFill>
                          <a:effectLst/>
                          <a:latin typeface="Arial" panose="020B0604020202020204" pitchFamily="34" charset="0"/>
                          <a:cs typeface="Arial" panose="020B0604020202020204" pitchFamily="34" charset="0"/>
                        </a:rPr>
                        <a:t>224,276,143</a:t>
                      </a:r>
                      <a:endParaRPr lang="es-GT"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224,276,143</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224,276,143</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a:solidFill>
                            <a:srgbClr val="000000"/>
                          </a:solidFill>
                          <a:effectLst/>
                          <a:latin typeface="Arial" panose="020B0604020202020204" pitchFamily="34" charset="0"/>
                          <a:cs typeface="Arial" panose="020B0604020202020204" pitchFamily="34" charset="0"/>
                        </a:rPr>
                        <a:t>224,280,667</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a:solidFill>
                            <a:srgbClr val="000000"/>
                          </a:solidFill>
                          <a:effectLst/>
                          <a:latin typeface="Arial" panose="020B0604020202020204" pitchFamily="34" charset="0"/>
                          <a:cs typeface="Arial" panose="020B0604020202020204" pitchFamily="34" charset="0"/>
                        </a:rPr>
                        <a:t>224,276,143</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2"/>
                  </a:ext>
                </a:extLst>
              </a:tr>
              <a:tr h="572225">
                <a:tc>
                  <a:txBody>
                    <a:bodyPr/>
                    <a:lstStyle/>
                    <a:p>
                      <a:pPr algn="l" rtl="0" fontAlgn="ctr"/>
                      <a:r>
                        <a:rPr lang="es-GT" sz="1600" b="0" i="0" u="none" strike="noStrike" dirty="0">
                          <a:solidFill>
                            <a:srgbClr val="000000"/>
                          </a:solidFill>
                          <a:effectLst/>
                          <a:latin typeface="Arial" panose="020B0604020202020204" pitchFamily="34" charset="0"/>
                          <a:cs typeface="Arial" panose="020B0604020202020204" pitchFamily="34" charset="0"/>
                        </a:rPr>
                        <a:t> Básicos </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95,405,726</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97,696,000</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99,222,500</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99,833,100</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100,138,400</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3"/>
                  </a:ext>
                </a:extLst>
              </a:tr>
              <a:tr h="616053">
                <a:tc>
                  <a:txBody>
                    <a:bodyPr/>
                    <a:lstStyle/>
                    <a:p>
                      <a:pPr algn="l" rtl="0" fontAlgn="ctr"/>
                      <a:r>
                        <a:rPr lang="es-GT" sz="1600" b="0" i="0" u="none" strike="noStrike" dirty="0">
                          <a:solidFill>
                            <a:srgbClr val="000000"/>
                          </a:solidFill>
                          <a:effectLst/>
                          <a:latin typeface="Arial" panose="020B0604020202020204" pitchFamily="34" charset="0"/>
                          <a:cs typeface="Arial" panose="020B0604020202020204" pitchFamily="34" charset="0"/>
                        </a:rPr>
                        <a:t> Diversificado </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112,373,128</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112,373,128</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r" rtl="0" fontAlgn="ctr"/>
                      <a:r>
                        <a:rPr lang="es-GT" sz="1600" b="0" i="0" u="none" strike="noStrike">
                          <a:solidFill>
                            <a:srgbClr val="000000"/>
                          </a:solidFill>
                          <a:effectLst/>
                          <a:latin typeface="Arial" panose="020B0604020202020204" pitchFamily="34" charset="0"/>
                          <a:cs typeface="Arial" panose="020B0604020202020204" pitchFamily="34" charset="0"/>
                        </a:rPr>
                        <a:t>112,373,128</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112,373,128</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r" rtl="0" fontAlgn="ctr"/>
                      <a:r>
                        <a:rPr lang="es-GT" sz="1600" b="0" i="0" u="none" strike="noStrike" dirty="0">
                          <a:solidFill>
                            <a:srgbClr val="000000"/>
                          </a:solidFill>
                          <a:effectLst/>
                          <a:latin typeface="Arial" panose="020B0604020202020204" pitchFamily="34" charset="0"/>
                          <a:cs typeface="Arial" panose="020B0604020202020204" pitchFamily="34" charset="0"/>
                        </a:rPr>
                        <a:t>112,373,128</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extLst>
                  <a:ext uri="{0D108BD9-81ED-4DB2-BD59-A6C34878D82A}">
                    <a16:rowId xmlns="" xmlns:a16="http://schemas.microsoft.com/office/drawing/2014/main" val="10004"/>
                  </a:ext>
                </a:extLst>
              </a:tr>
              <a:tr h="616053">
                <a:tc>
                  <a:txBody>
                    <a:bodyPr/>
                    <a:lstStyle/>
                    <a:p>
                      <a:pPr algn="l" rtl="0" fontAlgn="ctr"/>
                      <a:r>
                        <a:rPr lang="es-GT" sz="1600" b="1" i="0" u="none" strike="noStrike" dirty="0">
                          <a:solidFill>
                            <a:srgbClr val="000000"/>
                          </a:solidFill>
                          <a:effectLst/>
                          <a:latin typeface="Arial" panose="020B0604020202020204" pitchFamily="34" charset="0"/>
                          <a:cs typeface="Arial" panose="020B0604020202020204" pitchFamily="34" charset="0"/>
                        </a:rPr>
                        <a:t>TOTAL</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1" i="0" u="none" strike="noStrike" dirty="0">
                          <a:solidFill>
                            <a:srgbClr val="000000"/>
                          </a:solidFill>
                          <a:effectLst/>
                          <a:latin typeface="Arial" panose="020B0604020202020204" pitchFamily="34" charset="0"/>
                          <a:cs typeface="Arial" panose="020B0604020202020204" pitchFamily="34" charset="0"/>
                        </a:rPr>
                        <a:t>484,773,773</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1" i="0" u="none" strike="noStrike" dirty="0">
                          <a:solidFill>
                            <a:srgbClr val="000000"/>
                          </a:solidFill>
                          <a:effectLst/>
                          <a:latin typeface="Arial" panose="020B0604020202020204" pitchFamily="34" charset="0"/>
                          <a:cs typeface="Arial" panose="020B0604020202020204" pitchFamily="34" charset="0"/>
                        </a:rPr>
                        <a:t>487,317,771</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1" i="0" u="none" strike="noStrike" dirty="0">
                          <a:solidFill>
                            <a:srgbClr val="000000"/>
                          </a:solidFill>
                          <a:effectLst/>
                          <a:latin typeface="Arial" panose="020B0604020202020204" pitchFamily="34" charset="0"/>
                          <a:cs typeface="Arial" panose="020B0604020202020204" pitchFamily="34" charset="0"/>
                        </a:rPr>
                        <a:t>488,839,971</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1" i="0" u="none" strike="noStrike" dirty="0">
                          <a:solidFill>
                            <a:srgbClr val="000000"/>
                          </a:solidFill>
                          <a:effectLst/>
                          <a:latin typeface="Arial" panose="020B0604020202020204" pitchFamily="34" charset="0"/>
                          <a:cs typeface="Arial" panose="020B0604020202020204" pitchFamily="34" charset="0"/>
                        </a:rPr>
                        <a:t>489,459,395</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s-GT" sz="1600" b="1" i="0" u="none" strike="noStrike" dirty="0">
                          <a:solidFill>
                            <a:srgbClr val="000000"/>
                          </a:solidFill>
                          <a:effectLst/>
                          <a:latin typeface="Arial" panose="020B0604020202020204" pitchFamily="34" charset="0"/>
                          <a:cs typeface="Arial" panose="020B0604020202020204" pitchFamily="34" charset="0"/>
                        </a:rPr>
                        <a:t>489,760,171</a:t>
                      </a:r>
                    </a:p>
                  </a:txBody>
                  <a:tcPr marL="7144" marR="7144"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5"/>
                  </a:ext>
                </a:extLst>
              </a:tr>
            </a:tbl>
          </a:graphicData>
        </a:graphic>
      </p:graphicFrame>
      <p:sp>
        <p:nvSpPr>
          <p:cNvPr id="6" name="5 Marcador de número de diapositiva"/>
          <p:cNvSpPr>
            <a:spLocks noGrp="1"/>
          </p:cNvSpPr>
          <p:nvPr>
            <p:ph type="sldNum" sz="quarter" idx="12"/>
          </p:nvPr>
        </p:nvSpPr>
        <p:spPr>
          <a:xfrm>
            <a:off x="6938994" y="-24"/>
            <a:ext cx="2133600" cy="365125"/>
          </a:xfrm>
        </p:spPr>
        <p:txBody>
          <a:bodyPr/>
          <a:lstStyle/>
          <a:p>
            <a:fld id="{13B68CCC-A409-43D5-8DAF-109F181C65DD}" type="slidenum">
              <a:rPr lang="es-GT" smtClean="0">
                <a:solidFill>
                  <a:schemeClr val="tx1"/>
                </a:solidFill>
              </a:rPr>
              <a:pPr/>
              <a:t>31</a:t>
            </a:fld>
            <a:endParaRPr lang="es-GT" dirty="0">
              <a:solidFill>
                <a:schemeClr val="tx1"/>
              </a:solidFill>
            </a:endParaRPr>
          </a:p>
        </p:txBody>
      </p:sp>
    </p:spTree>
    <p:extLst>
      <p:ext uri="{BB962C8B-B14F-4D97-AF65-F5344CB8AC3E}">
        <p14:creationId xmlns:p14="http://schemas.microsoft.com/office/powerpoint/2010/main" val="3645970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B68CCC-A409-43D5-8DAF-109F181C65DD}" type="slidenum">
              <a:rPr lang="es-GT" smtClean="0"/>
              <a:pPr/>
              <a:t>32</a:t>
            </a:fld>
            <a:endParaRPr lang="es-GT"/>
          </a:p>
        </p:txBody>
      </p:sp>
      <p:graphicFrame>
        <p:nvGraphicFramePr>
          <p:cNvPr id="4" name="3 Tabla"/>
          <p:cNvGraphicFramePr>
            <a:graphicFrameLocks noGrp="1"/>
          </p:cNvGraphicFramePr>
          <p:nvPr>
            <p:extLst>
              <p:ext uri="{D42A27DB-BD31-4B8C-83A1-F6EECF244321}">
                <p14:modId xmlns:p14="http://schemas.microsoft.com/office/powerpoint/2010/main" val="738464897"/>
              </p:ext>
            </p:extLst>
          </p:nvPr>
        </p:nvGraphicFramePr>
        <p:xfrm>
          <a:off x="607937" y="1484589"/>
          <a:ext cx="7992888" cy="1939105"/>
        </p:xfrm>
        <a:graphic>
          <a:graphicData uri="http://schemas.openxmlformats.org/drawingml/2006/table">
            <a:tbl>
              <a:tblPr firstRow="1" bandRow="1">
                <a:tableStyleId>{5C22544A-7EE6-4342-B048-85BDC9FD1C3A}</a:tableStyleId>
              </a:tblPr>
              <a:tblGrid>
                <a:gridCol w="1141467">
                  <a:extLst>
                    <a:ext uri="{9D8B030D-6E8A-4147-A177-3AD203B41FA5}">
                      <a16:colId xmlns="" xmlns:a16="http://schemas.microsoft.com/office/drawing/2014/main" val="20000"/>
                    </a:ext>
                  </a:extLst>
                </a:gridCol>
                <a:gridCol w="1388802">
                  <a:extLst>
                    <a:ext uri="{9D8B030D-6E8A-4147-A177-3AD203B41FA5}">
                      <a16:colId xmlns="" xmlns:a16="http://schemas.microsoft.com/office/drawing/2014/main" val="20001"/>
                    </a:ext>
                  </a:extLst>
                </a:gridCol>
                <a:gridCol w="2538239">
                  <a:extLst>
                    <a:ext uri="{9D8B030D-6E8A-4147-A177-3AD203B41FA5}">
                      <a16:colId xmlns="" xmlns:a16="http://schemas.microsoft.com/office/drawing/2014/main" val="20002"/>
                    </a:ext>
                  </a:extLst>
                </a:gridCol>
                <a:gridCol w="2924380">
                  <a:extLst>
                    <a:ext uri="{9D8B030D-6E8A-4147-A177-3AD203B41FA5}">
                      <a16:colId xmlns="" xmlns:a16="http://schemas.microsoft.com/office/drawing/2014/main" val="20003"/>
                    </a:ext>
                  </a:extLst>
                </a:gridCol>
              </a:tblGrid>
              <a:tr h="387821">
                <a:tc>
                  <a:txBody>
                    <a:bodyPr/>
                    <a:lstStyle/>
                    <a:p>
                      <a:pPr algn="ctr"/>
                      <a:r>
                        <a:rPr lang="es-GT" dirty="0">
                          <a:latin typeface="Arial" panose="020B0604020202020204" pitchFamily="34" charset="0"/>
                          <a:cs typeface="Arial" panose="020B0604020202020204" pitchFamily="34" charset="0"/>
                        </a:rPr>
                        <a:t>Fase</a:t>
                      </a:r>
                    </a:p>
                  </a:txBody>
                  <a:tcPr/>
                </a:tc>
                <a:tc>
                  <a:txBody>
                    <a:bodyPr/>
                    <a:lstStyle/>
                    <a:p>
                      <a:pPr algn="ctr"/>
                      <a:r>
                        <a:rPr lang="es-GT" dirty="0">
                          <a:latin typeface="Arial" panose="020B0604020202020204" pitchFamily="34" charset="0"/>
                          <a:cs typeface="Arial" panose="020B0604020202020204" pitchFamily="34" charset="0"/>
                        </a:rPr>
                        <a:t>Año</a:t>
                      </a:r>
                    </a:p>
                  </a:txBody>
                  <a:tcPr/>
                </a:tc>
                <a:tc>
                  <a:txBody>
                    <a:bodyPr/>
                    <a:lstStyle/>
                    <a:p>
                      <a:pPr algn="ctr"/>
                      <a:r>
                        <a:rPr lang="es-GT" dirty="0">
                          <a:latin typeface="Arial" panose="020B0604020202020204" pitchFamily="34" charset="0"/>
                          <a:cs typeface="Arial" panose="020B0604020202020204" pitchFamily="34" charset="0"/>
                        </a:rPr>
                        <a:t>Inversión </a:t>
                      </a:r>
                    </a:p>
                  </a:txBody>
                  <a:tcPr/>
                </a:tc>
                <a:tc>
                  <a:txBody>
                    <a:bodyPr/>
                    <a:lstStyle/>
                    <a:p>
                      <a:pPr algn="ctr"/>
                      <a:r>
                        <a:rPr lang="es-GT" dirty="0">
                          <a:latin typeface="Arial" panose="020B0604020202020204" pitchFamily="34" charset="0"/>
                          <a:cs typeface="Arial" panose="020B0604020202020204" pitchFamily="34" charset="0"/>
                        </a:rPr>
                        <a:t>Alcance</a:t>
                      </a:r>
                    </a:p>
                  </a:txBody>
                  <a:tcPr/>
                </a:tc>
                <a:extLst>
                  <a:ext uri="{0D108BD9-81ED-4DB2-BD59-A6C34878D82A}">
                    <a16:rowId xmlns="" xmlns:a16="http://schemas.microsoft.com/office/drawing/2014/main" val="10000"/>
                  </a:ext>
                </a:extLst>
              </a:tr>
              <a:tr h="387821">
                <a:tc>
                  <a:txBody>
                    <a:bodyPr/>
                    <a:lstStyle/>
                    <a:p>
                      <a:pPr algn="ctr"/>
                      <a:r>
                        <a:rPr lang="es-GT" dirty="0">
                          <a:latin typeface="Arial" panose="020B0604020202020204" pitchFamily="34" charset="0"/>
                          <a:cs typeface="Arial" panose="020B0604020202020204" pitchFamily="34" charset="0"/>
                        </a:rPr>
                        <a:t>1 </a:t>
                      </a:r>
                    </a:p>
                  </a:txBody>
                  <a:tcPr/>
                </a:tc>
                <a:tc>
                  <a:txBody>
                    <a:bodyPr/>
                    <a:lstStyle/>
                    <a:p>
                      <a:pPr algn="ctr"/>
                      <a:r>
                        <a:rPr lang="es-GT" dirty="0">
                          <a:latin typeface="Arial" panose="020B0604020202020204" pitchFamily="34" charset="0"/>
                          <a:cs typeface="Arial" panose="020B0604020202020204" pitchFamily="34" charset="0"/>
                        </a:rPr>
                        <a:t>2017</a:t>
                      </a:r>
                    </a:p>
                  </a:txBody>
                  <a:tcPr/>
                </a:tc>
                <a:tc>
                  <a:txBody>
                    <a:bodyPr/>
                    <a:lstStyle/>
                    <a:p>
                      <a:pPr algn="r"/>
                      <a:r>
                        <a:rPr lang="es-GT" dirty="0">
                          <a:latin typeface="Arial" panose="020B0604020202020204" pitchFamily="34" charset="0"/>
                          <a:cs typeface="Arial" panose="020B0604020202020204" pitchFamily="34" charset="0"/>
                        </a:rPr>
                        <a:t>Q.90.0 millones</a:t>
                      </a:r>
                    </a:p>
                  </a:txBody>
                  <a:tcPr/>
                </a:tc>
                <a:tc>
                  <a:txBody>
                    <a:bodyPr/>
                    <a:lstStyle/>
                    <a:p>
                      <a:pPr algn="ctr" fontAlgn="b"/>
                      <a:r>
                        <a:rPr lang="es-GT" sz="1800" kern="1200" dirty="0">
                          <a:solidFill>
                            <a:schemeClr val="dk1"/>
                          </a:solidFill>
                          <a:latin typeface="Arial" panose="020B0604020202020204" pitchFamily="34" charset="0"/>
                          <a:ea typeface="+mn-ea"/>
                          <a:cs typeface="Arial" panose="020B0604020202020204" pitchFamily="34" charset="0"/>
                        </a:rPr>
                        <a:t>95 distritos  </a:t>
                      </a:r>
                      <a:r>
                        <a:rPr lang="es-GT" sz="1100" b="1" kern="1200" dirty="0">
                          <a:solidFill>
                            <a:schemeClr val="dk1"/>
                          </a:solidFill>
                          <a:latin typeface="Arial" panose="020B0604020202020204" pitchFamily="34" charset="0"/>
                          <a:ea typeface="+mn-ea"/>
                          <a:cs typeface="Arial" panose="020B0604020202020204" pitchFamily="34" charset="0"/>
                        </a:rPr>
                        <a:t>1/</a:t>
                      </a:r>
                    </a:p>
                  </a:txBody>
                  <a:tcPr marL="9525" marR="9525" marT="9525" marB="0" anchor="b"/>
                </a:tc>
                <a:extLst>
                  <a:ext uri="{0D108BD9-81ED-4DB2-BD59-A6C34878D82A}">
                    <a16:rowId xmlns="" xmlns:a16="http://schemas.microsoft.com/office/drawing/2014/main" val="10001"/>
                  </a:ext>
                </a:extLst>
              </a:tr>
              <a:tr h="387821">
                <a:tc>
                  <a:txBody>
                    <a:bodyPr/>
                    <a:lstStyle/>
                    <a:p>
                      <a:pPr algn="ctr"/>
                      <a:r>
                        <a:rPr lang="es-GT" dirty="0">
                          <a:latin typeface="Arial" panose="020B0604020202020204" pitchFamily="34" charset="0"/>
                          <a:cs typeface="Arial" panose="020B0604020202020204" pitchFamily="34" charset="0"/>
                        </a:rPr>
                        <a:t>2</a:t>
                      </a:r>
                    </a:p>
                  </a:txBody>
                  <a:tcPr/>
                </a:tc>
                <a:tc>
                  <a:txBody>
                    <a:bodyPr/>
                    <a:lstStyle/>
                    <a:p>
                      <a:pPr algn="ctr"/>
                      <a:r>
                        <a:rPr lang="es-GT" sz="1800" kern="1200" dirty="0">
                          <a:solidFill>
                            <a:schemeClr val="dk1"/>
                          </a:solidFill>
                          <a:latin typeface="Arial" panose="020B0604020202020204" pitchFamily="34" charset="0"/>
                          <a:ea typeface="+mn-ea"/>
                          <a:cs typeface="Arial" panose="020B0604020202020204" pitchFamily="34" charset="0"/>
                        </a:rPr>
                        <a:t>2018</a:t>
                      </a:r>
                    </a:p>
                  </a:txBody>
                  <a:tcPr/>
                </a:tc>
                <a:tc>
                  <a:txBody>
                    <a:bodyPr/>
                    <a:lstStyle/>
                    <a:p>
                      <a:pPr algn="r"/>
                      <a:r>
                        <a:rPr lang="es-GT" sz="1800" kern="1200" dirty="0">
                          <a:solidFill>
                            <a:schemeClr val="dk1"/>
                          </a:solidFill>
                          <a:latin typeface="Arial" panose="020B0604020202020204" pitchFamily="34" charset="0"/>
                          <a:ea typeface="+mn-ea"/>
                          <a:cs typeface="Arial" panose="020B0604020202020204" pitchFamily="34" charset="0"/>
                        </a:rPr>
                        <a:t>Q.199.3 millones</a:t>
                      </a:r>
                    </a:p>
                  </a:txBody>
                  <a:tcPr/>
                </a:tc>
                <a:tc>
                  <a:txBody>
                    <a:bodyPr/>
                    <a:lstStyle/>
                    <a:p>
                      <a:pPr algn="ctr" fontAlgn="b"/>
                      <a:r>
                        <a:rPr lang="es-GT" sz="1800" kern="1200" dirty="0">
                          <a:solidFill>
                            <a:schemeClr val="dk1"/>
                          </a:solidFill>
                          <a:latin typeface="Arial" panose="020B0604020202020204" pitchFamily="34" charset="0"/>
                          <a:ea typeface="+mn-ea"/>
                          <a:cs typeface="Arial" panose="020B0604020202020204" pitchFamily="34" charset="0"/>
                        </a:rPr>
                        <a:t>187 distritos </a:t>
                      </a:r>
                      <a:r>
                        <a:rPr lang="es-GT" sz="1100" b="1" kern="1200" dirty="0">
                          <a:solidFill>
                            <a:schemeClr val="dk1"/>
                          </a:solidFill>
                          <a:latin typeface="Arial" panose="020B0604020202020204" pitchFamily="34" charset="0"/>
                          <a:ea typeface="+mn-ea"/>
                          <a:cs typeface="Arial" panose="020B0604020202020204" pitchFamily="34" charset="0"/>
                        </a:rPr>
                        <a:t>2/</a:t>
                      </a:r>
                    </a:p>
                  </a:txBody>
                  <a:tcPr marL="9525" marR="9525" marT="9525" marB="0" anchor="b"/>
                </a:tc>
                <a:extLst>
                  <a:ext uri="{0D108BD9-81ED-4DB2-BD59-A6C34878D82A}">
                    <a16:rowId xmlns="" xmlns:a16="http://schemas.microsoft.com/office/drawing/2014/main" val="10002"/>
                  </a:ext>
                </a:extLst>
              </a:tr>
              <a:tr h="387821">
                <a:tc>
                  <a:txBody>
                    <a:bodyPr/>
                    <a:lstStyle/>
                    <a:p>
                      <a:pPr algn="ctr"/>
                      <a:r>
                        <a:rPr lang="es-GT" dirty="0">
                          <a:latin typeface="Arial" panose="020B0604020202020204" pitchFamily="34" charset="0"/>
                          <a:cs typeface="Arial" panose="020B0604020202020204" pitchFamily="34" charset="0"/>
                        </a:rPr>
                        <a:t>3</a:t>
                      </a:r>
                    </a:p>
                  </a:txBody>
                  <a:tcPr/>
                </a:tc>
                <a:tc>
                  <a:txBody>
                    <a:bodyPr/>
                    <a:lstStyle/>
                    <a:p>
                      <a:pPr algn="ctr"/>
                      <a:r>
                        <a:rPr lang="es-GT" dirty="0">
                          <a:latin typeface="Arial" panose="020B0604020202020204" pitchFamily="34" charset="0"/>
                          <a:cs typeface="Arial" panose="020B0604020202020204" pitchFamily="34" charset="0"/>
                        </a:rPr>
                        <a:t>2019</a:t>
                      </a:r>
                    </a:p>
                  </a:txBody>
                  <a:tcPr/>
                </a:tc>
                <a:tc>
                  <a:txBody>
                    <a:bodyPr/>
                    <a:lstStyle/>
                    <a:p>
                      <a:pPr algn="r"/>
                      <a:r>
                        <a:rPr lang="es-GT" dirty="0">
                          <a:latin typeface="Arial" panose="020B0604020202020204" pitchFamily="34" charset="0"/>
                          <a:cs typeface="Arial" panose="020B0604020202020204" pitchFamily="34" charset="0"/>
                        </a:rPr>
                        <a:t>Q.48.5 millones</a:t>
                      </a:r>
                    </a:p>
                  </a:txBody>
                  <a:tcPr/>
                </a:tc>
                <a:tc>
                  <a:txBody>
                    <a:bodyPr/>
                    <a:lstStyle/>
                    <a:p>
                      <a:pPr algn="ctr" fontAlgn="b"/>
                      <a:r>
                        <a:rPr lang="es-GT" sz="1800" kern="1200" dirty="0">
                          <a:solidFill>
                            <a:schemeClr val="dk1"/>
                          </a:solidFill>
                          <a:latin typeface="Arial" panose="020B0604020202020204" pitchFamily="34" charset="0"/>
                          <a:ea typeface="+mn-ea"/>
                          <a:cs typeface="Arial" panose="020B0604020202020204" pitchFamily="34" charset="0"/>
                        </a:rPr>
                        <a:t>58 distritos </a:t>
                      </a:r>
                      <a:r>
                        <a:rPr lang="es-GT" sz="1100" b="1" kern="1200" dirty="0">
                          <a:solidFill>
                            <a:schemeClr val="dk1"/>
                          </a:solidFill>
                          <a:latin typeface="Arial" panose="020B0604020202020204" pitchFamily="34" charset="0"/>
                          <a:ea typeface="+mn-ea"/>
                          <a:cs typeface="Arial" panose="020B0604020202020204" pitchFamily="34" charset="0"/>
                        </a:rPr>
                        <a:t>3/</a:t>
                      </a:r>
                    </a:p>
                  </a:txBody>
                  <a:tcPr marL="9525" marR="9525" marT="9525" marB="0" anchor="b"/>
                </a:tc>
                <a:extLst>
                  <a:ext uri="{0D108BD9-81ED-4DB2-BD59-A6C34878D82A}">
                    <a16:rowId xmlns="" xmlns:a16="http://schemas.microsoft.com/office/drawing/2014/main" val="10003"/>
                  </a:ext>
                </a:extLst>
              </a:tr>
              <a:tr h="387821">
                <a:tc>
                  <a:txBody>
                    <a:bodyPr/>
                    <a:lstStyle/>
                    <a:p>
                      <a:pPr algn="ctr"/>
                      <a:r>
                        <a:rPr lang="es-GT" b="1" dirty="0">
                          <a:latin typeface="Arial" panose="020B0604020202020204" pitchFamily="34" charset="0"/>
                          <a:cs typeface="Arial" panose="020B0604020202020204" pitchFamily="34" charset="0"/>
                        </a:rPr>
                        <a:t>Total</a:t>
                      </a:r>
                    </a:p>
                  </a:txBody>
                  <a:tcPr/>
                </a:tc>
                <a:tc>
                  <a:txBody>
                    <a:bodyPr/>
                    <a:lstStyle/>
                    <a:p>
                      <a:endParaRPr lang="es-GT" b="1" dirty="0">
                        <a:latin typeface="Arial" panose="020B0604020202020204" pitchFamily="34" charset="0"/>
                        <a:cs typeface="Arial" panose="020B0604020202020204" pitchFamily="34" charset="0"/>
                      </a:endParaRPr>
                    </a:p>
                  </a:txBody>
                  <a:tcPr/>
                </a:tc>
                <a:tc>
                  <a:txBody>
                    <a:bodyPr/>
                    <a:lstStyle/>
                    <a:p>
                      <a:pPr algn="r"/>
                      <a:r>
                        <a:rPr lang="es-GT" b="1" dirty="0">
                          <a:latin typeface="Arial" panose="020B0604020202020204" pitchFamily="34" charset="0"/>
                          <a:cs typeface="Arial" panose="020B0604020202020204" pitchFamily="34" charset="0"/>
                        </a:rPr>
                        <a:t>  Q.337.8 millones</a:t>
                      </a:r>
                    </a:p>
                  </a:txBody>
                  <a:tcPr/>
                </a:tc>
                <a:tc>
                  <a:txBody>
                    <a:bodyPr/>
                    <a:lstStyle/>
                    <a:p>
                      <a:endParaRPr lang="es-GT"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4"/>
                  </a:ext>
                </a:extLst>
              </a:tr>
            </a:tbl>
          </a:graphicData>
        </a:graphic>
      </p:graphicFrame>
      <p:sp>
        <p:nvSpPr>
          <p:cNvPr id="5" name="Marcador de contenido 2"/>
          <p:cNvSpPr txBox="1">
            <a:spLocks/>
          </p:cNvSpPr>
          <p:nvPr/>
        </p:nvSpPr>
        <p:spPr>
          <a:xfrm>
            <a:off x="364074" y="186654"/>
            <a:ext cx="8143932" cy="1143008"/>
          </a:xfrm>
          <a:prstGeom prst="rect">
            <a:avLst/>
          </a:prstGeom>
        </p:spPr>
        <p:txBody>
          <a:bodyPr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s-ES" altLang="es-G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Sistema Nacional de Acompañamiento</a:t>
            </a:r>
          </a:p>
          <a:p>
            <a:pPr marL="0" indent="0" algn="ctr">
              <a:spcBef>
                <a:spcPts val="0"/>
              </a:spcBef>
              <a:buFont typeface="Arial" pitchFamily="34" charset="0"/>
              <a:buNone/>
            </a:pPr>
            <a:r>
              <a:rPr lang="es-ES" altLang="es-G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Pedagógico -SINAE-</a:t>
            </a:r>
            <a:r>
              <a:rPr lang="es-ES" altLang="es-GT" sz="2800" b="1" dirty="0">
                <a:latin typeface="Apple Garamond"/>
                <a:ea typeface="Apple Garamond"/>
                <a:cs typeface="Apple Garamond"/>
              </a:rPr>
              <a:t>	</a:t>
            </a:r>
            <a:r>
              <a:rPr lang="es-ES" altLang="es-GT" sz="4000" b="1" dirty="0">
                <a:latin typeface="Apple Garamond"/>
                <a:ea typeface="Apple Garamond"/>
                <a:cs typeface="Apple Garamond"/>
              </a:rPr>
              <a:t>		</a:t>
            </a:r>
          </a:p>
          <a:p>
            <a:pPr marL="0" indent="0" algn="ctr">
              <a:buFont typeface="Arial" pitchFamily="34" charset="0"/>
              <a:buNone/>
            </a:pPr>
            <a:endParaRPr lang="es-ES" altLang="es-GT" sz="4000" b="1" dirty="0">
              <a:latin typeface="Apple Garamond"/>
              <a:ea typeface="Apple Garamond"/>
              <a:cs typeface="Apple Garamond"/>
            </a:endParaRPr>
          </a:p>
        </p:txBody>
      </p:sp>
      <p:sp>
        <p:nvSpPr>
          <p:cNvPr id="6" name="5 Marcador de número de diapositiva"/>
          <p:cNvSpPr txBox="1">
            <a:spLocks/>
          </p:cNvSpPr>
          <p:nvPr/>
        </p:nvSpPr>
        <p:spPr>
          <a:xfrm>
            <a:off x="6948264" y="31727"/>
            <a:ext cx="2133600" cy="365125"/>
          </a:xfrm>
          <a:prstGeom prst="rect">
            <a:avLst/>
          </a:prstGeom>
        </p:spPr>
        <p:txBody>
          <a:bodyPr vert="horz" lIns="91440" tIns="45720" rIns="91440" bIns="45720" rtlCol="0" anchor="ctr"/>
          <a:lstStyle>
            <a:defPPr>
              <a:defRPr lang="es-G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B68CCC-A409-43D5-8DAF-109F181C65DD}" type="slidenum">
              <a:rPr lang="es-GT" smtClean="0">
                <a:solidFill>
                  <a:schemeClr val="tx1"/>
                </a:solidFill>
              </a:rPr>
              <a:pPr/>
              <a:t>32</a:t>
            </a:fld>
            <a:endParaRPr lang="es-GT" dirty="0">
              <a:solidFill>
                <a:schemeClr val="tx1"/>
              </a:solidFill>
            </a:endParaRPr>
          </a:p>
        </p:txBody>
      </p:sp>
      <p:sp>
        <p:nvSpPr>
          <p:cNvPr id="7" name="5 CuadroTexto"/>
          <p:cNvSpPr txBox="1"/>
          <p:nvPr/>
        </p:nvSpPr>
        <p:spPr>
          <a:xfrm>
            <a:off x="372724" y="3684143"/>
            <a:ext cx="846331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GT" sz="800" b="1" dirty="0">
                <a:latin typeface="Arial" panose="020B0604020202020204" pitchFamily="34" charset="0"/>
                <a:cs typeface="Arial" panose="020B0604020202020204" pitchFamily="34" charset="0"/>
              </a:rPr>
              <a:t>1/</a:t>
            </a:r>
            <a:r>
              <a:rPr lang="es-GT" sz="1600" dirty="0">
                <a:latin typeface="Arial" panose="020B0604020202020204" pitchFamily="34" charset="0"/>
                <a:cs typeface="Arial" panose="020B0604020202020204" pitchFamily="34" charset="0"/>
              </a:rPr>
              <a:t> </a:t>
            </a:r>
            <a:r>
              <a:rPr lang="es-GT" sz="1600" b="1" dirty="0">
                <a:latin typeface="Arial" panose="020B0604020202020204" pitchFamily="34" charset="0"/>
                <a:cs typeface="Arial" panose="020B0604020202020204" pitchFamily="34" charset="0"/>
              </a:rPr>
              <a:t>Se atenderán los Departamentos de Alta Verapaz, Huehuetenango, Petén, Chiquimula, Quetzaltenango, Quiché, San Marcos, Sololá y Totonicapán.</a:t>
            </a:r>
          </a:p>
        </p:txBody>
      </p:sp>
      <p:sp>
        <p:nvSpPr>
          <p:cNvPr id="8" name="5 CuadroTexto"/>
          <p:cNvSpPr txBox="1"/>
          <p:nvPr/>
        </p:nvSpPr>
        <p:spPr>
          <a:xfrm>
            <a:off x="344084" y="4450859"/>
            <a:ext cx="846331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GT" sz="800" b="1" dirty="0">
                <a:latin typeface="Arial" panose="020B0604020202020204" pitchFamily="34" charset="0"/>
                <a:cs typeface="Arial" panose="020B0604020202020204" pitchFamily="34" charset="0"/>
              </a:rPr>
              <a:t>2/</a:t>
            </a:r>
            <a:r>
              <a:rPr lang="es-GT" sz="1600" dirty="0">
                <a:latin typeface="Arial" panose="020B0604020202020204" pitchFamily="34" charset="0"/>
                <a:cs typeface="Arial" panose="020B0604020202020204" pitchFamily="34" charset="0"/>
              </a:rPr>
              <a:t>  </a:t>
            </a:r>
            <a:r>
              <a:rPr lang="es-GT" sz="1600" b="1" dirty="0">
                <a:latin typeface="Arial" panose="020B0604020202020204" pitchFamily="34" charset="0"/>
                <a:cs typeface="Arial" panose="020B0604020202020204" pitchFamily="34" charset="0"/>
              </a:rPr>
              <a:t>Se atenderán los Departamentos de Baja Verapaz, Chimaltenango, Escuintla, Izabal, Jalapa, Retalhuleu, Santa Rosa, Suchitepéquez, Zacapa, Alta Verapaz, Huehuetenango, Petén, Chiquimula, Quetzaltenango, Quiché, San Marcos, Sololá y Totonicapán.</a:t>
            </a:r>
          </a:p>
        </p:txBody>
      </p:sp>
      <p:sp>
        <p:nvSpPr>
          <p:cNvPr id="9" name="5 CuadroTexto"/>
          <p:cNvSpPr txBox="1"/>
          <p:nvPr/>
        </p:nvSpPr>
        <p:spPr>
          <a:xfrm>
            <a:off x="335434" y="5710019"/>
            <a:ext cx="8463314" cy="61555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GT" sz="800" b="1" dirty="0">
                <a:latin typeface="Arial" panose="020B0604020202020204" pitchFamily="34" charset="0"/>
                <a:cs typeface="Arial" panose="020B0604020202020204" pitchFamily="34" charset="0"/>
              </a:rPr>
              <a:t>3/</a:t>
            </a:r>
            <a:r>
              <a:rPr lang="es-GT" sz="1600" b="1" dirty="0">
                <a:latin typeface="Arial" panose="020B0604020202020204" pitchFamily="34" charset="0"/>
                <a:cs typeface="Arial" panose="020B0604020202020204" pitchFamily="34" charset="0"/>
              </a:rPr>
              <a:t> Se atenderán los Departamentos de El Progreso, Guatemala, Jutiapa y Sacatepéquez</a:t>
            </a:r>
            <a:r>
              <a:rPr lang="es-GT" b="1" dirty="0">
                <a:latin typeface="Arial" panose="020B0604020202020204" pitchFamily="34" charset="0"/>
                <a:cs typeface="Arial" panose="020B0604020202020204" pitchFamily="34" charset="0"/>
              </a:rPr>
              <a:t>.</a:t>
            </a:r>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822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850106"/>
          </a:xfrm>
        </p:spPr>
        <p:txBody>
          <a:bodyPr>
            <a:normAutofit/>
          </a:bodyPr>
          <a:lstStyle/>
          <a:p>
            <a:r>
              <a:rPr lang="es-GT"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mn-ea"/>
                <a:cs typeface="Arial" pitchFamily="34" charset="0"/>
              </a:rPr>
              <a:t>Principales desafíos</a:t>
            </a:r>
          </a:p>
        </p:txBody>
      </p:sp>
      <p:sp>
        <p:nvSpPr>
          <p:cNvPr id="4" name="3 Marcador de número de diapositiva"/>
          <p:cNvSpPr>
            <a:spLocks noGrp="1"/>
          </p:cNvSpPr>
          <p:nvPr>
            <p:ph type="sldNum" sz="quarter" idx="12"/>
          </p:nvPr>
        </p:nvSpPr>
        <p:spPr/>
        <p:txBody>
          <a:bodyPr/>
          <a:lstStyle/>
          <a:p>
            <a:fld id="{13B68CCC-A409-43D5-8DAF-109F181C65DD}" type="slidenum">
              <a:rPr lang="es-GT" smtClean="0"/>
              <a:pPr/>
              <a:t>33</a:t>
            </a:fld>
            <a:endParaRPr lang="es-GT"/>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665722299"/>
              </p:ext>
            </p:extLst>
          </p:nvPr>
        </p:nvGraphicFramePr>
        <p:xfrm>
          <a:off x="251520" y="908720"/>
          <a:ext cx="8517632" cy="5246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5 Marcador de número de diapositiva"/>
          <p:cNvSpPr txBox="1">
            <a:spLocks/>
          </p:cNvSpPr>
          <p:nvPr/>
        </p:nvSpPr>
        <p:spPr>
          <a:xfrm>
            <a:off x="6948264" y="31727"/>
            <a:ext cx="2133600" cy="365125"/>
          </a:xfrm>
          <a:prstGeom prst="rect">
            <a:avLst/>
          </a:prstGeom>
        </p:spPr>
        <p:txBody>
          <a:bodyPr vert="horz" lIns="91440" tIns="45720" rIns="91440" bIns="45720" rtlCol="0" anchor="ctr"/>
          <a:lstStyle>
            <a:defPPr>
              <a:defRPr lang="es-G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B68CCC-A409-43D5-8DAF-109F181C65DD}" type="slidenum">
              <a:rPr lang="es-GT" smtClean="0">
                <a:solidFill>
                  <a:schemeClr val="tx1"/>
                </a:solidFill>
              </a:rPr>
              <a:pPr/>
              <a:t>33</a:t>
            </a:fld>
            <a:endParaRPr lang="es-GT" dirty="0">
              <a:solidFill>
                <a:schemeClr val="tx1"/>
              </a:solidFill>
            </a:endParaRPr>
          </a:p>
        </p:txBody>
      </p:sp>
    </p:spTree>
    <p:extLst>
      <p:ext uri="{BB962C8B-B14F-4D97-AF65-F5344CB8AC3E}">
        <p14:creationId xmlns:p14="http://schemas.microsoft.com/office/powerpoint/2010/main" val="2167409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929454" y="0"/>
            <a:ext cx="2133600" cy="365125"/>
          </a:xfrm>
        </p:spPr>
        <p:txBody>
          <a:bodyPr/>
          <a:lstStyle/>
          <a:p>
            <a:fld id="{13B68CCC-A409-43D5-8DAF-109F181C65DD}" type="slidenum">
              <a:rPr lang="es-GT" smtClean="0">
                <a:solidFill>
                  <a:schemeClr val="tx1"/>
                </a:solidFill>
              </a:rPr>
              <a:pPr/>
              <a:t>34</a:t>
            </a:fld>
            <a:endParaRPr lang="es-GT" dirty="0">
              <a:solidFill>
                <a:schemeClr val="tx1"/>
              </a:solidFill>
            </a:endParaRPr>
          </a:p>
        </p:txBody>
      </p:sp>
      <p:graphicFrame>
        <p:nvGraphicFramePr>
          <p:cNvPr id="2" name="1 Diagrama"/>
          <p:cNvGraphicFramePr/>
          <p:nvPr>
            <p:extLst>
              <p:ext uri="{D42A27DB-BD31-4B8C-83A1-F6EECF244321}">
                <p14:modId xmlns:p14="http://schemas.microsoft.com/office/powerpoint/2010/main" val="3776220954"/>
              </p:ext>
            </p:extLst>
          </p:nvPr>
        </p:nvGraphicFramePr>
        <p:xfrm>
          <a:off x="395536" y="2996952"/>
          <a:ext cx="8064896"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899592" y="188640"/>
            <a:ext cx="7056784" cy="646331"/>
          </a:xfrm>
          <a:prstGeom prst="rect">
            <a:avLst/>
          </a:prstGeom>
          <a:noFill/>
        </p:spPr>
        <p:txBody>
          <a:bodyPr wrap="square" rtlCol="0">
            <a:spAutoFit/>
          </a:bodyPr>
          <a:lstStyle/>
          <a:p>
            <a:pPr algn="ctr"/>
            <a:r>
              <a:rPr lang="es-GT"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Pacto por la Educación</a:t>
            </a:r>
          </a:p>
        </p:txBody>
      </p:sp>
      <p:sp>
        <p:nvSpPr>
          <p:cNvPr id="6" name="5 Rectángulo"/>
          <p:cNvSpPr/>
          <p:nvPr/>
        </p:nvSpPr>
        <p:spPr>
          <a:xfrm>
            <a:off x="251520" y="908720"/>
            <a:ext cx="8424936" cy="1938992"/>
          </a:xfrm>
          <a:prstGeom prst="rect">
            <a:avLst/>
          </a:prstGeom>
          <a:solidFill>
            <a:schemeClr val="accent6">
              <a:lumMod val="20000"/>
              <a:lumOff val="80000"/>
            </a:schemeClr>
          </a:solidFill>
        </p:spPr>
        <p:txBody>
          <a:bodyPr wrap="square">
            <a:spAutoFit/>
          </a:bodyPr>
          <a:lstStyle/>
          <a:p>
            <a:pPr algn="just"/>
            <a:r>
              <a:rPr lang="es-ES" sz="2000" dirty="0">
                <a:latin typeface="Arial" pitchFamily="34" charset="0"/>
                <a:cs typeface="Arial" pitchFamily="34" charset="0"/>
              </a:rPr>
              <a:t>Ante las múltiples necesidades y realidades en el sistema educativo guatemalteco, es sumamente importante emprender acciones que nos conduzca a construir una política pública educativa sectorial, con legítima aceptación por la sociedad y por los altos organismos del Estado guatemalteco.  Esto conlleva muchas acciones, pero las principales, son las siguientes:</a:t>
            </a:r>
            <a:endParaRPr lang="es-GT" sz="2000" dirty="0">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OMPROMETIDO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708" y="2601160"/>
            <a:ext cx="7051437" cy="1391467"/>
          </a:xfrm>
          <a:prstGeom prst="rect">
            <a:avLst/>
          </a:prstGeom>
        </p:spPr>
      </p:pic>
    </p:spTree>
    <p:extLst>
      <p:ext uri="{BB962C8B-B14F-4D97-AF65-F5344CB8AC3E}">
        <p14:creationId xmlns:p14="http://schemas.microsoft.com/office/powerpoint/2010/main" val="253326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42910" y="785794"/>
            <a:ext cx="7779226" cy="1754326"/>
          </a:xfrm>
          <a:prstGeom prst="rect">
            <a:avLst/>
          </a:prstGeom>
          <a:noFill/>
        </p:spPr>
        <p:txBody>
          <a:bodyPr>
            <a:spAutoFit/>
          </a:bodyPr>
          <a:lstStyle/>
          <a:p>
            <a:pPr algn="ctr">
              <a:defRPr/>
            </a:pPr>
            <a:r>
              <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rPr>
              <a:t>Indicadores educativos 2015 - 2017</a:t>
            </a:r>
            <a:endParaRPr lang="es-G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ndParaRPr>
          </a:p>
        </p:txBody>
      </p:sp>
      <p:sp>
        <p:nvSpPr>
          <p:cNvPr id="6" name="5 Marcador de número de diapositiva"/>
          <p:cNvSpPr>
            <a:spLocks noGrp="1"/>
          </p:cNvSpPr>
          <p:nvPr>
            <p:ph type="sldNum" sz="quarter" idx="12"/>
          </p:nvPr>
        </p:nvSpPr>
        <p:spPr>
          <a:xfrm>
            <a:off x="6876256" y="44624"/>
            <a:ext cx="2133600" cy="365125"/>
          </a:xfrm>
        </p:spPr>
        <p:txBody>
          <a:bodyPr/>
          <a:lstStyle/>
          <a:p>
            <a:fld id="{13B68CCC-A409-43D5-8DAF-109F181C65DD}" type="slidenum">
              <a:rPr lang="es-GT" smtClean="0">
                <a:solidFill>
                  <a:schemeClr val="tx1"/>
                </a:solidFill>
              </a:rPr>
              <a:pPr/>
              <a:t>4</a:t>
            </a:fld>
            <a:endParaRPr lang="es-GT" dirty="0">
              <a:solidFill>
                <a:schemeClr val="tx1"/>
              </a:solidFill>
            </a:endParaRPr>
          </a:p>
        </p:txBody>
      </p:sp>
      <p:pic>
        <p:nvPicPr>
          <p:cNvPr id="8" name="Picture 1" descr="C:\Users\lpalacios\Pictures\educacion_2.jpg"/>
          <p:cNvPicPr>
            <a:picLocks noChangeAspect="1" noChangeArrowheads="1"/>
          </p:cNvPicPr>
          <p:nvPr/>
        </p:nvPicPr>
        <p:blipFill>
          <a:blip r:embed="rId2"/>
          <a:srcRect/>
          <a:stretch>
            <a:fillRect/>
          </a:stretch>
        </p:blipFill>
        <p:spPr bwMode="auto">
          <a:xfrm>
            <a:off x="1978336" y="2554369"/>
            <a:ext cx="4825912" cy="325089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101670"/>
            <a:ext cx="8229600" cy="1095082"/>
          </a:xfrm>
        </p:spPr>
        <p:txBody>
          <a:bodyPr>
            <a:noAutofit/>
          </a:bodyPr>
          <a:lstStyle/>
          <a:p>
            <a:pPr lvl="0" fontAlgn="base">
              <a:spcAft>
                <a:spcPct val="0"/>
              </a:spcAft>
              <a:defRPr/>
            </a:pPr>
            <a:r>
              <a:rPr lang="es-GT" sz="4000" b="1" dirty="0" bmk="_Toc469476397">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a typeface="+mn-ea"/>
                <a:cs typeface="+mn-cs"/>
              </a:rPr>
              <a:t>Plan Estratégico de Educación </a:t>
            </a:r>
            <a:br>
              <a:rPr lang="es-GT" sz="4000" b="1" dirty="0" bmk="_Toc469476397">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a typeface="+mn-ea"/>
                <a:cs typeface="+mn-cs"/>
              </a:rPr>
            </a:br>
            <a:r>
              <a:rPr lang="es-GT" sz="4000" b="1" dirty="0" bmk="_Toc469476397">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a typeface="+mn-ea"/>
                <a:cs typeface="+mn-cs"/>
              </a:rPr>
              <a:t>2016-2020</a:t>
            </a:r>
            <a:endParaRPr lang="es-GT"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a typeface="+mn-ea"/>
              <a:cs typeface="+mn-cs"/>
            </a:endParaRPr>
          </a:p>
        </p:txBody>
      </p:sp>
      <p:grpSp>
        <p:nvGrpSpPr>
          <p:cNvPr id="3" name="29 Grupo"/>
          <p:cNvGrpSpPr/>
          <p:nvPr/>
        </p:nvGrpSpPr>
        <p:grpSpPr>
          <a:xfrm>
            <a:off x="1903095" y="3749675"/>
            <a:ext cx="643890" cy="540385"/>
            <a:chOff x="0" y="0"/>
            <a:chExt cx="587762" cy="436880"/>
          </a:xfrm>
        </p:grpSpPr>
        <p:sp>
          <p:nvSpPr>
            <p:cNvPr id="31" name="30 Rectángulo redondeado"/>
            <p:cNvSpPr/>
            <p:nvPr/>
          </p:nvSpPr>
          <p:spPr>
            <a:xfrm>
              <a:off x="39757" y="0"/>
              <a:ext cx="548005" cy="436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32" name="Cuadro de texto 2"/>
            <p:cNvSpPr txBox="1">
              <a:spLocks noChangeArrowheads="1"/>
            </p:cNvSpPr>
            <p:nvPr/>
          </p:nvSpPr>
          <p:spPr bwMode="auto">
            <a:xfrm>
              <a:off x="0" y="0"/>
              <a:ext cx="587762" cy="436880"/>
            </a:xfrm>
            <a:prstGeom prst="rect">
              <a:avLst/>
            </a:prstGeom>
            <a:noFill/>
            <a:ln w="9525" cap="rnd">
              <a:noFill/>
              <a:round/>
              <a:headEnd/>
              <a:tailEnd/>
            </a:ln>
          </p:spPr>
          <p:txBody>
            <a:bodyPr rot="0" vert="horz" wrap="square" lIns="91440" tIns="45720" rIns="91440" bIns="45720" anchor="t" anchorCtr="0">
              <a:noAutofit/>
            </a:bodyPr>
            <a:lstStyle/>
            <a:p>
              <a:pPr algn="ctr">
                <a:spcAft>
                  <a:spcPts val="0"/>
                </a:spcAft>
              </a:pPr>
              <a:endParaRPr lang="es-GT" sz="1200" dirty="0">
                <a:effectLst/>
                <a:latin typeface="Times New Roman"/>
                <a:ea typeface="Times New Roman"/>
              </a:endParaRPr>
            </a:p>
          </p:txBody>
        </p:sp>
      </p:grpSp>
      <p:sp>
        <p:nvSpPr>
          <p:cNvPr id="34" name="225 Rectángulo redondeado"/>
          <p:cNvSpPr/>
          <p:nvPr/>
        </p:nvSpPr>
        <p:spPr>
          <a:xfrm>
            <a:off x="1926329" y="5005070"/>
            <a:ext cx="600336" cy="5403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43" name="Rectangle 47"/>
          <p:cNvSpPr>
            <a:spLocks noChangeArrowheads="1"/>
          </p:cNvSpPr>
          <p:nvPr/>
        </p:nvSpPr>
        <p:spPr bwMode="auto">
          <a:xfrm>
            <a:off x="0" y="103257"/>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GT" sz="2200" b="1" i="0" u="none" strike="noStrike" cap="none" normalizeH="0" baseline="0" dirty="0" bmk="_Toc469476397">
              <a:ln>
                <a:noFill/>
              </a:ln>
              <a:solidFill>
                <a:srgbClr val="17365D"/>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GT" sz="1800" b="0" i="0" u="none" strike="noStrike" cap="none" normalizeH="0" baseline="0" dirty="0">
              <a:ln>
                <a:noFill/>
              </a:ln>
              <a:solidFill>
                <a:schemeClr val="tx1"/>
              </a:solidFill>
              <a:effectLst/>
              <a:latin typeface="Arial" pitchFamily="34" charset="0"/>
              <a:cs typeface="Arial" pitchFamily="34" charset="0"/>
            </a:endParaRPr>
          </a:p>
        </p:txBody>
      </p:sp>
      <p:sp>
        <p:nvSpPr>
          <p:cNvPr id="44" name="Rectangle 5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GT"/>
          </a:p>
        </p:txBody>
      </p:sp>
      <p:sp>
        <p:nvSpPr>
          <p:cNvPr id="45" name="Rectangle 54"/>
          <p:cNvSpPr>
            <a:spLocks noChangeArrowheads="1"/>
          </p:cNvSpPr>
          <p:nvPr/>
        </p:nvSpPr>
        <p:spPr bwMode="auto">
          <a:xfrm>
            <a:off x="0" y="6391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GT" sz="1800" b="0" i="0" u="none" strike="noStrike" cap="none" normalizeH="0" baseline="0">
              <a:ln>
                <a:noFill/>
              </a:ln>
              <a:solidFill>
                <a:schemeClr val="tx1"/>
              </a:solidFill>
              <a:effectLst/>
              <a:latin typeface="Arial" pitchFamily="34" charset="0"/>
              <a:cs typeface="Arial" pitchFamily="34" charset="0"/>
            </a:endParaRPr>
          </a:p>
        </p:txBody>
      </p:sp>
      <p:grpSp>
        <p:nvGrpSpPr>
          <p:cNvPr id="4" name="3 Grupo"/>
          <p:cNvGrpSpPr/>
          <p:nvPr/>
        </p:nvGrpSpPr>
        <p:grpSpPr>
          <a:xfrm>
            <a:off x="2555776" y="1196752"/>
            <a:ext cx="3671292" cy="5232623"/>
            <a:chOff x="2628900" y="1053897"/>
            <a:chExt cx="3671292" cy="5232623"/>
          </a:xfrm>
        </p:grpSpPr>
        <p:sp>
          <p:nvSpPr>
            <p:cNvPr id="47" name="Cuadro de texto 2"/>
            <p:cNvSpPr txBox="1">
              <a:spLocks noChangeArrowheads="1"/>
            </p:cNvSpPr>
            <p:nvPr/>
          </p:nvSpPr>
          <p:spPr bwMode="auto">
            <a:xfrm>
              <a:off x="2771800" y="1053897"/>
              <a:ext cx="3528392" cy="4308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rot="0" vert="horz" wrap="square" lIns="91440" tIns="45720" rIns="91440" bIns="45720" anchor="t" anchorCtr="0">
              <a:spAutoFit/>
            </a:bodyPr>
            <a:lstStyle/>
            <a:p>
              <a:pPr algn="ctr">
                <a:spcAft>
                  <a:spcPts val="0"/>
                </a:spcAft>
              </a:pPr>
              <a:r>
                <a:rPr lang="es-MX" sz="2200" b="1" dirty="0">
                  <a:effectLst/>
                  <a:latin typeface="Arial"/>
                  <a:ea typeface="Times New Roman"/>
                </a:rPr>
                <a:t>Ejes prioritarios</a:t>
              </a:r>
              <a:endParaRPr lang="es-GT" sz="1200" dirty="0">
                <a:effectLst/>
                <a:latin typeface="Times New Roman"/>
                <a:ea typeface="Times New Roman"/>
              </a:endParaRPr>
            </a:p>
          </p:txBody>
        </p:sp>
        <p:pic>
          <p:nvPicPr>
            <p:cNvPr id="2103"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589425"/>
              <a:ext cx="3671292" cy="46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5 Marcador de número de diapositiva"/>
          <p:cNvSpPr>
            <a:spLocks noGrp="1"/>
          </p:cNvSpPr>
          <p:nvPr>
            <p:ph type="sldNum" sz="quarter" idx="12"/>
          </p:nvPr>
        </p:nvSpPr>
        <p:spPr>
          <a:xfrm>
            <a:off x="6938994" y="-24"/>
            <a:ext cx="2133600" cy="365125"/>
          </a:xfrm>
        </p:spPr>
        <p:txBody>
          <a:bodyPr/>
          <a:lstStyle/>
          <a:p>
            <a:fld id="{13B68CCC-A409-43D5-8DAF-109F181C65DD}" type="slidenum">
              <a:rPr lang="es-GT" smtClean="0">
                <a:solidFill>
                  <a:schemeClr val="tx1"/>
                </a:solidFill>
              </a:rPr>
              <a:pPr/>
              <a:t>5</a:t>
            </a:fld>
            <a:endParaRPr lang="es-GT" dirty="0">
              <a:solidFill>
                <a:schemeClr val="tx1"/>
              </a:solidFill>
            </a:endParaRPr>
          </a:p>
        </p:txBody>
      </p:sp>
    </p:spTree>
    <p:extLst>
      <p:ext uri="{BB962C8B-B14F-4D97-AF65-F5344CB8AC3E}">
        <p14:creationId xmlns:p14="http://schemas.microsoft.com/office/powerpoint/2010/main" val="572649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6357950" y="1584102"/>
            <a:ext cx="2625064" cy="455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GT" sz="2200" dirty="0">
                <a:solidFill>
                  <a:schemeClr val="tx2">
                    <a:lumMod val="60000"/>
                    <a:lumOff val="40000"/>
                  </a:schemeClr>
                </a:solidFill>
              </a:rPr>
              <a:t>Logro 2015-2017</a:t>
            </a:r>
          </a:p>
          <a:p>
            <a:pPr algn="ctr"/>
            <a:endParaRPr lang="es-GT" sz="2200" dirty="0">
              <a:solidFill>
                <a:schemeClr val="tx2">
                  <a:lumMod val="60000"/>
                  <a:lumOff val="40000"/>
                </a:schemeClr>
              </a:solidFill>
            </a:endParaRPr>
          </a:p>
          <a:p>
            <a:pPr algn="ctr"/>
            <a:r>
              <a:rPr lang="es-GT" sz="2200" dirty="0">
                <a:solidFill>
                  <a:schemeClr val="tx2">
                    <a:lumMod val="60000"/>
                    <a:lumOff val="40000"/>
                  </a:schemeClr>
                </a:solidFill>
              </a:rPr>
              <a:t>En el Sector Oficial las etapas 5 y 6 de la </a:t>
            </a:r>
            <a:r>
              <a:rPr lang="es-GT" sz="2200" b="1" dirty="0">
                <a:solidFill>
                  <a:schemeClr val="tx2">
                    <a:lumMod val="60000"/>
                    <a:lumOff val="40000"/>
                  </a:schemeClr>
                </a:solidFill>
              </a:rPr>
              <a:t>preprimaria aumentaron en más de 38 mil </a:t>
            </a:r>
            <a:r>
              <a:rPr lang="es-GT" sz="2200" dirty="0">
                <a:solidFill>
                  <a:schemeClr val="tx2">
                    <a:lumMod val="60000"/>
                    <a:lumOff val="40000"/>
                  </a:schemeClr>
                </a:solidFill>
              </a:rPr>
              <a:t>niños y de 0 a 4 años se mantuvo en 18,310 niños. </a:t>
            </a:r>
            <a:endParaRPr lang="es-ES_tradnl" sz="2200" dirty="0">
              <a:solidFill>
                <a:schemeClr val="tx2">
                  <a:lumMod val="60000"/>
                  <a:lumOff val="40000"/>
                </a:schemeClr>
              </a:solidFill>
            </a:endParaRPr>
          </a:p>
        </p:txBody>
      </p:sp>
      <p:sp>
        <p:nvSpPr>
          <p:cNvPr id="13" name="Rectángulo redondeado 12"/>
          <p:cNvSpPr/>
          <p:nvPr/>
        </p:nvSpPr>
        <p:spPr>
          <a:xfrm>
            <a:off x="589208" y="373488"/>
            <a:ext cx="7679028" cy="97879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GT"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rPr>
              <a:t>Matrícula Total Preprimaria del Sector Oficial, años de 2015 a 2017 </a:t>
            </a:r>
            <a:endParaRPr lang="es-ES_tradnl"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ndParaRPr>
          </a:p>
        </p:txBody>
      </p:sp>
      <p:sp>
        <p:nvSpPr>
          <p:cNvPr id="6" name="5 Marcador de número de diapositiva"/>
          <p:cNvSpPr>
            <a:spLocks noGrp="1"/>
          </p:cNvSpPr>
          <p:nvPr>
            <p:ph type="sldNum" sz="quarter" idx="12"/>
          </p:nvPr>
        </p:nvSpPr>
        <p:spPr>
          <a:xfrm>
            <a:off x="6867556" y="63479"/>
            <a:ext cx="2133600" cy="365125"/>
          </a:xfrm>
        </p:spPr>
        <p:txBody>
          <a:bodyPr/>
          <a:lstStyle/>
          <a:p>
            <a:fld id="{13B68CCC-A409-43D5-8DAF-109F181C65DD}" type="slidenum">
              <a:rPr lang="es-GT" smtClean="0">
                <a:solidFill>
                  <a:schemeClr val="tx1"/>
                </a:solidFill>
              </a:rPr>
              <a:pPr/>
              <a:t>6</a:t>
            </a:fld>
            <a:endParaRPr lang="es-GT" dirty="0">
              <a:solidFill>
                <a:schemeClr val="tx1"/>
              </a:solidFill>
            </a:endParaRPr>
          </a:p>
        </p:txBody>
      </p:sp>
      <p:graphicFrame>
        <p:nvGraphicFramePr>
          <p:cNvPr id="8" name="Gráfico 7"/>
          <p:cNvGraphicFramePr>
            <a:graphicFrameLocks/>
          </p:cNvGraphicFramePr>
          <p:nvPr>
            <p:extLst>
              <p:ext uri="{D42A27DB-BD31-4B8C-83A1-F6EECF244321}">
                <p14:modId xmlns:p14="http://schemas.microsoft.com/office/powerpoint/2010/main" val="4006662984"/>
              </p:ext>
            </p:extLst>
          </p:nvPr>
        </p:nvGraphicFramePr>
        <p:xfrm>
          <a:off x="179512" y="1584102"/>
          <a:ext cx="633670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323528" y="6143644"/>
            <a:ext cx="3960123" cy="276999"/>
          </a:xfrm>
          <a:prstGeom prst="rect">
            <a:avLst/>
          </a:prstGeom>
        </p:spPr>
        <p:txBody>
          <a:bodyPr wrap="none">
            <a:spAutoFit/>
          </a:bodyPr>
          <a:lstStyle/>
          <a:p>
            <a:r>
              <a:rPr lang="es-ES_tradnl" sz="1200" dirty="0"/>
              <a:t>Fuente: Sistema de Registro Educativo. P/datos preliminares </a:t>
            </a:r>
          </a:p>
        </p:txBody>
      </p:sp>
    </p:spTree>
    <p:extLst>
      <p:ext uri="{BB962C8B-B14F-4D97-AF65-F5344CB8AC3E}">
        <p14:creationId xmlns:p14="http://schemas.microsoft.com/office/powerpoint/2010/main" val="1727646851"/>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6228184" y="1584102"/>
            <a:ext cx="2754830" cy="455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GT" sz="2200" dirty="0">
                <a:solidFill>
                  <a:schemeClr val="tx2">
                    <a:lumMod val="60000"/>
                    <a:lumOff val="40000"/>
                  </a:schemeClr>
                </a:solidFill>
              </a:rPr>
              <a:t>Logro 2015-2017</a:t>
            </a:r>
          </a:p>
          <a:p>
            <a:pPr algn="ctr"/>
            <a:endParaRPr lang="es-GT" sz="1400" dirty="0">
              <a:solidFill>
                <a:schemeClr val="tx2">
                  <a:lumMod val="60000"/>
                  <a:lumOff val="40000"/>
                </a:schemeClr>
              </a:solidFill>
            </a:endParaRPr>
          </a:p>
          <a:p>
            <a:pPr algn="ctr"/>
            <a:r>
              <a:rPr lang="es-GT" sz="2200" dirty="0">
                <a:solidFill>
                  <a:schemeClr val="tx2">
                    <a:lumMod val="60000"/>
                    <a:lumOff val="40000"/>
                  </a:schemeClr>
                </a:solidFill>
              </a:rPr>
              <a:t>La Primaria en 2016 disminuyó en 3%, en tanto en 2017 1% (mejoró la matricula respecto a 2015). La disminución de los básicos permanece en cerca del 2% y el diversificado  mejoró en promedio 0.6%. </a:t>
            </a:r>
            <a:endParaRPr lang="es-ES_tradnl" sz="2200" dirty="0">
              <a:solidFill>
                <a:schemeClr val="tx2">
                  <a:lumMod val="60000"/>
                  <a:lumOff val="40000"/>
                </a:schemeClr>
              </a:solidFill>
            </a:endParaRPr>
          </a:p>
        </p:txBody>
      </p:sp>
      <p:sp>
        <p:nvSpPr>
          <p:cNvPr id="13" name="Rectángulo redondeado 12"/>
          <p:cNvSpPr/>
          <p:nvPr/>
        </p:nvSpPr>
        <p:spPr>
          <a:xfrm>
            <a:off x="589208" y="63480"/>
            <a:ext cx="7799216" cy="128880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s-GT"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rPr>
              <a:t>Matrícula Total Primaria, Básico y Diversificado del Sector Oficial, años de 2015 a 2017 </a:t>
            </a:r>
            <a:endParaRPr lang="es-ES_tradnl"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ndParaRPr>
          </a:p>
        </p:txBody>
      </p:sp>
      <p:sp>
        <p:nvSpPr>
          <p:cNvPr id="6" name="5 Marcador de número de diapositiva"/>
          <p:cNvSpPr>
            <a:spLocks noGrp="1"/>
          </p:cNvSpPr>
          <p:nvPr>
            <p:ph type="sldNum" sz="quarter" idx="12"/>
          </p:nvPr>
        </p:nvSpPr>
        <p:spPr>
          <a:xfrm>
            <a:off x="6867556" y="63479"/>
            <a:ext cx="2133600" cy="365125"/>
          </a:xfrm>
        </p:spPr>
        <p:txBody>
          <a:bodyPr/>
          <a:lstStyle/>
          <a:p>
            <a:fld id="{13B68CCC-A409-43D5-8DAF-109F181C65DD}" type="slidenum">
              <a:rPr lang="es-GT" smtClean="0">
                <a:solidFill>
                  <a:schemeClr val="tx1"/>
                </a:solidFill>
              </a:rPr>
              <a:pPr/>
              <a:t>7</a:t>
            </a:fld>
            <a:endParaRPr lang="es-GT" dirty="0">
              <a:solidFill>
                <a:schemeClr val="tx1"/>
              </a:solidFill>
            </a:endParaRPr>
          </a:p>
        </p:txBody>
      </p:sp>
      <p:graphicFrame>
        <p:nvGraphicFramePr>
          <p:cNvPr id="8" name="Gráfico 7"/>
          <p:cNvGraphicFramePr>
            <a:graphicFrameLocks/>
          </p:cNvGraphicFramePr>
          <p:nvPr>
            <p:extLst>
              <p:ext uri="{D42A27DB-BD31-4B8C-83A1-F6EECF244321}">
                <p14:modId xmlns:p14="http://schemas.microsoft.com/office/powerpoint/2010/main" val="2526777235"/>
              </p:ext>
            </p:extLst>
          </p:nvPr>
        </p:nvGraphicFramePr>
        <p:xfrm>
          <a:off x="0" y="1352284"/>
          <a:ext cx="6336704" cy="471077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323528" y="6143644"/>
            <a:ext cx="3960123" cy="276999"/>
          </a:xfrm>
          <a:prstGeom prst="rect">
            <a:avLst/>
          </a:prstGeom>
        </p:spPr>
        <p:txBody>
          <a:bodyPr wrap="none">
            <a:spAutoFit/>
          </a:bodyPr>
          <a:lstStyle/>
          <a:p>
            <a:r>
              <a:rPr lang="es-ES_tradnl" sz="1200" dirty="0"/>
              <a:t>Fuente: Sistema de Registro Educativo. P/datos preliminares </a:t>
            </a:r>
          </a:p>
        </p:txBody>
      </p:sp>
    </p:spTree>
    <p:extLst>
      <p:ext uri="{BB962C8B-B14F-4D97-AF65-F5344CB8AC3E}">
        <p14:creationId xmlns:p14="http://schemas.microsoft.com/office/powerpoint/2010/main" val="4041076858"/>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97897"/>
            <a:ext cx="8424936" cy="1468437"/>
          </a:xfrm>
        </p:spPr>
        <p:txBody>
          <a:bodyPr>
            <a:normAutofit/>
          </a:bodyPr>
          <a:lstStyle/>
          <a:p>
            <a:pPr>
              <a:defRPr/>
            </a:pPr>
            <a:r>
              <a:rPr lang="es-GT"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a typeface="+mn-ea"/>
                <a:cs typeface="+mn-cs"/>
              </a:rPr>
              <a:t>Evaluación de graduandos tendencia de logro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700808"/>
            <a:ext cx="8496944" cy="4741248"/>
          </a:xfrm>
          <a:prstGeom prst="rect">
            <a:avLst/>
          </a:prstGeom>
        </p:spPr>
      </p:pic>
      <p:sp>
        <p:nvSpPr>
          <p:cNvPr id="5" name="5 Marcador de número de diapositiva"/>
          <p:cNvSpPr>
            <a:spLocks noGrp="1"/>
          </p:cNvSpPr>
          <p:nvPr>
            <p:ph type="sldNum" sz="quarter" idx="12"/>
          </p:nvPr>
        </p:nvSpPr>
        <p:spPr>
          <a:xfrm>
            <a:off x="6876256" y="39539"/>
            <a:ext cx="2133600" cy="365125"/>
          </a:xfrm>
        </p:spPr>
        <p:txBody>
          <a:bodyPr/>
          <a:lstStyle/>
          <a:p>
            <a:fld id="{13B68CCC-A409-43D5-8DAF-109F181C65DD}" type="slidenum">
              <a:rPr lang="es-GT" smtClean="0">
                <a:solidFill>
                  <a:schemeClr val="tx1"/>
                </a:solidFill>
              </a:rPr>
              <a:pPr/>
              <a:t>8</a:t>
            </a:fld>
            <a:endParaRPr lang="es-GT" dirty="0">
              <a:solidFill>
                <a:schemeClr val="tx1"/>
              </a:solidFill>
            </a:endParaRPr>
          </a:p>
        </p:txBody>
      </p:sp>
    </p:spTree>
    <p:extLst>
      <p:ext uri="{BB962C8B-B14F-4D97-AF65-F5344CB8AC3E}">
        <p14:creationId xmlns:p14="http://schemas.microsoft.com/office/powerpoint/2010/main" val="391175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defRPr/>
            </a:pPr>
            <a:r>
              <a:rPr lang="es-GT"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ea typeface="+mn-ea"/>
                <a:cs typeface="+mn-cs"/>
              </a:rPr>
              <a:t>Infraestructura escolar</a:t>
            </a:r>
          </a:p>
        </p:txBody>
      </p:sp>
      <p:sp>
        <p:nvSpPr>
          <p:cNvPr id="3" name="2 Marcador de contenido"/>
          <p:cNvSpPr>
            <a:spLocks noGrp="1"/>
          </p:cNvSpPr>
          <p:nvPr>
            <p:ph idx="1"/>
          </p:nvPr>
        </p:nvSpPr>
        <p:spPr>
          <a:xfrm>
            <a:off x="467544" y="1340769"/>
            <a:ext cx="8229600" cy="2376264"/>
          </a:xfrm>
        </p:spPr>
        <p:txBody>
          <a:bodyPr>
            <a:normAutofit/>
          </a:bodyPr>
          <a:lstStyle/>
          <a:p>
            <a:pPr algn="just"/>
            <a:r>
              <a:rPr lang="es-GT" sz="2400" b="1" dirty="0">
                <a:latin typeface="Arial" pitchFamily="34" charset="0"/>
                <a:cs typeface="Arial" pitchFamily="34" charset="0"/>
              </a:rPr>
              <a:t>Vida útil de los edificios escolares</a:t>
            </a:r>
            <a:r>
              <a:rPr lang="es-GT" sz="2400" dirty="0">
                <a:latin typeface="Arial" pitchFamily="34" charset="0"/>
                <a:cs typeface="Arial" pitchFamily="34" charset="0"/>
              </a:rPr>
              <a:t>.  El Ministerio de Educación, cuenta con 20,000 edificios escolares, en los cuales funcionan 34,000 centros educativos en jornadas matutina, vespertina y nocturna de diferentes niveles. Esta situación ocasiona deterioro en la infraestructura física y en el mobiliario escolar.	</a:t>
            </a:r>
          </a:p>
          <a:p>
            <a:pPr marL="0" indent="0" algn="just">
              <a:buNone/>
            </a:pPr>
            <a:endParaRPr lang="es-GT" sz="2400" dirty="0"/>
          </a:p>
          <a:p>
            <a:pPr algn="just"/>
            <a:endParaRPr lang="es-GT" sz="2400" dirty="0"/>
          </a:p>
        </p:txBody>
      </p:sp>
      <p:sp>
        <p:nvSpPr>
          <p:cNvPr id="4" name="3 Marcador de número de diapositiva"/>
          <p:cNvSpPr>
            <a:spLocks noGrp="1"/>
          </p:cNvSpPr>
          <p:nvPr>
            <p:ph type="sldNum" sz="quarter" idx="12"/>
          </p:nvPr>
        </p:nvSpPr>
        <p:spPr/>
        <p:txBody>
          <a:bodyPr/>
          <a:lstStyle/>
          <a:p>
            <a:fld id="{13B68CCC-A409-43D5-8DAF-109F181C65DD}" type="slidenum">
              <a:rPr lang="es-GT" smtClean="0"/>
              <a:pPr/>
              <a:t>9</a:t>
            </a:fld>
            <a:endParaRPr lang="es-GT"/>
          </a:p>
        </p:txBody>
      </p:sp>
      <p:sp>
        <p:nvSpPr>
          <p:cNvPr id="5" name="4 CuadroTexto"/>
          <p:cNvSpPr txBox="1"/>
          <p:nvPr/>
        </p:nvSpPr>
        <p:spPr>
          <a:xfrm>
            <a:off x="535329" y="3789040"/>
            <a:ext cx="8136904" cy="1569660"/>
          </a:xfrm>
          <a:prstGeom prst="rect">
            <a:avLst/>
          </a:prstGeom>
          <a:noFill/>
        </p:spPr>
        <p:txBody>
          <a:bodyPr wrap="square" rtlCol="0">
            <a:spAutoFit/>
          </a:bodyPr>
          <a:lstStyle/>
          <a:p>
            <a:pPr marL="285750" lvl="0" indent="-285750" algn="just">
              <a:buFont typeface="Arial" pitchFamily="34" charset="0"/>
              <a:buChar char="•"/>
            </a:pPr>
            <a:r>
              <a:rPr lang="es-GT" sz="2400" b="1" dirty="0">
                <a:latin typeface="Arial" pitchFamily="34" charset="0"/>
                <a:cs typeface="Arial" pitchFamily="34" charset="0"/>
              </a:rPr>
              <a:t>Certeza Jurídica</a:t>
            </a:r>
            <a:r>
              <a:rPr lang="es-GT" sz="2400" dirty="0">
                <a:latin typeface="Arial" pitchFamily="34" charset="0"/>
                <a:cs typeface="Arial" pitchFamily="34" charset="0"/>
              </a:rPr>
              <a:t>. El 88% de edificios escolares están en terrenos que no son propiedad del </a:t>
            </a:r>
            <a:r>
              <a:rPr lang="es-GT" sz="2400" dirty="0" smtClean="0">
                <a:latin typeface="Arial" pitchFamily="34" charset="0"/>
                <a:cs typeface="Arial" pitchFamily="34" charset="0"/>
              </a:rPr>
              <a:t>Estado</a:t>
            </a:r>
            <a:r>
              <a:rPr lang="es-GT" sz="2400" dirty="0">
                <a:latin typeface="Arial" pitchFamily="34" charset="0"/>
                <a:cs typeface="Arial" pitchFamily="34" charset="0"/>
              </a:rPr>
              <a:t>. Esto tiene como consecuencia que no se puedan intervenir en el mejoramiento de la infraestructura educativa del país.</a:t>
            </a:r>
          </a:p>
        </p:txBody>
      </p:sp>
      <p:sp>
        <p:nvSpPr>
          <p:cNvPr id="6" name="5 Marcador de número de diapositiva"/>
          <p:cNvSpPr txBox="1">
            <a:spLocks/>
          </p:cNvSpPr>
          <p:nvPr/>
        </p:nvSpPr>
        <p:spPr>
          <a:xfrm>
            <a:off x="6902896" y="44624"/>
            <a:ext cx="2133600" cy="365125"/>
          </a:xfrm>
          <a:prstGeom prst="rect">
            <a:avLst/>
          </a:prstGeom>
        </p:spPr>
        <p:txBody>
          <a:bodyPr vert="horz" lIns="91440" tIns="45720" rIns="91440" bIns="45720" rtlCol="0" anchor="ctr"/>
          <a:lstStyle>
            <a:defPPr>
              <a:defRPr lang="es-G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B68CCC-A409-43D5-8DAF-109F181C65DD}" type="slidenum">
              <a:rPr lang="es-GT" smtClean="0">
                <a:solidFill>
                  <a:schemeClr val="tx1"/>
                </a:solidFill>
              </a:rPr>
              <a:pPr/>
              <a:t>9</a:t>
            </a:fld>
            <a:endParaRPr lang="es-GT" dirty="0">
              <a:solidFill>
                <a:schemeClr val="tx1"/>
              </a:solidFill>
            </a:endParaRPr>
          </a:p>
        </p:txBody>
      </p:sp>
    </p:spTree>
    <p:extLst>
      <p:ext uri="{BB962C8B-B14F-4D97-AF65-F5344CB8AC3E}">
        <p14:creationId xmlns:p14="http://schemas.microsoft.com/office/powerpoint/2010/main" val="85424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2140</TotalTime>
  <Words>2142</Words>
  <Application>Microsoft Macintosh PowerPoint</Application>
  <PresentationFormat>Presentación en pantalla (4:3)</PresentationFormat>
  <Paragraphs>422</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Apple Garamond</vt:lpstr>
      <vt:lpstr>Arial</vt:lpstr>
      <vt:lpstr>Calibri</vt:lpstr>
      <vt:lpstr>Segoe UI Black</vt:lpstr>
      <vt:lpstr>Times New Roman</vt:lpstr>
      <vt:lpstr>Tema de Office</vt:lpstr>
      <vt:lpstr>Presentación de PowerPoint</vt:lpstr>
      <vt:lpstr>Presentación de PowerPoint</vt:lpstr>
      <vt:lpstr>Formar ciudadanos con carácter, capaces de aprender por sí mismos, orgullosos de ser guatemaltecos, empeñados en conseguir su desarrollo integral, con principios, valores y convicciones que fundamentan su conducta.</vt:lpstr>
      <vt:lpstr>Presentación de PowerPoint</vt:lpstr>
      <vt:lpstr>Plan Estratégico de Educación  2016-2020</vt:lpstr>
      <vt:lpstr>Presentación de PowerPoint</vt:lpstr>
      <vt:lpstr>Presentación de PowerPoint</vt:lpstr>
      <vt:lpstr>Evaluación de graduandos tendencia de logro </vt:lpstr>
      <vt:lpstr>Infraestructura escolar</vt:lpstr>
      <vt:lpstr>Presentación de PowerPoint</vt:lpstr>
      <vt:lpstr>Presentación de PowerPoint</vt:lpstr>
      <vt:lpstr>Presentación de PowerPoint</vt:lpstr>
      <vt:lpstr>Presentación de PowerPoint</vt:lpstr>
      <vt:lpstr>Presentación de PowerPoint</vt:lpstr>
      <vt:lpstr>Presentación de PowerPoint</vt:lpstr>
      <vt:lpstr>Presupuesto 2017 vrs. 2018</vt:lpstr>
      <vt:lpstr>Integración del incremento presupuestario para el ejercicio fiscal 2018</vt:lpstr>
      <vt:lpstr>Presentación de PowerPoint</vt:lpstr>
      <vt:lpstr>Cobertura Educativa</vt:lpstr>
      <vt:lpstr>Presentación de PowerPoint</vt:lpstr>
      <vt:lpstr>Presentación de PowerPoint</vt:lpstr>
      <vt:lpstr>Presentación de PowerPoint</vt:lpstr>
      <vt:lpstr>Espacios dignos y saludables para el aprendizaje</vt:lpstr>
      <vt:lpstr>Espacios dignos y saludables para el aprendizaje</vt:lpstr>
      <vt:lpstr>Espacios dignos y saludables para el aprendizaje</vt:lpstr>
      <vt:lpstr>Presentación de PowerPoint</vt:lpstr>
      <vt:lpstr>Presentación de PowerPoint</vt:lpstr>
      <vt:lpstr>Incremento presupuestario  por eje estratégico </vt:lpstr>
      <vt:lpstr>Presentación de PowerPoint</vt:lpstr>
      <vt:lpstr>Presentación de PowerPoint</vt:lpstr>
      <vt:lpstr>Presentación de PowerPoint</vt:lpstr>
      <vt:lpstr>Presentación de PowerPoint</vt:lpstr>
      <vt:lpstr>Principales desafíos</vt:lpstr>
      <vt:lpstr>Presentación de PowerPoint</vt:lpstr>
      <vt:lpstr>Presentación de PowerPoint</vt:lpstr>
    </vt:vector>
  </TitlesOfParts>
  <Company>Microsoft</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vbatz</dc:creator>
  <cp:lastModifiedBy>Usuario de Microsoft Office</cp:lastModifiedBy>
  <cp:revision>310</cp:revision>
  <cp:lastPrinted>2017-05-22T14:05:30Z</cp:lastPrinted>
  <dcterms:created xsi:type="dcterms:W3CDTF">2017-04-28T19:52:11Z</dcterms:created>
  <dcterms:modified xsi:type="dcterms:W3CDTF">2017-05-22T14:47:57Z</dcterms:modified>
</cp:coreProperties>
</file>