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61" r:id="rId3"/>
    <p:sldId id="299" r:id="rId4"/>
    <p:sldId id="300" r:id="rId5"/>
    <p:sldId id="262" r:id="rId6"/>
    <p:sldId id="315" r:id="rId7"/>
    <p:sldId id="326" r:id="rId8"/>
    <p:sldId id="307" r:id="rId9"/>
    <p:sldId id="320" r:id="rId10"/>
    <p:sldId id="318" r:id="rId11"/>
    <p:sldId id="331" r:id="rId12"/>
    <p:sldId id="333" r:id="rId13"/>
    <p:sldId id="317" r:id="rId14"/>
    <p:sldId id="302" r:id="rId15"/>
    <p:sldId id="332" r:id="rId16"/>
    <p:sldId id="280" r:id="rId17"/>
    <p:sldId id="321" r:id="rId18"/>
    <p:sldId id="290" r:id="rId19"/>
    <p:sldId id="289" r:id="rId20"/>
    <p:sldId id="327" r:id="rId21"/>
    <p:sldId id="328" r:id="rId22"/>
    <p:sldId id="329" r:id="rId23"/>
  </p:sldIdLst>
  <p:sldSz cx="9144000" cy="6858000" type="screen4x3"/>
  <p:notesSz cx="6950075" cy="9236075"/>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1" autoAdjust="0"/>
    <p:restoredTop sz="94675" autoAdjust="0"/>
  </p:normalViewPr>
  <p:slideViewPr>
    <p:cSldViewPr>
      <p:cViewPr varScale="1">
        <p:scale>
          <a:sx n="110" d="100"/>
          <a:sy n="110" d="100"/>
        </p:scale>
        <p:origin x="1752"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sesorudaf1\Downloads\Graficas%20presentaci&#243;n%20(1).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esorudaf6\Downloads\Graficas%20incautaci&#243;n.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valle\Desktop\Graficas%20presentaci&#243;n.xls"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valle\Desktop\Programa%2011%20tendencia%20con%20gr&#225;ficas%20nueva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valle\Desktop\Programa%2011%20tendencia%20con%20gr&#225;ficas%20nueva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valle\Desktop\Programa%2011%20tendencia%20con%20gr&#225;ficas%20nueva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sesorudaf6\Downloads\SP.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s-GT" b="1">
                <a:solidFill>
                  <a:sysClr val="windowText" lastClr="000000"/>
                </a:solidFill>
              </a:rPr>
              <a:t>Monto en Millones de Quetzales</a:t>
            </a:r>
            <a:r>
              <a:rPr lang="es-GT" b="1" baseline="0">
                <a:solidFill>
                  <a:sysClr val="windowText" lastClr="000000"/>
                </a:solidFill>
              </a:rPr>
              <a:t> </a:t>
            </a:r>
            <a:endParaRPr lang="es-GT" b="1">
              <a:solidFill>
                <a:sysClr val="windowText" lastClr="000000"/>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GT"/>
        </a:p>
      </c:txPr>
    </c:title>
    <c:autoTitleDeleted val="0"/>
    <c:plotArea>
      <c:layout/>
      <c:barChart>
        <c:barDir val="bar"/>
        <c:grouping val="clustered"/>
        <c:varyColors val="0"/>
        <c:ser>
          <c:idx val="0"/>
          <c:order val="0"/>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Hoja1!$A$22:$A$26</c:f>
              <c:strCache>
                <c:ptCount val="5"/>
                <c:pt idx="0">
                  <c:v>Seguridad a las Personas y su Patrimonio </c:v>
                </c:pt>
                <c:pt idx="1">
                  <c:v>Custodia y Rehabilitación de Privados de Libertad </c:v>
                </c:pt>
                <c:pt idx="2">
                  <c:v>Servicios Migratorios y Extranjería </c:v>
                </c:pt>
                <c:pt idx="3">
                  <c:v>Gobierno Departamental y Registro de Personas Jurídicas </c:v>
                </c:pt>
                <c:pt idx="4">
                  <c:v>Divulgación Oficial </c:v>
                </c:pt>
              </c:strCache>
            </c:strRef>
          </c:cat>
          <c:val>
            <c:numRef>
              <c:f>Hoja1!$B$22:$B$26</c:f>
              <c:numCache>
                <c:formatCode>0.0</c:formatCode>
                <c:ptCount val="5"/>
                <c:pt idx="0">
                  <c:v>4004</c:v>
                </c:pt>
                <c:pt idx="1">
                  <c:v>682.8</c:v>
                </c:pt>
                <c:pt idx="2">
                  <c:v>200.7</c:v>
                </c:pt>
                <c:pt idx="3">
                  <c:v>82</c:v>
                </c:pt>
                <c:pt idx="4">
                  <c:v>67.3</c:v>
                </c:pt>
              </c:numCache>
            </c:numRef>
          </c:val>
        </c:ser>
        <c:dLbls>
          <c:showLegendKey val="0"/>
          <c:showVal val="0"/>
          <c:showCatName val="0"/>
          <c:showSerName val="0"/>
          <c:showPercent val="0"/>
          <c:showBubbleSize val="0"/>
        </c:dLbls>
        <c:gapWidth val="182"/>
        <c:axId val="1723185184"/>
        <c:axId val="1723181920"/>
      </c:barChart>
      <c:catAx>
        <c:axId val="1723185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GT"/>
          </a:p>
        </c:txPr>
        <c:crossAx val="1723181920"/>
        <c:crosses val="autoZero"/>
        <c:auto val="1"/>
        <c:lblAlgn val="ctr"/>
        <c:lblOffset val="100"/>
        <c:noMultiLvlLbl val="0"/>
      </c:catAx>
      <c:valAx>
        <c:axId val="172318192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GT"/>
          </a:p>
        </c:txPr>
        <c:crossAx val="1723185184"/>
        <c:crosses val="autoZero"/>
        <c:crossBetween val="between"/>
        <c:majorUnit val="1000"/>
        <c:minorUnit val="500"/>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dLbls>
            <c:dLbl>
              <c:idx val="0"/>
              <c:layout>
                <c:manualLayout>
                  <c:x val="2.847593997100634E-2"/>
                  <c:y val="-1.50101525362430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532330893276172E-2"/>
                  <c:y val="-1.87626906703037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532330893276077E-2"/>
                  <c:y val="-2.62677669384252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121052708822107E-2"/>
                  <c:y val="-1.87626906703037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8121052708822201E-2"/>
                  <c:y val="-1.876269067030377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'gráfica prg 12'!$C$4:$G$4</c:f>
              <c:strCache>
                <c:ptCount val="5"/>
                <c:pt idx="0">
                  <c:v>2018</c:v>
                </c:pt>
                <c:pt idx="1">
                  <c:v>2019</c:v>
                </c:pt>
                <c:pt idx="2">
                  <c:v>2020</c:v>
                </c:pt>
                <c:pt idx="3">
                  <c:v>2021</c:v>
                </c:pt>
                <c:pt idx="4">
                  <c:v>2022</c:v>
                </c:pt>
              </c:strCache>
            </c:strRef>
          </c:cat>
          <c:val>
            <c:numRef>
              <c:f>'gráfica prg 12'!$C$5:$G$5</c:f>
              <c:numCache>
                <c:formatCode>0.0</c:formatCode>
                <c:ptCount val="5"/>
                <c:pt idx="0">
                  <c:v>840.35037999999997</c:v>
                </c:pt>
                <c:pt idx="1">
                  <c:v>881.36770000000001</c:v>
                </c:pt>
                <c:pt idx="2">
                  <c:v>887.12305400000002</c:v>
                </c:pt>
                <c:pt idx="3">
                  <c:v>900.89951499999995</c:v>
                </c:pt>
                <c:pt idx="4">
                  <c:v>911.40150500000004</c:v>
                </c:pt>
              </c:numCache>
            </c:numRef>
          </c:val>
        </c:ser>
        <c:dLbls>
          <c:showLegendKey val="0"/>
          <c:showVal val="0"/>
          <c:showCatName val="0"/>
          <c:showSerName val="0"/>
          <c:showPercent val="0"/>
          <c:showBubbleSize val="0"/>
        </c:dLbls>
        <c:gapWidth val="150"/>
        <c:shape val="box"/>
        <c:axId val="1630426224"/>
        <c:axId val="1630428944"/>
        <c:axId val="0"/>
      </c:bar3DChart>
      <c:catAx>
        <c:axId val="16304262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GT"/>
          </a:p>
        </c:txPr>
        <c:crossAx val="1630428944"/>
        <c:crosses val="autoZero"/>
        <c:auto val="1"/>
        <c:lblAlgn val="ctr"/>
        <c:lblOffset val="100"/>
        <c:noMultiLvlLbl val="0"/>
      </c:catAx>
      <c:valAx>
        <c:axId val="16304289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630426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GT" b="1" dirty="0">
                <a:solidFill>
                  <a:schemeClr val="tx1"/>
                </a:solidFill>
              </a:rPr>
              <a:t>Tasa </a:t>
            </a:r>
            <a:r>
              <a:rPr lang="es-GT" b="1" dirty="0" smtClean="0">
                <a:solidFill>
                  <a:schemeClr val="tx1"/>
                </a:solidFill>
              </a:rPr>
              <a:t>de Delitos y Homicidios</a:t>
            </a:r>
            <a:r>
              <a:rPr lang="es-GT" b="1" baseline="0" dirty="0" smtClean="0">
                <a:solidFill>
                  <a:schemeClr val="tx1"/>
                </a:solidFill>
              </a:rPr>
              <a:t> por cada 100,000 Habitantes </a:t>
            </a:r>
            <a:endParaRPr lang="es-GT" b="1" dirty="0" smtClean="0">
              <a:solidFill>
                <a:schemeClr val="tx1"/>
              </a:solidFill>
            </a:endParaRPr>
          </a:p>
        </c:rich>
      </c:tx>
      <c:layout/>
      <c:overlay val="0"/>
      <c:spPr>
        <a:noFill/>
        <a:ln>
          <a:noFill/>
        </a:ln>
        <a:effectLst/>
      </c:spPr>
    </c:title>
    <c:autoTitleDeleted val="0"/>
    <c:plotArea>
      <c:layout/>
      <c:lineChart>
        <c:grouping val="standard"/>
        <c:varyColors val="0"/>
        <c:ser>
          <c:idx val="0"/>
          <c:order val="0"/>
          <c:tx>
            <c:strRef>
              <c:f>'[Graficas presentación (1).xls]Hoja5'!$A$4</c:f>
              <c:strCache>
                <c:ptCount val="1"/>
                <c:pt idx="0">
                  <c:v>Delitos contra el patrimonio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
                  <c:y val="-4.14898694331331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39462568089271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3148148148148147E-3"/>
                  <c:y val="-3.77180631210301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9444444444444441E-3"/>
                  <c:y val="-3.39462568089271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0558106520265801E-2"/>
                  <c:y val="-3.651545669866216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'[Graficas presentación (1).xls]Hoja5'!$B$3:$F$3</c:f>
              <c:numCache>
                <c:formatCode>General</c:formatCode>
                <c:ptCount val="5"/>
                <c:pt idx="0">
                  <c:v>2012</c:v>
                </c:pt>
                <c:pt idx="1">
                  <c:v>2013</c:v>
                </c:pt>
                <c:pt idx="2">
                  <c:v>2014</c:v>
                </c:pt>
                <c:pt idx="3">
                  <c:v>2015</c:v>
                </c:pt>
                <c:pt idx="4">
                  <c:v>2016</c:v>
                </c:pt>
              </c:numCache>
            </c:numRef>
          </c:cat>
          <c:val>
            <c:numRef>
              <c:f>'[Graficas presentación (1).xls]Hoja5'!$B$4:$F$4</c:f>
              <c:numCache>
                <c:formatCode>_(* #,##0_);_(* \(#,##0\);_(* "-"??_);_(@_)</c:formatCode>
                <c:ptCount val="5"/>
                <c:pt idx="0">
                  <c:v>17767</c:v>
                </c:pt>
                <c:pt idx="1">
                  <c:v>17274</c:v>
                </c:pt>
                <c:pt idx="2">
                  <c:v>15490</c:v>
                </c:pt>
                <c:pt idx="3">
                  <c:v>15688</c:v>
                </c:pt>
                <c:pt idx="4">
                  <c:v>14324</c:v>
                </c:pt>
              </c:numCache>
            </c:numRef>
          </c:val>
          <c:smooth val="0"/>
        </c:ser>
        <c:ser>
          <c:idx val="1"/>
          <c:order val="1"/>
          <c:tx>
            <c:strRef>
              <c:f>'[Graficas presentación (1).xls]Hoja5'!$A$5</c:f>
              <c:strCache>
                <c:ptCount val="1"/>
                <c:pt idx="0">
                  <c:v>Homicidios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4.111148094529618E-2"/>
                  <c:y val="3.41858546065542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77180631210302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833333333333332E-2"/>
                  <c:y val="4.903348205733917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9351851851851936E-2"/>
                  <c:y val="3.77180631210301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2226170090752115E-2"/>
                  <c:y val="3.93243379831745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'[Graficas presentación (1).xls]Hoja5'!$B$3:$F$3</c:f>
              <c:numCache>
                <c:formatCode>General</c:formatCode>
                <c:ptCount val="5"/>
                <c:pt idx="0">
                  <c:v>2012</c:v>
                </c:pt>
                <c:pt idx="1">
                  <c:v>2013</c:v>
                </c:pt>
                <c:pt idx="2">
                  <c:v>2014</c:v>
                </c:pt>
                <c:pt idx="3">
                  <c:v>2015</c:v>
                </c:pt>
                <c:pt idx="4">
                  <c:v>2016</c:v>
                </c:pt>
              </c:numCache>
            </c:numRef>
          </c:cat>
          <c:val>
            <c:numRef>
              <c:f>'[Graficas presentación (1).xls]Hoja5'!$B$5:$F$5</c:f>
              <c:numCache>
                <c:formatCode>_(* #,##0_);_(* \(#,##0\);_(* "-"??_);_(@_)</c:formatCode>
                <c:ptCount val="5"/>
                <c:pt idx="0">
                  <c:v>5155</c:v>
                </c:pt>
                <c:pt idx="1">
                  <c:v>5253</c:v>
                </c:pt>
                <c:pt idx="2">
                  <c:v>4998</c:v>
                </c:pt>
                <c:pt idx="3">
                  <c:v>4778</c:v>
                </c:pt>
                <c:pt idx="4">
                  <c:v>4520</c:v>
                </c:pt>
              </c:numCache>
            </c:numRef>
          </c:val>
          <c:smooth val="0"/>
        </c:ser>
        <c:dLbls>
          <c:showLegendKey val="0"/>
          <c:showVal val="0"/>
          <c:showCatName val="0"/>
          <c:showSerName val="0"/>
          <c:showPercent val="0"/>
          <c:showBubbleSize val="0"/>
        </c:dLbls>
        <c:marker val="1"/>
        <c:smooth val="0"/>
        <c:axId val="1723187904"/>
        <c:axId val="1723188992"/>
      </c:lineChart>
      <c:catAx>
        <c:axId val="172318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GT"/>
          </a:p>
        </c:txPr>
        <c:crossAx val="1723188992"/>
        <c:crosses val="autoZero"/>
        <c:auto val="1"/>
        <c:lblAlgn val="ctr"/>
        <c:lblOffset val="100"/>
        <c:noMultiLvlLbl val="0"/>
      </c:catAx>
      <c:valAx>
        <c:axId val="1723188992"/>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crossAx val="1723187904"/>
        <c:crosses val="autoZero"/>
        <c:crossBetween val="between"/>
      </c:valAx>
      <c:spPr>
        <a:noFill/>
        <a:ln w="25400">
          <a:noFill/>
        </a:ln>
      </c:spPr>
    </c:plotArea>
    <c:legend>
      <c:legendPos val="t"/>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GT"/>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GT"/>
          </a:p>
        </c:txPr>
      </c:legendEntry>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s-GT"/>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s-GT" b="1"/>
              <a:t>HECHOS</a:t>
            </a:r>
            <a:r>
              <a:rPr lang="es-GT" b="1" baseline="0"/>
              <a:t> DELICTIVOS CONTRA EL PATRIMONIO 2013-2016*</a:t>
            </a:r>
            <a:endParaRPr lang="es-GT" b="1"/>
          </a:p>
        </c:rich>
      </c:tx>
      <c:layout>
        <c:manualLayout>
          <c:xMode val="edge"/>
          <c:yMode val="edge"/>
          <c:x val="0.1610499536455231"/>
          <c:y val="3.34587994403159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s-GT"/>
        </a:p>
      </c:txPr>
    </c:title>
    <c:autoTitleDeleted val="0"/>
    <c:plotArea>
      <c:layout>
        <c:manualLayout>
          <c:layoutTarget val="inner"/>
          <c:xMode val="edge"/>
          <c:yMode val="edge"/>
          <c:x val="7.0500953408804912E-2"/>
          <c:y val="0.23589331577537137"/>
          <c:w val="0.90755121576614661"/>
          <c:h val="0.47319152979180767"/>
        </c:manualLayout>
      </c:layout>
      <c:barChart>
        <c:barDir val="col"/>
        <c:grouping val="clustered"/>
        <c:varyColors val="0"/>
        <c:ser>
          <c:idx val="1"/>
          <c:order val="1"/>
          <c:tx>
            <c:strRef>
              <c:f>Hoja1!$C$1</c:f>
              <c:strCache>
                <c:ptCount val="1"/>
                <c:pt idx="0">
                  <c:v>2,013</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Robo y Hurto de Motocicletas</c:v>
                </c:pt>
                <c:pt idx="1">
                  <c:v>Robo y Hurto de Vehículos</c:v>
                </c:pt>
                <c:pt idx="2">
                  <c:v>Hurto y robo a peatones</c:v>
                </c:pt>
                <c:pt idx="3">
                  <c:v>Hurto y robo de armas</c:v>
                </c:pt>
                <c:pt idx="4">
                  <c:v>Hurto y Robo de residencias</c:v>
                </c:pt>
                <c:pt idx="5">
                  <c:v>Hurto y robo a comercios</c:v>
                </c:pt>
              </c:strCache>
            </c:strRef>
          </c:cat>
          <c:val>
            <c:numRef>
              <c:f>Hoja1!$C$2:$C$7</c:f>
              <c:numCache>
                <c:formatCode>#,##0</c:formatCode>
                <c:ptCount val="6"/>
                <c:pt idx="0">
                  <c:v>5655</c:v>
                </c:pt>
                <c:pt idx="1">
                  <c:v>5769</c:v>
                </c:pt>
                <c:pt idx="2">
                  <c:v>1787</c:v>
                </c:pt>
                <c:pt idx="3">
                  <c:v>1831</c:v>
                </c:pt>
                <c:pt idx="4">
                  <c:v>1193</c:v>
                </c:pt>
                <c:pt idx="5">
                  <c:v>744</c:v>
                </c:pt>
              </c:numCache>
            </c:numRef>
          </c:val>
          <c:extLst xmlns:c16r2="http://schemas.microsoft.com/office/drawing/2015/06/chart">
            <c:ext xmlns:c16="http://schemas.microsoft.com/office/drawing/2014/chart" uri="{C3380CC4-5D6E-409C-BE32-E72D297353CC}">
              <c16:uniqueId val="{00000000-9463-415E-A66F-CF0FA864E870}"/>
            </c:ext>
          </c:extLst>
        </c:ser>
        <c:ser>
          <c:idx val="2"/>
          <c:order val="2"/>
          <c:tx>
            <c:strRef>
              <c:f>Hoja1!$D$1</c:f>
              <c:strCache>
                <c:ptCount val="1"/>
                <c:pt idx="0">
                  <c:v>2,014</c:v>
                </c:pt>
              </c:strCache>
            </c:strRef>
          </c:tx>
          <c:spPr>
            <a:solidFill>
              <a:schemeClr val="accent5"/>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Robo y Hurto de Motocicletas</c:v>
                </c:pt>
                <c:pt idx="1">
                  <c:v>Robo y Hurto de Vehículos</c:v>
                </c:pt>
                <c:pt idx="2">
                  <c:v>Hurto y robo a peatones</c:v>
                </c:pt>
                <c:pt idx="3">
                  <c:v>Hurto y robo de armas</c:v>
                </c:pt>
                <c:pt idx="4">
                  <c:v>Hurto y Robo de residencias</c:v>
                </c:pt>
                <c:pt idx="5">
                  <c:v>Hurto y robo a comercios</c:v>
                </c:pt>
              </c:strCache>
            </c:strRef>
          </c:cat>
          <c:val>
            <c:numRef>
              <c:f>Hoja1!$D$2:$D$7</c:f>
              <c:numCache>
                <c:formatCode>#,##0</c:formatCode>
                <c:ptCount val="6"/>
                <c:pt idx="0">
                  <c:v>6131</c:v>
                </c:pt>
                <c:pt idx="1">
                  <c:v>4478</c:v>
                </c:pt>
                <c:pt idx="2">
                  <c:v>1505</c:v>
                </c:pt>
                <c:pt idx="3">
                  <c:v>1515</c:v>
                </c:pt>
                <c:pt idx="4">
                  <c:v>1005</c:v>
                </c:pt>
                <c:pt idx="5">
                  <c:v>654</c:v>
                </c:pt>
              </c:numCache>
            </c:numRef>
          </c:val>
          <c:extLst xmlns:c16r2="http://schemas.microsoft.com/office/drawing/2015/06/chart">
            <c:ext xmlns:c16="http://schemas.microsoft.com/office/drawing/2014/chart" uri="{C3380CC4-5D6E-409C-BE32-E72D297353CC}">
              <c16:uniqueId val="{00000001-9463-415E-A66F-CF0FA864E870}"/>
            </c:ext>
          </c:extLst>
        </c:ser>
        <c:ser>
          <c:idx val="3"/>
          <c:order val="3"/>
          <c:tx>
            <c:strRef>
              <c:f>Hoja1!$E$1</c:f>
              <c:strCache>
                <c:ptCount val="1"/>
                <c:pt idx="0">
                  <c:v>2,015</c:v>
                </c:pt>
              </c:strCache>
            </c:strRef>
          </c:tx>
          <c:spPr>
            <a:solidFill>
              <a:schemeClr val="accent1">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Robo y Hurto de Motocicletas</c:v>
                </c:pt>
                <c:pt idx="1">
                  <c:v>Robo y Hurto de Vehículos</c:v>
                </c:pt>
                <c:pt idx="2">
                  <c:v>Hurto y robo a peatones</c:v>
                </c:pt>
                <c:pt idx="3">
                  <c:v>Hurto y robo de armas</c:v>
                </c:pt>
                <c:pt idx="4">
                  <c:v>Hurto y Robo de residencias</c:v>
                </c:pt>
                <c:pt idx="5">
                  <c:v>Hurto y robo a comercios</c:v>
                </c:pt>
              </c:strCache>
            </c:strRef>
          </c:cat>
          <c:val>
            <c:numRef>
              <c:f>Hoja1!$E$2:$E$7</c:f>
              <c:numCache>
                <c:formatCode>#,##0</c:formatCode>
                <c:ptCount val="6"/>
                <c:pt idx="0">
                  <c:v>6436</c:v>
                </c:pt>
                <c:pt idx="1">
                  <c:v>4572</c:v>
                </c:pt>
                <c:pt idx="2">
                  <c:v>1554</c:v>
                </c:pt>
                <c:pt idx="3">
                  <c:v>1390</c:v>
                </c:pt>
                <c:pt idx="4">
                  <c:v>932</c:v>
                </c:pt>
                <c:pt idx="5">
                  <c:v>594</c:v>
                </c:pt>
              </c:numCache>
            </c:numRef>
          </c:val>
          <c:extLst xmlns:c16r2="http://schemas.microsoft.com/office/drawing/2015/06/chart">
            <c:ext xmlns:c16="http://schemas.microsoft.com/office/drawing/2014/chart" uri="{C3380CC4-5D6E-409C-BE32-E72D297353CC}">
              <c16:uniqueId val="{00000002-9463-415E-A66F-CF0FA864E870}"/>
            </c:ext>
          </c:extLst>
        </c:ser>
        <c:ser>
          <c:idx val="4"/>
          <c:order val="4"/>
          <c:tx>
            <c:strRef>
              <c:f>Hoja1!$F$1</c:f>
              <c:strCache>
                <c:ptCount val="1"/>
                <c:pt idx="0">
                  <c:v>2016*</c:v>
                </c:pt>
              </c:strCache>
            </c:strRef>
          </c:tx>
          <c:spPr>
            <a:solidFill>
              <a:schemeClr val="accent3">
                <a:lumMod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s-GT"/>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Robo y Hurto de Motocicletas</c:v>
                </c:pt>
                <c:pt idx="1">
                  <c:v>Robo y Hurto de Vehículos</c:v>
                </c:pt>
                <c:pt idx="2">
                  <c:v>Hurto y robo a peatones</c:v>
                </c:pt>
                <c:pt idx="3">
                  <c:v>Hurto y robo de armas</c:v>
                </c:pt>
                <c:pt idx="4">
                  <c:v>Hurto y Robo de residencias</c:v>
                </c:pt>
                <c:pt idx="5">
                  <c:v>Hurto y robo a comercios</c:v>
                </c:pt>
              </c:strCache>
            </c:strRef>
          </c:cat>
          <c:val>
            <c:numRef>
              <c:f>Hoja1!$F$2:$F$7</c:f>
              <c:numCache>
                <c:formatCode>#,##0</c:formatCode>
                <c:ptCount val="6"/>
                <c:pt idx="0">
                  <c:v>5975</c:v>
                </c:pt>
                <c:pt idx="1">
                  <c:v>3888</c:v>
                </c:pt>
                <c:pt idx="2">
                  <c:v>1466</c:v>
                </c:pt>
                <c:pt idx="3">
                  <c:v>1378</c:v>
                </c:pt>
                <c:pt idx="4">
                  <c:v>969</c:v>
                </c:pt>
                <c:pt idx="5">
                  <c:v>498</c:v>
                </c:pt>
              </c:numCache>
            </c:numRef>
          </c:val>
          <c:extLst xmlns:c16r2="http://schemas.microsoft.com/office/drawing/2015/06/chart">
            <c:ext xmlns:c16="http://schemas.microsoft.com/office/drawing/2014/chart" uri="{C3380CC4-5D6E-409C-BE32-E72D297353CC}">
              <c16:uniqueId val="{00000003-9463-415E-A66F-CF0FA864E870}"/>
            </c:ext>
          </c:extLst>
        </c:ser>
        <c:dLbls>
          <c:showLegendKey val="0"/>
          <c:showVal val="0"/>
          <c:showCatName val="0"/>
          <c:showSerName val="0"/>
          <c:showPercent val="0"/>
          <c:showBubbleSize val="0"/>
        </c:dLbls>
        <c:gapWidth val="219"/>
        <c:overlap val="-27"/>
        <c:axId val="1723175392"/>
        <c:axId val="1723175936"/>
        <c:extLst xmlns:c16r2="http://schemas.microsoft.com/office/drawing/2015/06/chart">
          <c:ext xmlns:c15="http://schemas.microsoft.com/office/drawing/2012/chart" uri="{02D57815-91ED-43cb-92C2-25804820EDAC}">
            <c15:filteredBarSeries>
              <c15:ser>
                <c:idx val="0"/>
                <c:order val="0"/>
                <c:tx>
                  <c:strRef>
                    <c:extLst xmlns:c16r2="http://schemas.microsoft.com/office/drawing/2015/06/chart">
                      <c:ext uri="{02D57815-91ED-43cb-92C2-25804820EDAC}">
                        <c15:formulaRef>
                          <c15:sqref>Hoja1!$B$1</c15:sqref>
                        </c15:formulaRef>
                      </c:ext>
                    </c:extLst>
                    <c:strCache>
                      <c:ptCount val="1"/>
                      <c:pt idx="0">
                        <c:v>2,012</c:v>
                      </c:pt>
                    </c:strCache>
                  </c:strRef>
                </c:tx>
                <c:spPr>
                  <a:solidFill>
                    <a:schemeClr val="accent1"/>
                  </a:solidFill>
                  <a:ln>
                    <a:noFill/>
                  </a:ln>
                  <a:effectLst/>
                </c:spPr>
                <c:invertIfNegative val="0"/>
                <c:cat>
                  <c:strRef>
                    <c:extLst xmlns:c16r2="http://schemas.microsoft.com/office/drawing/2015/06/chart">
                      <c:ext uri="{02D57815-91ED-43cb-92C2-25804820EDAC}">
                        <c15:formulaRef>
                          <c15:sqref>Hoja1!$A$2:$A$7</c15:sqref>
                        </c15:formulaRef>
                      </c:ext>
                    </c:extLst>
                    <c:strCache>
                      <c:ptCount val="6"/>
                      <c:pt idx="0">
                        <c:v>Robo y Hurto de Motocicletas</c:v>
                      </c:pt>
                      <c:pt idx="1">
                        <c:v>Robo y Hurto de Vehículos</c:v>
                      </c:pt>
                      <c:pt idx="2">
                        <c:v>Hurto y robo a peatones</c:v>
                      </c:pt>
                      <c:pt idx="3">
                        <c:v>Hurto y robo de armas</c:v>
                      </c:pt>
                      <c:pt idx="4">
                        <c:v>Hurto y Robo de residencias</c:v>
                      </c:pt>
                      <c:pt idx="5">
                        <c:v>Hurto y robo a comercios</c:v>
                      </c:pt>
                    </c:strCache>
                  </c:strRef>
                </c:cat>
                <c:val>
                  <c:numRef>
                    <c:extLst xmlns:c16r2="http://schemas.microsoft.com/office/drawing/2015/06/chart">
                      <c:ext uri="{02D57815-91ED-43cb-92C2-25804820EDAC}">
                        <c15:formulaRef>
                          <c15:sqref>Hoja1!$B$2:$B$7</c15:sqref>
                        </c15:formulaRef>
                      </c:ext>
                    </c:extLst>
                    <c:numCache>
                      <c:formatCode>#,##0</c:formatCode>
                      <c:ptCount val="6"/>
                      <c:pt idx="0">
                        <c:v>4901</c:v>
                      </c:pt>
                      <c:pt idx="1">
                        <c:v>6940</c:v>
                      </c:pt>
                      <c:pt idx="2">
                        <c:v>1830</c:v>
                      </c:pt>
                      <c:pt idx="3">
                        <c:v>1776</c:v>
                      </c:pt>
                      <c:pt idx="4">
                        <c:v>1237</c:v>
                      </c:pt>
                      <c:pt idx="5">
                        <c:v>757</c:v>
                      </c:pt>
                    </c:numCache>
                  </c:numRef>
                </c:val>
                <c:extLst xmlns:c16r2="http://schemas.microsoft.com/office/drawing/2015/06/chart">
                  <c:ext xmlns:c16="http://schemas.microsoft.com/office/drawing/2014/chart" uri="{C3380CC4-5D6E-409C-BE32-E72D297353CC}">
                    <c16:uniqueId val="{00000004-9463-415E-A66F-CF0FA864E870}"/>
                  </c:ext>
                </c:extLst>
              </c15:ser>
            </c15:filteredBarSeries>
          </c:ext>
        </c:extLst>
      </c:barChart>
      <c:catAx>
        <c:axId val="1723175392"/>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s-GT"/>
          </a:p>
        </c:txPr>
        <c:crossAx val="1723175936"/>
        <c:crosses val="autoZero"/>
        <c:auto val="1"/>
        <c:lblAlgn val="ctr"/>
        <c:lblOffset val="100"/>
        <c:noMultiLvlLbl val="0"/>
      </c:catAx>
      <c:valAx>
        <c:axId val="17231759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GT"/>
          </a:p>
        </c:txPr>
        <c:crossAx val="1723175392"/>
        <c:crosses val="autoZero"/>
        <c:crossBetween val="between"/>
      </c:valAx>
      <c:spPr>
        <a:noFill/>
        <a:ln>
          <a:noFill/>
        </a:ln>
        <a:effectLst/>
      </c:spPr>
    </c:plotArea>
    <c:legend>
      <c:legendPos val="b"/>
      <c:layout>
        <c:manualLayout>
          <c:xMode val="edge"/>
          <c:yMode val="edge"/>
          <c:x val="0.34590039788814581"/>
          <c:y val="0.82388302989275664"/>
          <c:w val="0.29102558739949802"/>
          <c:h val="5.5117405520844751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GT"/>
        </a:p>
      </c:txPr>
    </c:legend>
    <c:plotVisOnly val="1"/>
    <c:dispBlanksAs val="gap"/>
    <c:showDLblsOverMax val="0"/>
  </c:chart>
  <c:spPr>
    <a:noFill/>
    <a:ln>
      <a:noFill/>
    </a:ln>
    <a:effectLst/>
  </c:spPr>
  <c:txPr>
    <a:bodyPr/>
    <a:lstStyle/>
    <a:p>
      <a:pPr>
        <a:defRPr>
          <a:solidFill>
            <a:sysClr val="windowText" lastClr="000000"/>
          </a:solidFill>
        </a:defRPr>
      </a:pPr>
      <a:endParaRPr lang="es-GT"/>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GT" sz="1800" b="1" dirty="0"/>
              <a:t>Incautación</a:t>
            </a:r>
            <a:r>
              <a:rPr lang="es-GT" sz="1800" b="1" baseline="0" dirty="0"/>
              <a:t> de </a:t>
            </a:r>
            <a:r>
              <a:rPr lang="es-GT" sz="1800" b="1" baseline="0" dirty="0" smtClean="0"/>
              <a:t>Cocaína </a:t>
            </a:r>
            <a:endParaRPr lang="es-GT" sz="1800" b="1" baseline="0" dirty="0"/>
          </a:p>
          <a:p>
            <a:pPr>
              <a:defRPr sz="1800" b="1"/>
            </a:pPr>
            <a:r>
              <a:rPr lang="es-GT" sz="1800" b="1" baseline="0" dirty="0"/>
              <a:t>(</a:t>
            </a:r>
            <a:r>
              <a:rPr lang="es-GT" sz="1800" b="1" baseline="0" dirty="0" smtClean="0"/>
              <a:t>Kilos)</a:t>
            </a:r>
            <a:endParaRPr lang="es-GT" sz="1800" b="1" dirty="0"/>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lineChart>
        <c:grouping val="stacked"/>
        <c:varyColors val="0"/>
        <c:ser>
          <c:idx val="0"/>
          <c:order val="0"/>
          <c:tx>
            <c:strRef>
              <c:f>'[Graficas incautación.xlsx]Hoja1'!$B$23</c:f>
              <c:strCache>
                <c:ptCount val="1"/>
                <c:pt idx="0">
                  <c:v>Cocaina (kilos)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8.7986680618253307E-2"/>
                  <c:y val="-3.38538185022756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GT"/>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'[Graficas incautación.xlsx]Hoja1'!$A$24:$A$28</c:f>
              <c:numCache>
                <c:formatCode>General</c:formatCode>
                <c:ptCount val="5"/>
                <c:pt idx="0">
                  <c:v>2012</c:v>
                </c:pt>
                <c:pt idx="1">
                  <c:v>2013</c:v>
                </c:pt>
                <c:pt idx="2">
                  <c:v>2014</c:v>
                </c:pt>
                <c:pt idx="3">
                  <c:v>2015</c:v>
                </c:pt>
                <c:pt idx="4">
                  <c:v>2016</c:v>
                </c:pt>
              </c:numCache>
            </c:numRef>
          </c:cat>
          <c:val>
            <c:numRef>
              <c:f>'[Graficas incautación.xlsx]Hoja1'!$B$24:$B$28</c:f>
              <c:numCache>
                <c:formatCode>#,##0.00</c:formatCode>
                <c:ptCount val="5"/>
                <c:pt idx="0">
                  <c:v>3292.27</c:v>
                </c:pt>
                <c:pt idx="1">
                  <c:v>3406.1</c:v>
                </c:pt>
                <c:pt idx="2">
                  <c:v>5081.66</c:v>
                </c:pt>
                <c:pt idx="3">
                  <c:v>6175.07</c:v>
                </c:pt>
                <c:pt idx="4">
                  <c:v>12818.37</c:v>
                </c:pt>
              </c:numCache>
            </c:numRef>
          </c:val>
          <c:smooth val="0"/>
        </c:ser>
        <c:dLbls>
          <c:dLblPos val="t"/>
          <c:showLegendKey val="0"/>
          <c:showVal val="1"/>
          <c:showCatName val="0"/>
          <c:showSerName val="0"/>
          <c:showPercent val="0"/>
          <c:showBubbleSize val="0"/>
        </c:dLbls>
        <c:marker val="1"/>
        <c:smooth val="0"/>
        <c:axId val="1723178112"/>
        <c:axId val="1723181376"/>
      </c:lineChart>
      <c:catAx>
        <c:axId val="1723178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GT"/>
          </a:p>
        </c:txPr>
        <c:crossAx val="1723181376"/>
        <c:crosses val="autoZero"/>
        <c:auto val="1"/>
        <c:lblAlgn val="ctr"/>
        <c:lblOffset val="100"/>
        <c:noMultiLvlLbl val="0"/>
      </c:catAx>
      <c:valAx>
        <c:axId val="1723181376"/>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723178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zero"/>
    <c:showDLblsOverMax val="0"/>
  </c:chart>
  <c:spPr>
    <a:noFill/>
    <a:ln>
      <a:noFill/>
    </a:ln>
    <a:effectLst/>
  </c:spPr>
  <c:txPr>
    <a:bodyPr/>
    <a:lstStyle/>
    <a:p>
      <a:pPr>
        <a:defRPr/>
      </a:pPr>
      <a:endParaRPr lang="es-G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7980846263948814E-2"/>
          <c:y val="5.1360503014046321E-2"/>
          <c:w val="0.91616134190122789"/>
          <c:h val="0.63375155028698338"/>
        </c:manualLayout>
      </c:layout>
      <c:bar3DChart>
        <c:barDir val="col"/>
        <c:grouping val="stacked"/>
        <c:varyColors val="0"/>
        <c:ser>
          <c:idx val="1"/>
          <c:order val="0"/>
          <c:tx>
            <c:strRef>
              <c:f>'Grafica 2018-2022 (2)'!$A$10</c:f>
              <c:strCache>
                <c:ptCount val="1"/>
                <c:pt idx="0">
                  <c:v>01 Actividades Centrales</c:v>
                </c:pt>
              </c:strCache>
            </c:strRef>
          </c:tx>
          <c:spPr>
            <a:solidFill>
              <a:schemeClr val="accent2"/>
            </a:solidFill>
            <a:ln>
              <a:noFill/>
            </a:ln>
            <a:effectLst/>
            <a:sp3d/>
          </c:spPr>
          <c:invertIfNegative val="0"/>
          <c:cat>
            <c:numRef>
              <c:f>'Grafica 2018-2022 (2)'!$B$8:$G$8</c:f>
              <c:numCache>
                <c:formatCode>General</c:formatCode>
                <c:ptCount val="6"/>
                <c:pt idx="0">
                  <c:v>2017</c:v>
                </c:pt>
                <c:pt idx="1">
                  <c:v>2018</c:v>
                </c:pt>
                <c:pt idx="2">
                  <c:v>2019</c:v>
                </c:pt>
                <c:pt idx="3">
                  <c:v>2020</c:v>
                </c:pt>
                <c:pt idx="4">
                  <c:v>2021</c:v>
                </c:pt>
                <c:pt idx="5">
                  <c:v>2022</c:v>
                </c:pt>
              </c:numCache>
            </c:numRef>
          </c:cat>
          <c:val>
            <c:numRef>
              <c:f>'Grafica 2018-2022 (2)'!$B$10:$G$10</c:f>
              <c:numCache>
                <c:formatCode>#,##0.0</c:formatCode>
                <c:ptCount val="6"/>
                <c:pt idx="0" formatCode="_(* #,##0.0_);_(* \(#,##0.0\);_(* &quot;-&quot;??_);_(@_)">
                  <c:v>307.08133299999997</c:v>
                </c:pt>
                <c:pt idx="1">
                  <c:v>148.76007100000001</c:v>
                </c:pt>
                <c:pt idx="2">
                  <c:v>148.76007100000001</c:v>
                </c:pt>
                <c:pt idx="3">
                  <c:v>148.76007100000001</c:v>
                </c:pt>
                <c:pt idx="4">
                  <c:v>148.76007100000001</c:v>
                </c:pt>
                <c:pt idx="5">
                  <c:v>148.76007100000001</c:v>
                </c:pt>
              </c:numCache>
            </c:numRef>
          </c:val>
        </c:ser>
        <c:ser>
          <c:idx val="2"/>
          <c:order val="1"/>
          <c:tx>
            <c:strRef>
              <c:f>'Grafica 2018-2022 (2)'!$A$11</c:f>
              <c:strCache>
                <c:ptCount val="1"/>
                <c:pt idx="0">
                  <c:v>03 Servicios de Inteligencia Civil </c:v>
                </c:pt>
              </c:strCache>
            </c:strRef>
          </c:tx>
          <c:spPr>
            <a:solidFill>
              <a:schemeClr val="accent3"/>
            </a:solidFill>
            <a:ln>
              <a:noFill/>
            </a:ln>
            <a:effectLst/>
            <a:sp3d/>
          </c:spPr>
          <c:invertIfNegative val="0"/>
          <c:cat>
            <c:numRef>
              <c:f>'Grafica 2018-2022 (2)'!$B$8:$G$8</c:f>
              <c:numCache>
                <c:formatCode>General</c:formatCode>
                <c:ptCount val="6"/>
                <c:pt idx="0">
                  <c:v>2017</c:v>
                </c:pt>
                <c:pt idx="1">
                  <c:v>2018</c:v>
                </c:pt>
                <c:pt idx="2">
                  <c:v>2019</c:v>
                </c:pt>
                <c:pt idx="3">
                  <c:v>2020</c:v>
                </c:pt>
                <c:pt idx="4">
                  <c:v>2021</c:v>
                </c:pt>
                <c:pt idx="5">
                  <c:v>2022</c:v>
                </c:pt>
              </c:numCache>
            </c:numRef>
          </c:cat>
          <c:val>
            <c:numRef>
              <c:f>'Grafica 2018-2022 (2)'!$B$11:$G$11</c:f>
              <c:numCache>
                <c:formatCode>#,##0.0</c:formatCode>
                <c:ptCount val="6"/>
                <c:pt idx="0" formatCode="_(* #,##0.0_);_(* \(#,##0.0\);_(* &quot;-&quot;??_);_(@_)">
                  <c:v>95</c:v>
                </c:pt>
                <c:pt idx="1">
                  <c:v>95</c:v>
                </c:pt>
                <c:pt idx="2">
                  <c:v>95</c:v>
                </c:pt>
                <c:pt idx="3">
                  <c:v>95</c:v>
                </c:pt>
                <c:pt idx="4">
                  <c:v>95</c:v>
                </c:pt>
                <c:pt idx="5">
                  <c:v>95</c:v>
                </c:pt>
              </c:numCache>
            </c:numRef>
          </c:val>
        </c:ser>
        <c:ser>
          <c:idx val="3"/>
          <c:order val="2"/>
          <c:tx>
            <c:strRef>
              <c:f>'Grafica 2018-2022 (2)'!$A$12</c:f>
              <c:strCache>
                <c:ptCount val="1"/>
                <c:pt idx="0">
                  <c:v>11 Servicios de Seguridad a las Personas  y su Patrimonio</c:v>
                </c:pt>
              </c:strCache>
            </c:strRef>
          </c:tx>
          <c:spPr>
            <a:solidFill>
              <a:schemeClr val="accent4"/>
            </a:solidFill>
            <a:ln>
              <a:noFill/>
            </a:ln>
            <a:effectLst/>
            <a:sp3d/>
          </c:spPr>
          <c:invertIfNegative val="0"/>
          <c:dLbls>
            <c:dLbl>
              <c:idx val="0"/>
              <c:layout>
                <c:manualLayout>
                  <c:x val="5.1085568326947328E-3"/>
                  <c:y val="2.930402930402876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4057045551297801E-3"/>
                  <c:y val="-1.0744686621274016E-16"/>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919965942954386E-2"/>
                  <c:y val="-5.3723433106370081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8114091102596851E-3"/>
                  <c:y val="-5.3723433106370081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62281822051937E-2"/>
                  <c:y val="2.93040293040293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0217113665389403E-2"/>
                  <c:y val="2.930402930402822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'Grafica 2018-2022 (2)'!$B$8:$G$8</c:f>
              <c:numCache>
                <c:formatCode>General</c:formatCode>
                <c:ptCount val="6"/>
                <c:pt idx="0">
                  <c:v>2017</c:v>
                </c:pt>
                <c:pt idx="1">
                  <c:v>2018</c:v>
                </c:pt>
                <c:pt idx="2">
                  <c:v>2019</c:v>
                </c:pt>
                <c:pt idx="3">
                  <c:v>2020</c:v>
                </c:pt>
                <c:pt idx="4">
                  <c:v>2021</c:v>
                </c:pt>
                <c:pt idx="5">
                  <c:v>2022</c:v>
                </c:pt>
              </c:numCache>
            </c:numRef>
          </c:cat>
          <c:val>
            <c:numRef>
              <c:f>'Grafica 2018-2022 (2)'!$B$12:$G$12</c:f>
              <c:numCache>
                <c:formatCode>#,##0.0</c:formatCode>
                <c:ptCount val="6"/>
                <c:pt idx="0" formatCode="_(* #,##0.0_);_(* \(#,##0.0\);_(* &quot;-&quot;??_);_(@_)">
                  <c:v>4003.992287</c:v>
                </c:pt>
                <c:pt idx="1">
                  <c:v>5022.4092115000003</c:v>
                </c:pt>
                <c:pt idx="2">
                  <c:v>5340.2175550887305</c:v>
                </c:pt>
                <c:pt idx="3">
                  <c:v>5415.5047653764532</c:v>
                </c:pt>
                <c:pt idx="4">
                  <c:v>5445.0689851659163</c:v>
                </c:pt>
                <c:pt idx="5">
                  <c:v>5554.5800199127716</c:v>
                </c:pt>
              </c:numCache>
            </c:numRef>
          </c:val>
        </c:ser>
        <c:ser>
          <c:idx val="4"/>
          <c:order val="3"/>
          <c:tx>
            <c:strRef>
              <c:f>'Grafica 2018-2022 (2)'!$A$13</c:f>
              <c:strCache>
                <c:ptCount val="1"/>
                <c:pt idx="0">
                  <c:v>12 Servicios de Custodia y Rehabilitación de Privados de Libertad</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'Grafica 2018-2022 (2)'!$B$8:$G$8</c:f>
              <c:numCache>
                <c:formatCode>General</c:formatCode>
                <c:ptCount val="6"/>
                <c:pt idx="0">
                  <c:v>2017</c:v>
                </c:pt>
                <c:pt idx="1">
                  <c:v>2018</c:v>
                </c:pt>
                <c:pt idx="2">
                  <c:v>2019</c:v>
                </c:pt>
                <c:pt idx="3">
                  <c:v>2020</c:v>
                </c:pt>
                <c:pt idx="4">
                  <c:v>2021</c:v>
                </c:pt>
                <c:pt idx="5">
                  <c:v>2022</c:v>
                </c:pt>
              </c:numCache>
            </c:numRef>
          </c:cat>
          <c:val>
            <c:numRef>
              <c:f>'Grafica 2018-2022 (2)'!$B$13:$G$13</c:f>
              <c:numCache>
                <c:formatCode>#,##0.0</c:formatCode>
                <c:ptCount val="6"/>
                <c:pt idx="0" formatCode="_(* #,##0.0_);_(* \(#,##0.0\);_(* &quot;-&quot;??_);_(@_)">
                  <c:v>682.75037999999995</c:v>
                </c:pt>
                <c:pt idx="1">
                  <c:v>840.35037999999997</c:v>
                </c:pt>
                <c:pt idx="2">
                  <c:v>881.36770000000001</c:v>
                </c:pt>
                <c:pt idx="3">
                  <c:v>887.12305400000002</c:v>
                </c:pt>
                <c:pt idx="4">
                  <c:v>900.89951499999995</c:v>
                </c:pt>
                <c:pt idx="5">
                  <c:v>911.40150500000004</c:v>
                </c:pt>
              </c:numCache>
            </c:numRef>
          </c:val>
        </c:ser>
        <c:ser>
          <c:idx val="5"/>
          <c:order val="4"/>
          <c:tx>
            <c:strRef>
              <c:f>'Grafica 2018-2022 (2)'!$A$14</c:f>
              <c:strCache>
                <c:ptCount val="1"/>
                <c:pt idx="0">
                  <c:v>13 Servicios Migratorios y Extranjería</c:v>
                </c:pt>
              </c:strCache>
            </c:strRef>
          </c:tx>
          <c:spPr>
            <a:solidFill>
              <a:schemeClr val="accent6"/>
            </a:solidFill>
            <a:ln>
              <a:noFill/>
            </a:ln>
            <a:effectLst/>
            <a:sp3d/>
          </c:spPr>
          <c:invertIfNegative val="0"/>
          <c:cat>
            <c:numRef>
              <c:f>'Grafica 2018-2022 (2)'!$B$8:$G$8</c:f>
              <c:numCache>
                <c:formatCode>General</c:formatCode>
                <c:ptCount val="6"/>
                <c:pt idx="0">
                  <c:v>2017</c:v>
                </c:pt>
                <c:pt idx="1">
                  <c:v>2018</c:v>
                </c:pt>
                <c:pt idx="2">
                  <c:v>2019</c:v>
                </c:pt>
                <c:pt idx="3">
                  <c:v>2020</c:v>
                </c:pt>
                <c:pt idx="4">
                  <c:v>2021</c:v>
                </c:pt>
                <c:pt idx="5">
                  <c:v>2022</c:v>
                </c:pt>
              </c:numCache>
            </c:numRef>
          </c:cat>
          <c:val>
            <c:numRef>
              <c:f>'Grafica 2018-2022 (2)'!$B$14:$G$14</c:f>
              <c:numCache>
                <c:formatCode>#,##0.0</c:formatCode>
                <c:ptCount val="6"/>
                <c:pt idx="0" formatCode="_(* #,##0.0_);_(* \(#,##0.0\);_(* &quot;-&quot;??_);_(@_)">
                  <c:v>200.66</c:v>
                </c:pt>
                <c:pt idx="1">
                  <c:v>200.81</c:v>
                </c:pt>
                <c:pt idx="2">
                  <c:v>200.81</c:v>
                </c:pt>
                <c:pt idx="3">
                  <c:v>200.81</c:v>
                </c:pt>
                <c:pt idx="4">
                  <c:v>200.81</c:v>
                </c:pt>
                <c:pt idx="5">
                  <c:v>200.81</c:v>
                </c:pt>
              </c:numCache>
            </c:numRef>
          </c:val>
        </c:ser>
        <c:ser>
          <c:idx val="6"/>
          <c:order val="5"/>
          <c:tx>
            <c:strRef>
              <c:f>'Grafica 2018-2022 (2)'!$A$15</c:f>
              <c:strCache>
                <c:ptCount val="1"/>
                <c:pt idx="0">
                  <c:v>14 Servicios de Divulgación Oficial</c:v>
                </c:pt>
              </c:strCache>
            </c:strRef>
          </c:tx>
          <c:spPr>
            <a:solidFill>
              <a:schemeClr val="accent1">
                <a:lumMod val="60000"/>
              </a:schemeClr>
            </a:solidFill>
            <a:ln>
              <a:noFill/>
            </a:ln>
            <a:effectLst/>
            <a:sp3d/>
          </c:spPr>
          <c:invertIfNegative val="0"/>
          <c:cat>
            <c:numRef>
              <c:f>'Grafica 2018-2022 (2)'!$B$8:$G$8</c:f>
              <c:numCache>
                <c:formatCode>General</c:formatCode>
                <c:ptCount val="6"/>
                <c:pt idx="0">
                  <c:v>2017</c:v>
                </c:pt>
                <c:pt idx="1">
                  <c:v>2018</c:v>
                </c:pt>
                <c:pt idx="2">
                  <c:v>2019</c:v>
                </c:pt>
                <c:pt idx="3">
                  <c:v>2020</c:v>
                </c:pt>
                <c:pt idx="4">
                  <c:v>2021</c:v>
                </c:pt>
                <c:pt idx="5">
                  <c:v>2022</c:v>
                </c:pt>
              </c:numCache>
            </c:numRef>
          </c:cat>
          <c:val>
            <c:numRef>
              <c:f>'Grafica 2018-2022 (2)'!$B$15:$G$15</c:f>
              <c:numCache>
                <c:formatCode>#,##0.0</c:formatCode>
                <c:ptCount val="6"/>
                <c:pt idx="0" formatCode="_(* #,##0.0_);_(* \(#,##0.0\);_(* &quot;-&quot;??_);_(@_)">
                  <c:v>67.322999999999993</c:v>
                </c:pt>
                <c:pt idx="1">
                  <c:v>56.908144999999998</c:v>
                </c:pt>
                <c:pt idx="2">
                  <c:v>59.747790999999999</c:v>
                </c:pt>
                <c:pt idx="3">
                  <c:v>63.349916</c:v>
                </c:pt>
                <c:pt idx="4">
                  <c:v>65.886493999999999</c:v>
                </c:pt>
                <c:pt idx="5">
                  <c:v>69.163779000000005</c:v>
                </c:pt>
              </c:numCache>
            </c:numRef>
          </c:val>
        </c:ser>
        <c:ser>
          <c:idx val="7"/>
          <c:order val="6"/>
          <c:tx>
            <c:strRef>
              <c:f>'Grafica 2018-2022 (2)'!$A$16</c:f>
              <c:strCache>
                <c:ptCount val="1"/>
                <c:pt idx="0">
                  <c:v>15 Servicios de Gobierno Departamental y Registro de Personas Jurídicas</c:v>
                </c:pt>
              </c:strCache>
            </c:strRef>
          </c:tx>
          <c:spPr>
            <a:solidFill>
              <a:schemeClr val="accent2">
                <a:lumMod val="60000"/>
              </a:schemeClr>
            </a:solidFill>
            <a:ln>
              <a:noFill/>
            </a:ln>
            <a:effectLst/>
            <a:sp3d/>
          </c:spPr>
          <c:invertIfNegative val="0"/>
          <c:cat>
            <c:numRef>
              <c:f>'Grafica 2018-2022 (2)'!$B$8:$G$8</c:f>
              <c:numCache>
                <c:formatCode>General</c:formatCode>
                <c:ptCount val="6"/>
                <c:pt idx="0">
                  <c:v>2017</c:v>
                </c:pt>
                <c:pt idx="1">
                  <c:v>2018</c:v>
                </c:pt>
                <c:pt idx="2">
                  <c:v>2019</c:v>
                </c:pt>
                <c:pt idx="3">
                  <c:v>2020</c:v>
                </c:pt>
                <c:pt idx="4">
                  <c:v>2021</c:v>
                </c:pt>
                <c:pt idx="5">
                  <c:v>2022</c:v>
                </c:pt>
              </c:numCache>
            </c:numRef>
          </c:cat>
          <c:val>
            <c:numRef>
              <c:f>'Grafica 2018-2022 (2)'!$B$16:$G$16</c:f>
              <c:numCache>
                <c:formatCode>#,##0.0</c:formatCode>
                <c:ptCount val="6"/>
                <c:pt idx="0" formatCode="_(* #,##0.0_);_(* \(#,##0.0\);_(* &quot;-&quot;??_);_(@_)">
                  <c:v>81.991</c:v>
                </c:pt>
                <c:pt idx="1">
                  <c:v>79.631056999999998</c:v>
                </c:pt>
                <c:pt idx="2">
                  <c:v>78.762659999999997</c:v>
                </c:pt>
                <c:pt idx="3">
                  <c:v>79.96031674000001</c:v>
                </c:pt>
                <c:pt idx="4">
                  <c:v>81.727034451400002</c:v>
                </c:pt>
                <c:pt idx="5">
                  <c:v>83.648076365777996</c:v>
                </c:pt>
              </c:numCache>
            </c:numRef>
          </c:val>
        </c:ser>
        <c:ser>
          <c:idx val="8"/>
          <c:order val="7"/>
          <c:tx>
            <c:strRef>
              <c:f>'Grafica 2018-2022 (2)'!$A$17</c:f>
              <c:strCache>
                <c:ptCount val="1"/>
                <c:pt idx="0">
                  <c:v>99 Partidas No Asignables a Programas</c:v>
                </c:pt>
              </c:strCache>
            </c:strRef>
          </c:tx>
          <c:spPr>
            <a:solidFill>
              <a:schemeClr val="accent3">
                <a:lumMod val="60000"/>
              </a:schemeClr>
            </a:solidFill>
            <a:ln>
              <a:noFill/>
            </a:ln>
            <a:effectLst/>
            <a:sp3d/>
          </c:spPr>
          <c:invertIfNegative val="0"/>
          <c:cat>
            <c:numRef>
              <c:f>'Grafica 2018-2022 (2)'!$B$8:$G$8</c:f>
              <c:numCache>
                <c:formatCode>General</c:formatCode>
                <c:ptCount val="6"/>
                <c:pt idx="0">
                  <c:v>2017</c:v>
                </c:pt>
                <c:pt idx="1">
                  <c:v>2018</c:v>
                </c:pt>
                <c:pt idx="2">
                  <c:v>2019</c:v>
                </c:pt>
                <c:pt idx="3">
                  <c:v>2020</c:v>
                </c:pt>
                <c:pt idx="4">
                  <c:v>2021</c:v>
                </c:pt>
                <c:pt idx="5">
                  <c:v>2022</c:v>
                </c:pt>
              </c:numCache>
            </c:numRef>
          </c:cat>
          <c:val>
            <c:numRef>
              <c:f>'Grafica 2018-2022 (2)'!$B$17:$G$17</c:f>
              <c:numCache>
                <c:formatCode>#,##0.0</c:formatCode>
                <c:ptCount val="6"/>
                <c:pt idx="0" formatCode="_(* #,##0.0_);_(* \(#,##0.0\);_(* &quot;-&quot;??_);_(@_)">
                  <c:v>16.8</c:v>
                </c:pt>
                <c:pt idx="1">
                  <c:v>16.8</c:v>
                </c:pt>
                <c:pt idx="2">
                  <c:v>16.8</c:v>
                </c:pt>
                <c:pt idx="3">
                  <c:v>16.8</c:v>
                </c:pt>
                <c:pt idx="4">
                  <c:v>16.8</c:v>
                </c:pt>
                <c:pt idx="5">
                  <c:v>16.8</c:v>
                </c:pt>
              </c:numCache>
            </c:numRef>
          </c:val>
        </c:ser>
        <c:dLbls>
          <c:showLegendKey val="0"/>
          <c:showVal val="0"/>
          <c:showCatName val="0"/>
          <c:showSerName val="0"/>
          <c:showPercent val="0"/>
          <c:showBubbleSize val="0"/>
        </c:dLbls>
        <c:gapWidth val="150"/>
        <c:shape val="box"/>
        <c:axId val="1663003616"/>
        <c:axId val="1663018304"/>
        <c:axId val="0"/>
      </c:bar3DChart>
      <c:catAx>
        <c:axId val="16630036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1663018304"/>
        <c:crosses val="autoZero"/>
        <c:auto val="1"/>
        <c:lblAlgn val="ctr"/>
        <c:lblOffset val="100"/>
        <c:noMultiLvlLbl val="0"/>
      </c:catAx>
      <c:valAx>
        <c:axId val="1663018304"/>
        <c:scaling>
          <c:orientation val="minMax"/>
        </c:scaling>
        <c:delete val="0"/>
        <c:axPos val="l"/>
        <c:majorGridlines>
          <c:spPr>
            <a:ln w="9525" cap="flat" cmpd="sng" algn="ctr">
              <a:solidFill>
                <a:schemeClr val="tx1">
                  <a:lumMod val="15000"/>
                  <a:lumOff val="85000"/>
                </a:schemeClr>
              </a:solidFill>
              <a:round/>
            </a:ln>
            <a:effectLst/>
          </c:spPr>
        </c:majorGridlines>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GT"/>
          </a:p>
        </c:txPr>
        <c:crossAx val="1663003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Hoja2!$A$13</c:f>
              <c:strCache>
                <c:ptCount val="1"/>
                <c:pt idx="0">
                  <c:v>Apoyo y Logística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Hoja2!$C$12:$G$12</c:f>
              <c:numCache>
                <c:formatCode>General</c:formatCode>
                <c:ptCount val="5"/>
                <c:pt idx="0">
                  <c:v>2018</c:v>
                </c:pt>
                <c:pt idx="1">
                  <c:v>2019</c:v>
                </c:pt>
                <c:pt idx="2">
                  <c:v>2020</c:v>
                </c:pt>
                <c:pt idx="3">
                  <c:v>2021</c:v>
                </c:pt>
                <c:pt idx="4">
                  <c:v>2022</c:v>
                </c:pt>
              </c:numCache>
            </c:numRef>
          </c:cat>
          <c:val>
            <c:numRef>
              <c:f>Hoja2!$C$13:$G$13</c:f>
              <c:numCache>
                <c:formatCode>_(* #,##0.00_);_(* \(#,##0.00\);_(* "-"??_);_(@_)</c:formatCode>
                <c:ptCount val="5"/>
                <c:pt idx="0">
                  <c:v>4379.7919936400003</c:v>
                </c:pt>
                <c:pt idx="1">
                  <c:v>4690.7148027499989</c:v>
                </c:pt>
                <c:pt idx="2">
                  <c:v>4723.5400773731963</c:v>
                </c:pt>
                <c:pt idx="3">
                  <c:v>4790.8389363423776</c:v>
                </c:pt>
                <c:pt idx="4">
                  <c:v>4791.5827142300814</c:v>
                </c:pt>
              </c:numCache>
            </c:numRef>
          </c:val>
          <c:smooth val="0"/>
        </c:ser>
        <c:dLbls>
          <c:showLegendKey val="0"/>
          <c:showVal val="0"/>
          <c:showCatName val="0"/>
          <c:showSerName val="0"/>
          <c:showPercent val="0"/>
          <c:showBubbleSize val="0"/>
        </c:dLbls>
        <c:marker val="1"/>
        <c:smooth val="0"/>
        <c:axId val="1663017216"/>
        <c:axId val="1663004160"/>
      </c:lineChart>
      <c:catAx>
        <c:axId val="166301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GT"/>
          </a:p>
        </c:txPr>
        <c:crossAx val="1663004160"/>
        <c:crosses val="autoZero"/>
        <c:auto val="1"/>
        <c:lblAlgn val="ctr"/>
        <c:lblOffset val="100"/>
        <c:noMultiLvlLbl val="0"/>
      </c:catAx>
      <c:valAx>
        <c:axId val="166300416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66301721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Hoja2!$A$18</c:f>
              <c:strCache>
                <c:ptCount val="1"/>
                <c:pt idx="0">
                  <c:v>Combate al Narcotráfico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Hoja2!$C$12:$G$12</c:f>
              <c:numCache>
                <c:formatCode>General</c:formatCode>
                <c:ptCount val="5"/>
                <c:pt idx="0">
                  <c:v>2018</c:v>
                </c:pt>
                <c:pt idx="1">
                  <c:v>2019</c:v>
                </c:pt>
                <c:pt idx="2">
                  <c:v>2020</c:v>
                </c:pt>
                <c:pt idx="3">
                  <c:v>2021</c:v>
                </c:pt>
                <c:pt idx="4">
                  <c:v>2022</c:v>
                </c:pt>
              </c:numCache>
            </c:numRef>
          </c:cat>
          <c:val>
            <c:numRef>
              <c:f>Hoja2!$C$18:$G$18</c:f>
              <c:numCache>
                <c:formatCode>_(* #,##0.00_);_(* \(#,##0.00\);_(* "-"??_);_(@_)</c:formatCode>
                <c:ptCount val="5"/>
                <c:pt idx="0">
                  <c:v>121.191818</c:v>
                </c:pt>
                <c:pt idx="1">
                  <c:v>135.19181800000001</c:v>
                </c:pt>
                <c:pt idx="2">
                  <c:v>137.19181800000001</c:v>
                </c:pt>
                <c:pt idx="3">
                  <c:v>139.19181800000001</c:v>
                </c:pt>
                <c:pt idx="4">
                  <c:v>141.19181800000001</c:v>
                </c:pt>
              </c:numCache>
            </c:numRef>
          </c:val>
          <c:smooth val="0"/>
        </c:ser>
        <c:ser>
          <c:idx val="1"/>
          <c:order val="1"/>
          <c:tx>
            <c:strRef>
              <c:f>Hoja2!$A$19</c:f>
              <c:strCache>
                <c:ptCount val="1"/>
                <c:pt idx="0">
                  <c:v>Academia de la PNC </c:v>
                </c:pt>
              </c:strCache>
            </c:strRef>
          </c:tx>
          <c:spPr>
            <a:ln w="28575" cap="rnd">
              <a:solidFill>
                <a:schemeClr val="accent2"/>
              </a:solidFill>
              <a:prstDash val="sysDot"/>
              <a:round/>
            </a:ln>
            <a:effectLst/>
          </c:spPr>
          <c:marker>
            <c:symbol val="circle"/>
            <c:size val="5"/>
            <c:spPr>
              <a:solidFill>
                <a:schemeClr val="accent2"/>
              </a:solidFill>
              <a:ln w="9525">
                <a:solidFill>
                  <a:schemeClr val="accent2"/>
                </a:solidFill>
              </a:ln>
              <a:effectLst/>
            </c:spPr>
          </c:marker>
          <c:dPt>
            <c:idx val="0"/>
            <c:marker>
              <c:symbol val="circle"/>
              <c:size val="5"/>
              <c:spPr>
                <a:solidFill>
                  <a:schemeClr val="accent2"/>
                </a:solidFill>
                <a:ln w="9525">
                  <a:solidFill>
                    <a:schemeClr val="accent2"/>
                  </a:solidFill>
                </a:ln>
                <a:effectLst/>
              </c:spPr>
            </c:marker>
            <c:bubble3D val="0"/>
            <c:spPr>
              <a:ln w="28575" cap="rnd">
                <a:solidFill>
                  <a:schemeClr val="accent1"/>
                </a:solidFill>
                <a:prstDash val="sysDot"/>
                <a:round/>
              </a:ln>
              <a:effectLst/>
            </c:spPr>
          </c:dPt>
          <c:cat>
            <c:numRef>
              <c:f>Hoja2!$C$12:$G$12</c:f>
              <c:numCache>
                <c:formatCode>General</c:formatCode>
                <c:ptCount val="5"/>
                <c:pt idx="0">
                  <c:v>2018</c:v>
                </c:pt>
                <c:pt idx="1">
                  <c:v>2019</c:v>
                </c:pt>
                <c:pt idx="2">
                  <c:v>2020</c:v>
                </c:pt>
                <c:pt idx="3">
                  <c:v>2021</c:v>
                </c:pt>
                <c:pt idx="4">
                  <c:v>2022</c:v>
                </c:pt>
              </c:numCache>
            </c:numRef>
          </c:cat>
          <c:val>
            <c:numRef>
              <c:f>Hoja2!$C$19:$G$19</c:f>
              <c:numCache>
                <c:formatCode>_(* #,##0.00_);_(* \(#,##0.00\);_(* "-"??_);_(@_)</c:formatCode>
                <c:ptCount val="5"/>
                <c:pt idx="0">
                  <c:v>125.445266</c:v>
                </c:pt>
                <c:pt idx="1">
                  <c:v>130</c:v>
                </c:pt>
                <c:pt idx="2">
                  <c:v>135</c:v>
                </c:pt>
                <c:pt idx="3">
                  <c:v>140</c:v>
                </c:pt>
                <c:pt idx="4">
                  <c:v>145</c:v>
                </c:pt>
              </c:numCache>
            </c:numRef>
          </c:val>
          <c:smooth val="0"/>
        </c:ser>
        <c:ser>
          <c:idx val="2"/>
          <c:order val="2"/>
          <c:tx>
            <c:strRef>
              <c:f>Hoja2!$A$20</c:f>
              <c:strCache>
                <c:ptCount val="1"/>
                <c:pt idx="0">
                  <c:v>Tránsito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Hoja2!$C$12:$G$12</c:f>
              <c:numCache>
                <c:formatCode>General</c:formatCode>
                <c:ptCount val="5"/>
                <c:pt idx="0">
                  <c:v>2018</c:v>
                </c:pt>
                <c:pt idx="1">
                  <c:v>2019</c:v>
                </c:pt>
                <c:pt idx="2">
                  <c:v>2020</c:v>
                </c:pt>
                <c:pt idx="3">
                  <c:v>2021</c:v>
                </c:pt>
                <c:pt idx="4">
                  <c:v>2022</c:v>
                </c:pt>
              </c:numCache>
            </c:numRef>
          </c:cat>
          <c:val>
            <c:numRef>
              <c:f>Hoja2!$C$20:$G$20</c:f>
              <c:numCache>
                <c:formatCode>_(* #,##0.00_);_(* \(#,##0.00\);_(* "-"??_);_(@_)</c:formatCode>
                <c:ptCount val="5"/>
                <c:pt idx="0">
                  <c:v>291.9400066</c:v>
                </c:pt>
                <c:pt idx="1">
                  <c:v>306.53700692999996</c:v>
                </c:pt>
                <c:pt idx="2">
                  <c:v>321.86385727649997</c:v>
                </c:pt>
                <c:pt idx="3">
                  <c:v>337.95705014032507</c:v>
                </c:pt>
                <c:pt idx="4">
                  <c:v>337.95705014032507</c:v>
                </c:pt>
              </c:numCache>
            </c:numRef>
          </c:val>
          <c:smooth val="0"/>
        </c:ser>
        <c:dLbls>
          <c:showLegendKey val="0"/>
          <c:showVal val="0"/>
          <c:showCatName val="0"/>
          <c:showSerName val="0"/>
          <c:showPercent val="0"/>
          <c:showBubbleSize val="0"/>
        </c:dLbls>
        <c:marker val="1"/>
        <c:smooth val="0"/>
        <c:axId val="1663004704"/>
        <c:axId val="1663017760"/>
      </c:lineChart>
      <c:catAx>
        <c:axId val="166300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GT"/>
          </a:p>
        </c:txPr>
        <c:crossAx val="1663017760"/>
        <c:crosses val="autoZero"/>
        <c:auto val="1"/>
        <c:lblAlgn val="ctr"/>
        <c:lblOffset val="100"/>
        <c:noMultiLvlLbl val="0"/>
      </c:catAx>
      <c:valAx>
        <c:axId val="166301776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66300470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Hoja2!$A$14</c:f>
              <c:strCache>
                <c:ptCount val="1"/>
                <c:pt idx="0">
                  <c:v>Prevención Comunitaria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Hoja2!$C$12:$G$12</c:f>
              <c:numCache>
                <c:formatCode>General</c:formatCode>
                <c:ptCount val="5"/>
                <c:pt idx="0">
                  <c:v>2018</c:v>
                </c:pt>
                <c:pt idx="1">
                  <c:v>2019</c:v>
                </c:pt>
                <c:pt idx="2">
                  <c:v>2020</c:v>
                </c:pt>
                <c:pt idx="3">
                  <c:v>2021</c:v>
                </c:pt>
                <c:pt idx="4">
                  <c:v>2022</c:v>
                </c:pt>
              </c:numCache>
            </c:numRef>
          </c:cat>
          <c:val>
            <c:numRef>
              <c:f>Hoja2!$C$14:$G$14</c:f>
              <c:numCache>
                <c:formatCode>_(* #,##0.00_);_(* \(#,##0.00\);_(* "-"??_);_(@_)</c:formatCode>
                <c:ptCount val="5"/>
                <c:pt idx="0">
                  <c:v>22.251785000000002</c:v>
                </c:pt>
                <c:pt idx="1">
                  <c:v>23.76538643</c:v>
                </c:pt>
                <c:pt idx="2">
                  <c:v>25.024195740000003</c:v>
                </c:pt>
                <c:pt idx="3">
                  <c:v>26.229290618500002</c:v>
                </c:pt>
                <c:pt idx="4">
                  <c:v>27.244907020925002</c:v>
                </c:pt>
              </c:numCache>
            </c:numRef>
          </c:val>
          <c:smooth val="0"/>
        </c:ser>
        <c:ser>
          <c:idx val="1"/>
          <c:order val="1"/>
          <c:tx>
            <c:strRef>
              <c:f>Hoja2!$A$15</c:f>
              <c:strCache>
                <c:ptCount val="1"/>
                <c:pt idx="0">
                  <c:v>Seguridad Privada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Hoja2!$C$12:$G$12</c:f>
              <c:numCache>
                <c:formatCode>General</c:formatCode>
                <c:ptCount val="5"/>
                <c:pt idx="0">
                  <c:v>2018</c:v>
                </c:pt>
                <c:pt idx="1">
                  <c:v>2019</c:v>
                </c:pt>
                <c:pt idx="2">
                  <c:v>2020</c:v>
                </c:pt>
                <c:pt idx="3">
                  <c:v>2021</c:v>
                </c:pt>
                <c:pt idx="4">
                  <c:v>2022</c:v>
                </c:pt>
              </c:numCache>
            </c:numRef>
          </c:cat>
          <c:val>
            <c:numRef>
              <c:f>Hoja2!$C$15:$G$15</c:f>
              <c:numCache>
                <c:formatCode>_(* #,##0.00_);_(* \(#,##0.00\);_(* "-"??_);_(@_)</c:formatCode>
                <c:ptCount val="5"/>
                <c:pt idx="0">
                  <c:v>27.512108000000001</c:v>
                </c:pt>
                <c:pt idx="1">
                  <c:v>28.887713399999999</c:v>
                </c:pt>
                <c:pt idx="2">
                  <c:v>29.491731323459998</c:v>
                </c:pt>
                <c:pt idx="3">
                  <c:v>30.671400576398398</c:v>
                </c:pt>
                <c:pt idx="4">
                  <c:v>33.770269733208373</c:v>
                </c:pt>
              </c:numCache>
            </c:numRef>
          </c:val>
          <c:smooth val="0"/>
        </c:ser>
        <c:ser>
          <c:idx val="2"/>
          <c:order val="2"/>
          <c:tx>
            <c:strRef>
              <c:f>Hoja2!$A$16</c:f>
              <c:strCache>
                <c:ptCount val="1"/>
                <c:pt idx="0">
                  <c:v>Investigación Criminal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Hoja2!$C$12:$G$12</c:f>
              <c:numCache>
                <c:formatCode>General</c:formatCode>
                <c:ptCount val="5"/>
                <c:pt idx="0">
                  <c:v>2018</c:v>
                </c:pt>
                <c:pt idx="1">
                  <c:v>2019</c:v>
                </c:pt>
                <c:pt idx="2">
                  <c:v>2020</c:v>
                </c:pt>
                <c:pt idx="3">
                  <c:v>2021</c:v>
                </c:pt>
                <c:pt idx="4">
                  <c:v>2022</c:v>
                </c:pt>
              </c:numCache>
            </c:numRef>
          </c:cat>
          <c:val>
            <c:numRef>
              <c:f>Hoja2!$C$16:$G$16</c:f>
              <c:numCache>
                <c:formatCode>_(* #,##0.00_);_(* \(#,##0.00\);_(* "-"??_);_(@_)</c:formatCode>
                <c:ptCount val="5"/>
                <c:pt idx="0">
                  <c:v>27.767962260000001</c:v>
                </c:pt>
                <c:pt idx="1">
                  <c:v>24.85976037</c:v>
                </c:pt>
                <c:pt idx="2">
                  <c:v>26.127173483000004</c:v>
                </c:pt>
                <c:pt idx="3">
                  <c:v>27.394586596</c:v>
                </c:pt>
                <c:pt idx="4">
                  <c:v>28.661999709</c:v>
                </c:pt>
              </c:numCache>
            </c:numRef>
          </c:val>
          <c:smooth val="0"/>
        </c:ser>
        <c:ser>
          <c:idx val="3"/>
          <c:order val="3"/>
          <c:tx>
            <c:strRef>
              <c:f>Hoja2!$A$17</c:f>
              <c:strCache>
                <c:ptCount val="1"/>
                <c:pt idx="0">
                  <c:v>Hospital de la PNC</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Hoja2!$C$12:$G$12</c:f>
              <c:numCache>
                <c:formatCode>General</c:formatCode>
                <c:ptCount val="5"/>
                <c:pt idx="0">
                  <c:v>2018</c:v>
                </c:pt>
                <c:pt idx="1">
                  <c:v>2019</c:v>
                </c:pt>
                <c:pt idx="2">
                  <c:v>2020</c:v>
                </c:pt>
                <c:pt idx="3">
                  <c:v>2021</c:v>
                </c:pt>
                <c:pt idx="4">
                  <c:v>2022</c:v>
                </c:pt>
              </c:numCache>
            </c:numRef>
          </c:cat>
          <c:val>
            <c:numRef>
              <c:f>Hoja2!$C$17:$G$17</c:f>
              <c:numCache>
                <c:formatCode>_(* #,##0.00_);_(* \(#,##0.00\);_(* "-"??_);_(@_)</c:formatCode>
                <c:ptCount val="5"/>
                <c:pt idx="0">
                  <c:v>36.508271999999998</c:v>
                </c:pt>
                <c:pt idx="1">
                  <c:v>41.873354720000002</c:v>
                </c:pt>
                <c:pt idx="2">
                  <c:v>47.242088267</c:v>
                </c:pt>
                <c:pt idx="3">
                  <c:v>52.614509149999996</c:v>
                </c:pt>
                <c:pt idx="4">
                  <c:v>57.990654241999998</c:v>
                </c:pt>
              </c:numCache>
            </c:numRef>
          </c:val>
          <c:smooth val="0"/>
        </c:ser>
        <c:dLbls>
          <c:showLegendKey val="0"/>
          <c:showVal val="0"/>
          <c:showCatName val="0"/>
          <c:showSerName val="0"/>
          <c:showPercent val="0"/>
          <c:showBubbleSize val="0"/>
        </c:dLbls>
        <c:marker val="1"/>
        <c:smooth val="0"/>
        <c:axId val="1663005248"/>
        <c:axId val="1663008512"/>
      </c:lineChart>
      <c:catAx>
        <c:axId val="16630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GT"/>
          </a:p>
        </c:txPr>
        <c:crossAx val="1663008512"/>
        <c:crosses val="autoZero"/>
        <c:auto val="1"/>
        <c:lblAlgn val="ctr"/>
        <c:lblOffset val="100"/>
        <c:noMultiLvlLbl val="0"/>
      </c:catAx>
      <c:valAx>
        <c:axId val="166300851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663005248"/>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GT" b="1"/>
              <a:t>Total de Población Privada de Libertad</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barChart>
        <c:barDir val="col"/>
        <c:grouping val="clustered"/>
        <c:varyColors val="0"/>
        <c:ser>
          <c:idx val="0"/>
          <c:order val="0"/>
          <c:tx>
            <c:strRef>
              <c:f>Hoja1!$B$18:$F$18</c:f>
              <c:strCache>
                <c:ptCount val="5"/>
                <c:pt idx="0">
                  <c:v>Hombres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Hoja1!$G$17:$K$17</c:f>
              <c:numCache>
                <c:formatCode>General</c:formatCode>
                <c:ptCount val="5"/>
                <c:pt idx="0">
                  <c:v>2012</c:v>
                </c:pt>
                <c:pt idx="1">
                  <c:v>2013</c:v>
                </c:pt>
                <c:pt idx="2">
                  <c:v>2014</c:v>
                </c:pt>
                <c:pt idx="3">
                  <c:v>2015</c:v>
                </c:pt>
                <c:pt idx="4">
                  <c:v>2016</c:v>
                </c:pt>
              </c:numCache>
            </c:numRef>
          </c:cat>
          <c:val>
            <c:numRef>
              <c:f>Hoja1!$G$18:$K$18</c:f>
              <c:numCache>
                <c:formatCode>_-* #,##0_-;\-* #,##0_-;_-* "-"??_-;_-@_-</c:formatCode>
                <c:ptCount val="5"/>
                <c:pt idx="0">
                  <c:v>13764</c:v>
                </c:pt>
                <c:pt idx="1">
                  <c:v>15373</c:v>
                </c:pt>
                <c:pt idx="2">
                  <c:v>16769</c:v>
                </c:pt>
                <c:pt idx="3">
                  <c:v>17998</c:v>
                </c:pt>
                <c:pt idx="4">
                  <c:v>18912</c:v>
                </c:pt>
              </c:numCache>
            </c:numRef>
          </c:val>
        </c:ser>
        <c:ser>
          <c:idx val="1"/>
          <c:order val="1"/>
          <c:tx>
            <c:strRef>
              <c:f>Hoja1!$B$19:$F$19</c:f>
              <c:strCache>
                <c:ptCount val="5"/>
                <c:pt idx="0">
                  <c:v>Mujeres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Hoja1!$G$17:$K$17</c:f>
              <c:numCache>
                <c:formatCode>General</c:formatCode>
                <c:ptCount val="5"/>
                <c:pt idx="0">
                  <c:v>2012</c:v>
                </c:pt>
                <c:pt idx="1">
                  <c:v>2013</c:v>
                </c:pt>
                <c:pt idx="2">
                  <c:v>2014</c:v>
                </c:pt>
                <c:pt idx="3">
                  <c:v>2015</c:v>
                </c:pt>
                <c:pt idx="4">
                  <c:v>2016</c:v>
                </c:pt>
              </c:numCache>
            </c:numRef>
          </c:cat>
          <c:val>
            <c:numRef>
              <c:f>Hoja1!$G$19:$K$19</c:f>
              <c:numCache>
                <c:formatCode>_-* #,##0_-;\-* #,##0_-;_-* "-"??_-;_-@_-</c:formatCode>
                <c:ptCount val="5"/>
                <c:pt idx="0">
                  <c:v>1249</c:v>
                </c:pt>
                <c:pt idx="1">
                  <c:v>1514</c:v>
                </c:pt>
                <c:pt idx="2">
                  <c:v>1798</c:v>
                </c:pt>
                <c:pt idx="3">
                  <c:v>2080</c:v>
                </c:pt>
                <c:pt idx="4">
                  <c:v>2143</c:v>
                </c:pt>
              </c:numCache>
            </c:numRef>
          </c:val>
        </c:ser>
        <c:dLbls>
          <c:showLegendKey val="0"/>
          <c:showVal val="1"/>
          <c:showCatName val="0"/>
          <c:showSerName val="0"/>
          <c:showPercent val="0"/>
          <c:showBubbleSize val="0"/>
        </c:dLbls>
        <c:gapWidth val="150"/>
        <c:overlap val="-25"/>
        <c:axId val="1663012320"/>
        <c:axId val="1663012864"/>
      </c:barChart>
      <c:lineChart>
        <c:grouping val="stacked"/>
        <c:varyColors val="0"/>
        <c:ser>
          <c:idx val="2"/>
          <c:order val="2"/>
          <c:tx>
            <c:strRef>
              <c:f>Hoja1!$B$20:$F$20</c:f>
              <c:strCache>
                <c:ptCount val="5"/>
                <c:pt idx="0">
                  <c:v>Tasas de ocupación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2.4913689758649347E-3"/>
                  <c:y val="-5.4718392505535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4.6300178273914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4741069275947366E-3"/>
                  <c:y val="-2.946374981067303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2.946374981067303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456844879324561E-2"/>
                  <c:y val="-2.946374981067305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GT"/>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Hoja1!$G$17:$K$17</c:f>
              <c:numCache>
                <c:formatCode>General</c:formatCode>
                <c:ptCount val="5"/>
                <c:pt idx="0">
                  <c:v>2012</c:v>
                </c:pt>
                <c:pt idx="1">
                  <c:v>2013</c:v>
                </c:pt>
                <c:pt idx="2">
                  <c:v>2014</c:v>
                </c:pt>
                <c:pt idx="3">
                  <c:v>2015</c:v>
                </c:pt>
                <c:pt idx="4">
                  <c:v>2016</c:v>
                </c:pt>
              </c:numCache>
            </c:numRef>
          </c:cat>
          <c:val>
            <c:numRef>
              <c:f>Hoja1!$G$20:$K$20</c:f>
              <c:numCache>
                <c:formatCode>0%</c:formatCode>
                <c:ptCount val="5"/>
                <c:pt idx="0">
                  <c:v>2.25</c:v>
                </c:pt>
                <c:pt idx="1">
                  <c:v>2.5299999999999998</c:v>
                </c:pt>
                <c:pt idx="2">
                  <c:v>2.76</c:v>
                </c:pt>
                <c:pt idx="3">
                  <c:v>2.99</c:v>
                </c:pt>
                <c:pt idx="4">
                  <c:v>3.11</c:v>
                </c:pt>
              </c:numCache>
            </c:numRef>
          </c:val>
          <c:smooth val="0"/>
        </c:ser>
        <c:dLbls>
          <c:showLegendKey val="0"/>
          <c:showVal val="0"/>
          <c:showCatName val="0"/>
          <c:showSerName val="0"/>
          <c:showPercent val="0"/>
          <c:showBubbleSize val="0"/>
        </c:dLbls>
        <c:marker val="1"/>
        <c:smooth val="0"/>
        <c:axId val="1630420784"/>
        <c:axId val="1630425680"/>
      </c:lineChart>
      <c:catAx>
        <c:axId val="166301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GT"/>
          </a:p>
        </c:txPr>
        <c:crossAx val="1663012864"/>
        <c:crosses val="autoZero"/>
        <c:auto val="1"/>
        <c:lblAlgn val="ctr"/>
        <c:lblOffset val="100"/>
        <c:noMultiLvlLbl val="0"/>
      </c:catAx>
      <c:valAx>
        <c:axId val="1663012864"/>
        <c:scaling>
          <c:orientation val="minMax"/>
          <c:max val="2500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GT"/>
          </a:p>
        </c:txPr>
        <c:crossAx val="1663012320"/>
        <c:crosses val="autoZero"/>
        <c:crossBetween val="between"/>
      </c:valAx>
      <c:valAx>
        <c:axId val="1630425680"/>
        <c:scaling>
          <c:orientation val="minMax"/>
          <c:max val="3.2"/>
          <c:min val="1.0000000000000002E-2"/>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630420784"/>
        <c:crosses val="max"/>
        <c:crossBetween val="between"/>
      </c:valAx>
      <c:catAx>
        <c:axId val="1630420784"/>
        <c:scaling>
          <c:orientation val="minMax"/>
        </c:scaling>
        <c:delete val="1"/>
        <c:axPos val="b"/>
        <c:numFmt formatCode="General" sourceLinked="1"/>
        <c:majorTickMark val="none"/>
        <c:minorTickMark val="none"/>
        <c:tickLblPos val="nextTo"/>
        <c:crossAx val="163042568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0.07594</cdr:x>
      <cdr:y>0.28295</cdr:y>
    </cdr:from>
    <cdr:to>
      <cdr:x>0.16101</cdr:x>
      <cdr:y>0.35933</cdr:y>
    </cdr:to>
    <cdr:sp macro="" textlink="">
      <cdr:nvSpPr>
        <cdr:cNvPr id="2" name="CuadroTexto 1"/>
        <cdr:cNvSpPr txBox="1"/>
      </cdr:nvSpPr>
      <cdr:spPr>
        <a:xfrm xmlns:a="http://schemas.openxmlformats.org/drawingml/2006/main">
          <a:off x="473386" y="1279301"/>
          <a:ext cx="530328" cy="3453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1100" dirty="0">
              <a:solidFill>
                <a:srgbClr val="FF0000"/>
              </a:solidFill>
            </a:rPr>
            <a:t>117.9</a:t>
          </a:r>
        </a:p>
      </cdr:txBody>
    </cdr:sp>
  </cdr:relSizeAnchor>
  <cdr:relSizeAnchor xmlns:cdr="http://schemas.openxmlformats.org/drawingml/2006/chartDrawing">
    <cdr:from>
      <cdr:x>0.26283</cdr:x>
      <cdr:y>0.29887</cdr:y>
    </cdr:from>
    <cdr:to>
      <cdr:x>0.356</cdr:x>
      <cdr:y>0.37713</cdr:y>
    </cdr:to>
    <cdr:sp macro="" textlink="">
      <cdr:nvSpPr>
        <cdr:cNvPr id="3" name="CuadroTexto 1"/>
        <cdr:cNvSpPr txBox="1"/>
      </cdr:nvSpPr>
      <cdr:spPr>
        <a:xfrm xmlns:a="http://schemas.openxmlformats.org/drawingml/2006/main">
          <a:off x="1638508" y="1351309"/>
          <a:ext cx="580824" cy="353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100" dirty="0">
              <a:solidFill>
                <a:srgbClr val="FF0000"/>
              </a:solidFill>
            </a:rPr>
            <a:t>111.9</a:t>
          </a:r>
        </a:p>
      </cdr:txBody>
    </cdr:sp>
  </cdr:relSizeAnchor>
  <cdr:relSizeAnchor xmlns:cdr="http://schemas.openxmlformats.org/drawingml/2006/chartDrawing">
    <cdr:from>
      <cdr:x>0.45711</cdr:x>
      <cdr:y>0.3785</cdr:y>
    </cdr:from>
    <cdr:to>
      <cdr:x>0.55028</cdr:x>
      <cdr:y>0.45677</cdr:y>
    </cdr:to>
    <cdr:sp macro="" textlink="">
      <cdr:nvSpPr>
        <cdr:cNvPr id="4" name="CuadroTexto 1"/>
        <cdr:cNvSpPr txBox="1"/>
      </cdr:nvSpPr>
      <cdr:spPr>
        <a:xfrm xmlns:a="http://schemas.openxmlformats.org/drawingml/2006/main">
          <a:off x="2849650" y="1711349"/>
          <a:ext cx="580824" cy="3538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100" dirty="0">
              <a:solidFill>
                <a:srgbClr val="FF0000"/>
              </a:solidFill>
            </a:rPr>
            <a:t>98.0</a:t>
          </a:r>
        </a:p>
      </cdr:txBody>
    </cdr:sp>
  </cdr:relSizeAnchor>
  <cdr:relSizeAnchor xmlns:cdr="http://schemas.openxmlformats.org/drawingml/2006/chartDrawing">
    <cdr:from>
      <cdr:x>0.65348</cdr:x>
      <cdr:y>0.35604</cdr:y>
    </cdr:from>
    <cdr:to>
      <cdr:x>0.74665</cdr:x>
      <cdr:y>0.43431</cdr:y>
    </cdr:to>
    <cdr:sp macro="" textlink="">
      <cdr:nvSpPr>
        <cdr:cNvPr id="5" name="CuadroTexto 1"/>
        <cdr:cNvSpPr txBox="1"/>
      </cdr:nvSpPr>
      <cdr:spPr>
        <a:xfrm xmlns:a="http://schemas.openxmlformats.org/drawingml/2006/main">
          <a:off x="4073786" y="1609789"/>
          <a:ext cx="580824" cy="3538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100" dirty="0">
              <a:solidFill>
                <a:srgbClr val="FF0000"/>
              </a:solidFill>
            </a:rPr>
            <a:t>97.0</a:t>
          </a:r>
        </a:p>
      </cdr:txBody>
    </cdr:sp>
  </cdr:relSizeAnchor>
  <cdr:relSizeAnchor xmlns:cdr="http://schemas.openxmlformats.org/drawingml/2006/chartDrawing">
    <cdr:from>
      <cdr:x>0.84984</cdr:x>
      <cdr:y>0.41942</cdr:y>
    </cdr:from>
    <cdr:to>
      <cdr:x>0.94302</cdr:x>
      <cdr:y>0.49768</cdr:y>
    </cdr:to>
    <cdr:sp macro="" textlink="">
      <cdr:nvSpPr>
        <cdr:cNvPr id="6" name="CuadroTexto 1"/>
        <cdr:cNvSpPr txBox="1"/>
      </cdr:nvSpPr>
      <cdr:spPr>
        <a:xfrm xmlns:a="http://schemas.openxmlformats.org/drawingml/2006/main">
          <a:off x="5297922" y="1896355"/>
          <a:ext cx="580886" cy="353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100" dirty="0">
              <a:solidFill>
                <a:srgbClr val="FF0000"/>
              </a:solidFill>
            </a:rPr>
            <a:t>86.0</a:t>
          </a:r>
        </a:p>
      </cdr:txBody>
    </cdr:sp>
  </cdr:relSizeAnchor>
  <cdr:relSizeAnchor xmlns:cdr="http://schemas.openxmlformats.org/drawingml/2006/chartDrawing">
    <cdr:from>
      <cdr:x>0.08749</cdr:x>
      <cdr:y>0.66044</cdr:y>
    </cdr:from>
    <cdr:to>
      <cdr:x>0.18066</cdr:x>
      <cdr:y>0.7387</cdr:y>
    </cdr:to>
    <cdr:sp macro="" textlink="">
      <cdr:nvSpPr>
        <cdr:cNvPr id="7" name="CuadroTexto 1"/>
        <cdr:cNvSpPr txBox="1"/>
      </cdr:nvSpPr>
      <cdr:spPr>
        <a:xfrm xmlns:a="http://schemas.openxmlformats.org/drawingml/2006/main">
          <a:off x="545394" y="2986107"/>
          <a:ext cx="580824" cy="353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100" dirty="0">
              <a:solidFill>
                <a:srgbClr val="FF0000"/>
              </a:solidFill>
            </a:rPr>
            <a:t>34.2</a:t>
          </a:r>
        </a:p>
      </cdr:txBody>
    </cdr:sp>
  </cdr:relSizeAnchor>
  <cdr:relSizeAnchor xmlns:cdr="http://schemas.openxmlformats.org/drawingml/2006/chartDrawing">
    <cdr:from>
      <cdr:x>0.2686</cdr:x>
      <cdr:y>0.65467</cdr:y>
    </cdr:from>
    <cdr:to>
      <cdr:x>0.36178</cdr:x>
      <cdr:y>0.73293</cdr:y>
    </cdr:to>
    <cdr:sp macro="" textlink="">
      <cdr:nvSpPr>
        <cdr:cNvPr id="8" name="CuadroTexto 1"/>
        <cdr:cNvSpPr txBox="1"/>
      </cdr:nvSpPr>
      <cdr:spPr>
        <a:xfrm xmlns:a="http://schemas.openxmlformats.org/drawingml/2006/main">
          <a:off x="1674443" y="2960009"/>
          <a:ext cx="580887" cy="353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100" dirty="0">
              <a:solidFill>
                <a:srgbClr val="FF0000"/>
              </a:solidFill>
            </a:rPr>
            <a:t>34.2</a:t>
          </a:r>
        </a:p>
      </cdr:txBody>
    </cdr:sp>
  </cdr:relSizeAnchor>
  <cdr:relSizeAnchor xmlns:cdr="http://schemas.openxmlformats.org/drawingml/2006/chartDrawing">
    <cdr:from>
      <cdr:x>0.46866</cdr:x>
      <cdr:y>0.66044</cdr:y>
    </cdr:from>
    <cdr:to>
      <cdr:x>0.56183</cdr:x>
      <cdr:y>0.7387</cdr:y>
    </cdr:to>
    <cdr:sp macro="" textlink="">
      <cdr:nvSpPr>
        <cdr:cNvPr id="9" name="CuadroTexto 1"/>
        <cdr:cNvSpPr txBox="1"/>
      </cdr:nvSpPr>
      <cdr:spPr>
        <a:xfrm xmlns:a="http://schemas.openxmlformats.org/drawingml/2006/main">
          <a:off x="2921658" y="2986107"/>
          <a:ext cx="580824" cy="353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100" dirty="0">
              <a:solidFill>
                <a:srgbClr val="FF0000"/>
              </a:solidFill>
            </a:rPr>
            <a:t>31.6</a:t>
          </a:r>
        </a:p>
      </cdr:txBody>
    </cdr:sp>
  </cdr:relSizeAnchor>
  <cdr:relSizeAnchor xmlns:cdr="http://schemas.openxmlformats.org/drawingml/2006/chartDrawing">
    <cdr:from>
      <cdr:x>0.64625</cdr:x>
      <cdr:y>0.6811</cdr:y>
    </cdr:from>
    <cdr:to>
      <cdr:x>0.73943</cdr:x>
      <cdr:y>0.75936</cdr:y>
    </cdr:to>
    <cdr:sp macro="" textlink="">
      <cdr:nvSpPr>
        <cdr:cNvPr id="10" name="CuadroTexto 1"/>
        <cdr:cNvSpPr txBox="1"/>
      </cdr:nvSpPr>
      <cdr:spPr>
        <a:xfrm xmlns:a="http://schemas.openxmlformats.org/drawingml/2006/main">
          <a:off x="4028740" y="3079501"/>
          <a:ext cx="580886" cy="35384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100" dirty="0">
              <a:solidFill>
                <a:srgbClr val="FF0000"/>
              </a:solidFill>
            </a:rPr>
            <a:t>29.5</a:t>
          </a:r>
        </a:p>
      </cdr:txBody>
    </cdr:sp>
  </cdr:relSizeAnchor>
  <cdr:relSizeAnchor xmlns:cdr="http://schemas.openxmlformats.org/drawingml/2006/chartDrawing">
    <cdr:from>
      <cdr:x>0.82674</cdr:x>
      <cdr:y>0.69957</cdr:y>
    </cdr:from>
    <cdr:to>
      <cdr:x>0.91992</cdr:x>
      <cdr:y>0.77783</cdr:y>
    </cdr:to>
    <cdr:sp macro="" textlink="">
      <cdr:nvSpPr>
        <cdr:cNvPr id="11" name="CuadroTexto 1"/>
        <cdr:cNvSpPr txBox="1"/>
      </cdr:nvSpPr>
      <cdr:spPr>
        <a:xfrm xmlns:a="http://schemas.openxmlformats.org/drawingml/2006/main">
          <a:off x="5153906" y="3163029"/>
          <a:ext cx="580886" cy="35384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100" dirty="0">
              <a:solidFill>
                <a:srgbClr val="FF0000"/>
              </a:solidFill>
            </a:rPr>
            <a:t>27.3</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0.92718</cdr:y>
    </cdr:from>
    <cdr:to>
      <cdr:x>1</cdr:x>
      <cdr:y>1</cdr:y>
    </cdr:to>
    <cdr:sp macro="" textlink="">
      <cdr:nvSpPr>
        <cdr:cNvPr id="3" name="CuadroTexto 2"/>
        <cdr:cNvSpPr txBox="1"/>
      </cdr:nvSpPr>
      <cdr:spPr>
        <a:xfrm xmlns:a="http://schemas.openxmlformats.org/drawingml/2006/main">
          <a:off x="0" y="3122763"/>
          <a:ext cx="5612130" cy="2452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900"/>
            <a:t>Fuente: Gráfico</a:t>
          </a:r>
          <a:r>
            <a:rPr lang="es-GT" sz="900" baseline="0"/>
            <a:t> elaborado por DIPLAN e información proporcionada por DGPNC. *2016 datos al 31/12/2016. </a:t>
          </a:r>
          <a:endParaRPr lang="es-GT" sz="900"/>
        </a:p>
      </cdr:txBody>
    </cdr:sp>
  </cdr:relSizeAnchor>
  <cdr:relSizeAnchor xmlns:cdr="http://schemas.openxmlformats.org/drawingml/2006/chartDrawing">
    <cdr:from>
      <cdr:x>0.44898</cdr:x>
      <cdr:y>0.15068</cdr:y>
    </cdr:from>
    <cdr:to>
      <cdr:x>0.94898</cdr:x>
      <cdr:y>0.28767</cdr:y>
    </cdr:to>
    <cdr:sp macro="" textlink="">
      <cdr:nvSpPr>
        <cdr:cNvPr id="2" name="CuadroTexto 1"/>
        <cdr:cNvSpPr txBox="1"/>
      </cdr:nvSpPr>
      <cdr:spPr>
        <a:xfrm xmlns:a="http://schemas.openxmlformats.org/drawingml/2006/main">
          <a:off x="3168352" y="792088"/>
          <a:ext cx="3528392"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GT" sz="1400" b="1" dirty="0" smtClean="0"/>
            <a:t>La tendencia de los hechos delictivos para el periodo analizado va hacia la baja </a:t>
          </a:r>
          <a:endParaRPr lang="es-GT" sz="1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0.29422</cdr:x>
      <cdr:y>0.10561</cdr:y>
    </cdr:from>
    <cdr:to>
      <cdr:x>0.40839</cdr:x>
      <cdr:y>0.17102</cdr:y>
    </cdr:to>
    <cdr:sp macro="" textlink="">
      <cdr:nvSpPr>
        <cdr:cNvPr id="3" name="CuadroTexto 3"/>
        <cdr:cNvSpPr txBox="1"/>
      </cdr:nvSpPr>
      <cdr:spPr>
        <a:xfrm xmlns:a="http://schemas.openxmlformats.org/drawingml/2006/main">
          <a:off x="2194351" y="457703"/>
          <a:ext cx="851473" cy="28347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200" b="1" dirty="0"/>
            <a:t> </a:t>
          </a:r>
          <a:r>
            <a:rPr lang="es-GT" sz="1200" b="1" dirty="0" smtClean="0"/>
            <a:t>6,460.7 </a:t>
          </a:r>
          <a:endParaRPr lang="es-GT" sz="1200" b="1" dirty="0"/>
        </a:p>
      </cdr:txBody>
    </cdr:sp>
  </cdr:relSizeAnchor>
  <cdr:relSizeAnchor xmlns:cdr="http://schemas.openxmlformats.org/drawingml/2006/chartDrawing">
    <cdr:from>
      <cdr:x>0.4294</cdr:x>
      <cdr:y>0.08549</cdr:y>
    </cdr:from>
    <cdr:to>
      <cdr:x>0.54355</cdr:x>
      <cdr:y>0.1509</cdr:y>
    </cdr:to>
    <cdr:sp macro="" textlink="">
      <cdr:nvSpPr>
        <cdr:cNvPr id="4" name="CuadroTexto 3"/>
        <cdr:cNvSpPr txBox="1"/>
      </cdr:nvSpPr>
      <cdr:spPr>
        <a:xfrm xmlns:a="http://schemas.openxmlformats.org/drawingml/2006/main">
          <a:off x="3202464" y="370501"/>
          <a:ext cx="851397" cy="28347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200" b="1" dirty="0"/>
            <a:t> </a:t>
          </a:r>
          <a:r>
            <a:rPr lang="es-GT" sz="1200" b="1" dirty="0" smtClean="0"/>
            <a:t>6,821.5 </a:t>
          </a:r>
          <a:endParaRPr lang="es-GT" sz="1200" b="1" dirty="0"/>
        </a:p>
      </cdr:txBody>
    </cdr:sp>
  </cdr:relSizeAnchor>
  <cdr:relSizeAnchor xmlns:cdr="http://schemas.openxmlformats.org/drawingml/2006/chartDrawing">
    <cdr:from>
      <cdr:x>0.56457</cdr:x>
      <cdr:y>0.07946</cdr:y>
    </cdr:from>
    <cdr:to>
      <cdr:x>0.67873</cdr:x>
      <cdr:y>0.14487</cdr:y>
    </cdr:to>
    <cdr:sp macro="" textlink="">
      <cdr:nvSpPr>
        <cdr:cNvPr id="5" name="CuadroTexto 3"/>
        <cdr:cNvSpPr txBox="1"/>
      </cdr:nvSpPr>
      <cdr:spPr>
        <a:xfrm xmlns:a="http://schemas.openxmlformats.org/drawingml/2006/main">
          <a:off x="4210574" y="344371"/>
          <a:ext cx="851473" cy="28346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200" b="1" dirty="0"/>
            <a:t> </a:t>
          </a:r>
          <a:r>
            <a:rPr lang="es-GT" sz="1200" b="1" dirty="0" smtClean="0"/>
            <a:t>6,907.3 </a:t>
          </a:r>
          <a:endParaRPr lang="es-GT" sz="1200" b="1" dirty="0"/>
        </a:p>
      </cdr:txBody>
    </cdr:sp>
  </cdr:relSizeAnchor>
  <cdr:relSizeAnchor xmlns:cdr="http://schemas.openxmlformats.org/drawingml/2006/chartDrawing">
    <cdr:from>
      <cdr:x>0.70418</cdr:x>
      <cdr:y>0.07354</cdr:y>
    </cdr:from>
    <cdr:to>
      <cdr:x>0.81834</cdr:x>
      <cdr:y>0.13896</cdr:y>
    </cdr:to>
    <cdr:sp macro="" textlink="">
      <cdr:nvSpPr>
        <cdr:cNvPr id="6" name="CuadroTexto 3"/>
        <cdr:cNvSpPr txBox="1"/>
      </cdr:nvSpPr>
      <cdr:spPr>
        <a:xfrm xmlns:a="http://schemas.openxmlformats.org/drawingml/2006/main">
          <a:off x="5251803" y="318701"/>
          <a:ext cx="851474" cy="2835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200" b="1" dirty="0"/>
            <a:t> </a:t>
          </a:r>
          <a:r>
            <a:rPr lang="es-GT" sz="1200" b="1" dirty="0" smtClean="0"/>
            <a:t>6,955.0 </a:t>
          </a:r>
          <a:endParaRPr lang="es-GT" sz="1200" b="1" dirty="0"/>
        </a:p>
      </cdr:txBody>
    </cdr:sp>
  </cdr:relSizeAnchor>
  <cdr:relSizeAnchor xmlns:cdr="http://schemas.openxmlformats.org/drawingml/2006/chartDrawing">
    <cdr:from>
      <cdr:x>0.83661</cdr:x>
      <cdr:y>0.06204</cdr:y>
    </cdr:from>
    <cdr:to>
      <cdr:x>0.95077</cdr:x>
      <cdr:y>0.12746</cdr:y>
    </cdr:to>
    <cdr:sp macro="" textlink="">
      <cdr:nvSpPr>
        <cdr:cNvPr id="7" name="CuadroTexto 3"/>
        <cdr:cNvSpPr txBox="1"/>
      </cdr:nvSpPr>
      <cdr:spPr>
        <a:xfrm xmlns:a="http://schemas.openxmlformats.org/drawingml/2006/main">
          <a:off x="6239497" y="268891"/>
          <a:ext cx="851397" cy="2835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200" b="1" dirty="0"/>
            <a:t> </a:t>
          </a:r>
          <a:r>
            <a:rPr lang="es-GT" sz="1200" b="1" dirty="0"/>
            <a:t>7</a:t>
          </a:r>
          <a:r>
            <a:rPr lang="es-GT" sz="1200" b="1" dirty="0" smtClean="0"/>
            <a:t>,080.2 </a:t>
          </a:r>
          <a:endParaRPr lang="es-GT" sz="1200" b="1" dirty="0"/>
        </a:p>
      </cdr:txBody>
    </cdr:sp>
  </cdr:relSizeAnchor>
  <cdr:relSizeAnchor xmlns:cdr="http://schemas.openxmlformats.org/drawingml/2006/chartDrawing">
    <cdr:from>
      <cdr:x>0.15905</cdr:x>
      <cdr:y>0.18102</cdr:y>
    </cdr:from>
    <cdr:to>
      <cdr:x>0.27322</cdr:x>
      <cdr:y>0.24644</cdr:y>
    </cdr:to>
    <cdr:sp macro="" textlink="">
      <cdr:nvSpPr>
        <cdr:cNvPr id="8" name="CuadroTexto 3"/>
        <cdr:cNvSpPr txBox="1"/>
      </cdr:nvSpPr>
      <cdr:spPr>
        <a:xfrm xmlns:a="http://schemas.openxmlformats.org/drawingml/2006/main">
          <a:off x="1186239" y="784519"/>
          <a:ext cx="851473" cy="2835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200" b="1" dirty="0"/>
            <a:t> </a:t>
          </a:r>
          <a:r>
            <a:rPr lang="es-GT" sz="1200" b="1" dirty="0" smtClean="0"/>
            <a:t>5,455.6 </a:t>
          </a:r>
          <a:endParaRPr lang="es-GT" sz="1200" b="1" dirty="0"/>
        </a:p>
      </cdr:txBody>
    </cdr:sp>
  </cdr:relSizeAnchor>
  <cdr:relSizeAnchor xmlns:cdr="http://schemas.openxmlformats.org/drawingml/2006/chartDrawing">
    <cdr:from>
      <cdr:x>0.21044</cdr:x>
      <cdr:y>0.10688</cdr:y>
    </cdr:from>
    <cdr:to>
      <cdr:x>0.30884</cdr:x>
      <cdr:y>0.1708</cdr:y>
    </cdr:to>
    <cdr:sp macro="" textlink="">
      <cdr:nvSpPr>
        <cdr:cNvPr id="9" name="CuadroTexto 3"/>
        <cdr:cNvSpPr txBox="1"/>
      </cdr:nvSpPr>
      <cdr:spPr>
        <a:xfrm xmlns:a="http://schemas.openxmlformats.org/drawingml/2006/main" rot="20188504">
          <a:off x="1569464" y="463219"/>
          <a:ext cx="73385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1200" b="1" dirty="0">
              <a:solidFill>
                <a:srgbClr val="FF0000"/>
              </a:solidFill>
            </a:rPr>
            <a:t> </a:t>
          </a:r>
          <a:r>
            <a:rPr lang="es-GT" sz="1200" b="1" dirty="0" smtClean="0">
              <a:solidFill>
                <a:srgbClr val="FF0000"/>
              </a:solidFill>
            </a:rPr>
            <a:t>1,005.1 </a:t>
          </a:r>
          <a:endParaRPr lang="es-GT" sz="12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E30B8D1E-7DEF-4D1E-81E9-D6E098D998E0}" type="datetimeFigureOut">
              <a:rPr lang="es-GT" smtClean="0"/>
              <a:t>23/05/2017</a:t>
            </a:fld>
            <a:endParaRPr lang="es-GT"/>
          </a:p>
        </p:txBody>
      </p:sp>
      <p:sp>
        <p:nvSpPr>
          <p:cNvPr id="4" name="Marcador de imagen de diapositiva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Marcador de pie de página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D6C0D791-1DC3-41AD-8A04-660E3D0557AF}" type="slidenum">
              <a:rPr lang="es-GT" smtClean="0"/>
              <a:t>‹Nº›</a:t>
            </a:fld>
            <a:endParaRPr lang="es-GT"/>
          </a:p>
        </p:txBody>
      </p:sp>
    </p:spTree>
    <p:extLst>
      <p:ext uri="{BB962C8B-B14F-4D97-AF65-F5344CB8AC3E}">
        <p14:creationId xmlns:p14="http://schemas.microsoft.com/office/powerpoint/2010/main" val="240671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GT" dirty="0"/>
          </a:p>
        </p:txBody>
      </p:sp>
      <p:sp>
        <p:nvSpPr>
          <p:cNvPr id="4" name="3 Marcador de número de diapositiva"/>
          <p:cNvSpPr>
            <a:spLocks noGrp="1"/>
          </p:cNvSpPr>
          <p:nvPr>
            <p:ph type="sldNum" sz="quarter" idx="10"/>
          </p:nvPr>
        </p:nvSpPr>
        <p:spPr/>
        <p:txBody>
          <a:bodyPr/>
          <a:lstStyle/>
          <a:p>
            <a:fld id="{2C680C27-55B5-4B9E-A61B-E0139C2B894C}" type="slidenum">
              <a:rPr lang="es-ES" smtClean="0"/>
              <a:t>10</a:t>
            </a:fld>
            <a:endParaRPr lang="es-ES"/>
          </a:p>
        </p:txBody>
      </p:sp>
    </p:spTree>
    <p:extLst>
      <p:ext uri="{BB962C8B-B14F-4D97-AF65-F5344CB8AC3E}">
        <p14:creationId xmlns:p14="http://schemas.microsoft.com/office/powerpoint/2010/main" val="281894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C680C27-55B5-4B9E-A61B-E0139C2B894C}" type="slidenum">
              <a:rPr lang="es-ES" smtClean="0"/>
              <a:t>15</a:t>
            </a:fld>
            <a:endParaRPr lang="es-ES"/>
          </a:p>
        </p:txBody>
      </p:sp>
    </p:spTree>
    <p:extLst>
      <p:ext uri="{BB962C8B-B14F-4D97-AF65-F5344CB8AC3E}">
        <p14:creationId xmlns:p14="http://schemas.microsoft.com/office/powerpoint/2010/main" val="406551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2C680C27-55B5-4B9E-A61B-E0139C2B894C}" type="slidenum">
              <a:rPr lang="es-ES" smtClean="0"/>
              <a:t>20</a:t>
            </a:fld>
            <a:endParaRPr lang="es-ES"/>
          </a:p>
        </p:txBody>
      </p:sp>
    </p:spTree>
    <p:extLst>
      <p:ext uri="{BB962C8B-B14F-4D97-AF65-F5344CB8AC3E}">
        <p14:creationId xmlns:p14="http://schemas.microsoft.com/office/powerpoint/2010/main" val="135487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2C680C27-55B5-4B9E-A61B-E0139C2B894C}" type="slidenum">
              <a:rPr lang="es-ES" smtClean="0"/>
              <a:t>21</a:t>
            </a:fld>
            <a:endParaRPr lang="es-ES"/>
          </a:p>
        </p:txBody>
      </p:sp>
    </p:spTree>
    <p:extLst>
      <p:ext uri="{BB962C8B-B14F-4D97-AF65-F5344CB8AC3E}">
        <p14:creationId xmlns:p14="http://schemas.microsoft.com/office/powerpoint/2010/main" val="3648589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10"/>
          </p:nvPr>
        </p:nvSpPr>
        <p:spPr/>
        <p:txBody>
          <a:bodyPr/>
          <a:lstStyle/>
          <a:p>
            <a:fld id="{2C680C27-55B5-4B9E-A61B-E0139C2B894C}" type="slidenum">
              <a:rPr lang="es-ES" smtClean="0"/>
              <a:t>22</a:t>
            </a:fld>
            <a:endParaRPr lang="es-ES"/>
          </a:p>
        </p:txBody>
      </p:sp>
    </p:spTree>
    <p:extLst>
      <p:ext uri="{BB962C8B-B14F-4D97-AF65-F5344CB8AC3E}">
        <p14:creationId xmlns:p14="http://schemas.microsoft.com/office/powerpoint/2010/main" val="2222759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340768"/>
            <a:ext cx="4102224" cy="1470025"/>
          </a:xfrm>
        </p:spPr>
        <p:txBody>
          <a:bodyPr/>
          <a:lstStyle>
            <a:lvl1pPr algn="l">
              <a:defRPr b="1">
                <a:solidFill>
                  <a:schemeClr val="accent1">
                    <a:lumMod val="75000"/>
                  </a:schemeClr>
                </a:solidFill>
              </a:defRPr>
            </a:lvl1pPr>
          </a:lstStyle>
          <a:p>
            <a:r>
              <a:rPr lang="es-ES" dirty="0" smtClean="0"/>
              <a:t>Haga clic para modificar el estilo de título del patrón</a:t>
            </a:r>
            <a:endParaRPr lang="es-GT" dirty="0"/>
          </a:p>
        </p:txBody>
      </p:sp>
      <p:sp>
        <p:nvSpPr>
          <p:cNvPr id="3" name="2 Subtítulo"/>
          <p:cNvSpPr>
            <a:spLocks noGrp="1"/>
          </p:cNvSpPr>
          <p:nvPr>
            <p:ph type="subTitle" idx="1"/>
          </p:nvPr>
        </p:nvSpPr>
        <p:spPr>
          <a:xfrm>
            <a:off x="611560" y="3356992"/>
            <a:ext cx="4968552" cy="1728192"/>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GT" dirty="0"/>
          </a:p>
        </p:txBody>
      </p:sp>
      <p:sp>
        <p:nvSpPr>
          <p:cNvPr id="4" name="3 Marcador de fecha"/>
          <p:cNvSpPr>
            <a:spLocks noGrp="1"/>
          </p:cNvSpPr>
          <p:nvPr>
            <p:ph type="dt" sz="half" idx="10"/>
          </p:nvPr>
        </p:nvSpPr>
        <p:spPr/>
        <p:txBody>
          <a:bodyPr/>
          <a:lstStyle/>
          <a:p>
            <a:fld id="{23F48DF3-0170-4D3B-BF51-487313BC535F}" type="datetimeFigureOut">
              <a:rPr lang="es-GT" smtClean="0"/>
              <a:t>23/05/2017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07E61845-E7B1-4193-8532-5A4CFE04E7A8}" type="slidenum">
              <a:rPr lang="es-GT" smtClean="0"/>
              <a:t>‹Nº›</a:t>
            </a:fld>
            <a:endParaRPr lang="es-GT"/>
          </a:p>
        </p:txBody>
      </p:sp>
    </p:spTree>
    <p:extLst>
      <p:ext uri="{BB962C8B-B14F-4D97-AF65-F5344CB8AC3E}">
        <p14:creationId xmlns:p14="http://schemas.microsoft.com/office/powerpoint/2010/main" val="40610636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23F48DF3-0170-4D3B-BF51-487313BC535F}" type="datetimeFigureOut">
              <a:rPr lang="es-GT" smtClean="0"/>
              <a:t>23/05/2017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07E61845-E7B1-4193-8532-5A4CFE04E7A8}" type="slidenum">
              <a:rPr lang="es-GT" smtClean="0"/>
              <a:t>‹Nº›</a:t>
            </a:fld>
            <a:endParaRPr lang="es-GT"/>
          </a:p>
        </p:txBody>
      </p:sp>
    </p:spTree>
    <p:extLst>
      <p:ext uri="{BB962C8B-B14F-4D97-AF65-F5344CB8AC3E}">
        <p14:creationId xmlns:p14="http://schemas.microsoft.com/office/powerpoint/2010/main" val="273800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23F48DF3-0170-4D3B-BF51-487313BC535F}" type="datetimeFigureOut">
              <a:rPr lang="es-GT" smtClean="0"/>
              <a:t>23/05/2017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07E61845-E7B1-4193-8532-5A4CFE04E7A8}" type="slidenum">
              <a:rPr lang="es-GT" smtClean="0"/>
              <a:t>‹Nº›</a:t>
            </a:fld>
            <a:endParaRPr lang="es-GT"/>
          </a:p>
        </p:txBody>
      </p:sp>
    </p:spTree>
    <p:extLst>
      <p:ext uri="{BB962C8B-B14F-4D97-AF65-F5344CB8AC3E}">
        <p14:creationId xmlns:p14="http://schemas.microsoft.com/office/powerpoint/2010/main" val="410113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23F48DF3-0170-4D3B-BF51-487313BC535F}" type="datetimeFigureOut">
              <a:rPr lang="es-GT" smtClean="0"/>
              <a:t>23/05/2017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07E61845-E7B1-4193-8532-5A4CFE04E7A8}" type="slidenum">
              <a:rPr lang="es-GT" smtClean="0"/>
              <a:t>‹Nº›</a:t>
            </a:fld>
            <a:endParaRPr lang="es-GT"/>
          </a:p>
        </p:txBody>
      </p:sp>
    </p:spTree>
    <p:extLst>
      <p:ext uri="{BB962C8B-B14F-4D97-AF65-F5344CB8AC3E}">
        <p14:creationId xmlns:p14="http://schemas.microsoft.com/office/powerpoint/2010/main" val="5183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3F48DF3-0170-4D3B-BF51-487313BC535F}" type="datetimeFigureOut">
              <a:rPr lang="es-GT" smtClean="0"/>
              <a:t>23/05/2017</a:t>
            </a:fld>
            <a:endParaRPr lang="es-GT"/>
          </a:p>
        </p:txBody>
      </p:sp>
      <p:sp>
        <p:nvSpPr>
          <p:cNvPr id="5" name="4 Marcador de pie de página"/>
          <p:cNvSpPr>
            <a:spLocks noGrp="1"/>
          </p:cNvSpPr>
          <p:nvPr>
            <p:ph type="ftr" sz="quarter" idx="11"/>
          </p:nvPr>
        </p:nvSpPr>
        <p:spPr/>
        <p:txBody>
          <a:bodyPr/>
          <a:lstStyle/>
          <a:p>
            <a:endParaRPr lang="es-GT"/>
          </a:p>
        </p:txBody>
      </p:sp>
      <p:sp>
        <p:nvSpPr>
          <p:cNvPr id="6" name="5 Marcador de número de diapositiva"/>
          <p:cNvSpPr>
            <a:spLocks noGrp="1"/>
          </p:cNvSpPr>
          <p:nvPr>
            <p:ph type="sldNum" sz="quarter" idx="12"/>
          </p:nvPr>
        </p:nvSpPr>
        <p:spPr/>
        <p:txBody>
          <a:bodyPr/>
          <a:lstStyle/>
          <a:p>
            <a:fld id="{07E61845-E7B1-4193-8532-5A4CFE04E7A8}" type="slidenum">
              <a:rPr lang="es-GT" smtClean="0"/>
              <a:t>‹Nº›</a:t>
            </a:fld>
            <a:endParaRPr lang="es-GT"/>
          </a:p>
        </p:txBody>
      </p:sp>
    </p:spTree>
    <p:extLst>
      <p:ext uri="{BB962C8B-B14F-4D97-AF65-F5344CB8AC3E}">
        <p14:creationId xmlns:p14="http://schemas.microsoft.com/office/powerpoint/2010/main" val="35235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23F48DF3-0170-4D3B-BF51-487313BC535F}" type="datetimeFigureOut">
              <a:rPr lang="es-GT" smtClean="0"/>
              <a:t>23/05/2017</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07E61845-E7B1-4193-8532-5A4CFE04E7A8}" type="slidenum">
              <a:rPr lang="es-GT" smtClean="0"/>
              <a:t>‹Nº›</a:t>
            </a:fld>
            <a:endParaRPr lang="es-GT"/>
          </a:p>
        </p:txBody>
      </p:sp>
    </p:spTree>
    <p:extLst>
      <p:ext uri="{BB962C8B-B14F-4D97-AF65-F5344CB8AC3E}">
        <p14:creationId xmlns:p14="http://schemas.microsoft.com/office/powerpoint/2010/main" val="310753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23F48DF3-0170-4D3B-BF51-487313BC535F}" type="datetimeFigureOut">
              <a:rPr lang="es-GT" smtClean="0"/>
              <a:t>23/05/2017</a:t>
            </a:fld>
            <a:endParaRPr lang="es-GT"/>
          </a:p>
        </p:txBody>
      </p:sp>
      <p:sp>
        <p:nvSpPr>
          <p:cNvPr id="8" name="7 Marcador de pie de página"/>
          <p:cNvSpPr>
            <a:spLocks noGrp="1"/>
          </p:cNvSpPr>
          <p:nvPr>
            <p:ph type="ftr" sz="quarter" idx="11"/>
          </p:nvPr>
        </p:nvSpPr>
        <p:spPr/>
        <p:txBody>
          <a:bodyPr/>
          <a:lstStyle/>
          <a:p>
            <a:endParaRPr lang="es-GT"/>
          </a:p>
        </p:txBody>
      </p:sp>
      <p:sp>
        <p:nvSpPr>
          <p:cNvPr id="9" name="8 Marcador de número de diapositiva"/>
          <p:cNvSpPr>
            <a:spLocks noGrp="1"/>
          </p:cNvSpPr>
          <p:nvPr>
            <p:ph type="sldNum" sz="quarter" idx="12"/>
          </p:nvPr>
        </p:nvSpPr>
        <p:spPr/>
        <p:txBody>
          <a:bodyPr/>
          <a:lstStyle/>
          <a:p>
            <a:fld id="{07E61845-E7B1-4193-8532-5A4CFE04E7A8}" type="slidenum">
              <a:rPr lang="es-GT" smtClean="0"/>
              <a:t>‹Nº›</a:t>
            </a:fld>
            <a:endParaRPr lang="es-GT"/>
          </a:p>
        </p:txBody>
      </p:sp>
    </p:spTree>
    <p:extLst>
      <p:ext uri="{BB962C8B-B14F-4D97-AF65-F5344CB8AC3E}">
        <p14:creationId xmlns:p14="http://schemas.microsoft.com/office/powerpoint/2010/main" val="421746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23F48DF3-0170-4D3B-BF51-487313BC535F}" type="datetimeFigureOut">
              <a:rPr lang="es-GT" smtClean="0"/>
              <a:t>23/05/2017</a:t>
            </a:fld>
            <a:endParaRPr lang="es-GT"/>
          </a:p>
        </p:txBody>
      </p:sp>
      <p:sp>
        <p:nvSpPr>
          <p:cNvPr id="4" name="3 Marcador de pie de página"/>
          <p:cNvSpPr>
            <a:spLocks noGrp="1"/>
          </p:cNvSpPr>
          <p:nvPr>
            <p:ph type="ftr" sz="quarter" idx="11"/>
          </p:nvPr>
        </p:nvSpPr>
        <p:spPr/>
        <p:txBody>
          <a:bodyPr/>
          <a:lstStyle/>
          <a:p>
            <a:endParaRPr lang="es-GT"/>
          </a:p>
        </p:txBody>
      </p:sp>
      <p:sp>
        <p:nvSpPr>
          <p:cNvPr id="5" name="4 Marcador de número de diapositiva"/>
          <p:cNvSpPr>
            <a:spLocks noGrp="1"/>
          </p:cNvSpPr>
          <p:nvPr>
            <p:ph type="sldNum" sz="quarter" idx="12"/>
          </p:nvPr>
        </p:nvSpPr>
        <p:spPr/>
        <p:txBody>
          <a:bodyPr/>
          <a:lstStyle/>
          <a:p>
            <a:fld id="{07E61845-E7B1-4193-8532-5A4CFE04E7A8}" type="slidenum">
              <a:rPr lang="es-GT" smtClean="0"/>
              <a:t>‹Nº›</a:t>
            </a:fld>
            <a:endParaRPr lang="es-GT"/>
          </a:p>
        </p:txBody>
      </p:sp>
    </p:spTree>
    <p:extLst>
      <p:ext uri="{BB962C8B-B14F-4D97-AF65-F5344CB8AC3E}">
        <p14:creationId xmlns:p14="http://schemas.microsoft.com/office/powerpoint/2010/main" val="24882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3F48DF3-0170-4D3B-BF51-487313BC535F}" type="datetimeFigureOut">
              <a:rPr lang="es-GT" smtClean="0"/>
              <a:t>23/05/2017</a:t>
            </a:fld>
            <a:endParaRPr lang="es-GT"/>
          </a:p>
        </p:txBody>
      </p:sp>
      <p:sp>
        <p:nvSpPr>
          <p:cNvPr id="3" name="2 Marcador de pie de página"/>
          <p:cNvSpPr>
            <a:spLocks noGrp="1"/>
          </p:cNvSpPr>
          <p:nvPr>
            <p:ph type="ftr" sz="quarter" idx="11"/>
          </p:nvPr>
        </p:nvSpPr>
        <p:spPr/>
        <p:txBody>
          <a:bodyPr/>
          <a:lstStyle/>
          <a:p>
            <a:endParaRPr lang="es-GT"/>
          </a:p>
        </p:txBody>
      </p:sp>
      <p:sp>
        <p:nvSpPr>
          <p:cNvPr id="4" name="3 Marcador de número de diapositiva"/>
          <p:cNvSpPr>
            <a:spLocks noGrp="1"/>
          </p:cNvSpPr>
          <p:nvPr>
            <p:ph type="sldNum" sz="quarter" idx="12"/>
          </p:nvPr>
        </p:nvSpPr>
        <p:spPr/>
        <p:txBody>
          <a:bodyPr/>
          <a:lstStyle/>
          <a:p>
            <a:fld id="{07E61845-E7B1-4193-8532-5A4CFE04E7A8}" type="slidenum">
              <a:rPr lang="es-GT" smtClean="0"/>
              <a:t>‹Nº›</a:t>
            </a:fld>
            <a:endParaRPr lang="es-GT"/>
          </a:p>
        </p:txBody>
      </p:sp>
    </p:spTree>
    <p:extLst>
      <p:ext uri="{BB962C8B-B14F-4D97-AF65-F5344CB8AC3E}">
        <p14:creationId xmlns:p14="http://schemas.microsoft.com/office/powerpoint/2010/main" val="260930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3F48DF3-0170-4D3B-BF51-487313BC535F}" type="datetimeFigureOut">
              <a:rPr lang="es-GT" smtClean="0"/>
              <a:t>23/05/2017</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07E61845-E7B1-4193-8532-5A4CFE04E7A8}" type="slidenum">
              <a:rPr lang="es-GT" smtClean="0"/>
              <a:t>‹Nº›</a:t>
            </a:fld>
            <a:endParaRPr lang="es-GT"/>
          </a:p>
        </p:txBody>
      </p:sp>
    </p:spTree>
    <p:extLst>
      <p:ext uri="{BB962C8B-B14F-4D97-AF65-F5344CB8AC3E}">
        <p14:creationId xmlns:p14="http://schemas.microsoft.com/office/powerpoint/2010/main" val="16940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3F48DF3-0170-4D3B-BF51-487313BC535F}" type="datetimeFigureOut">
              <a:rPr lang="es-GT" smtClean="0"/>
              <a:t>23/05/2017</a:t>
            </a:fld>
            <a:endParaRPr lang="es-GT"/>
          </a:p>
        </p:txBody>
      </p:sp>
      <p:sp>
        <p:nvSpPr>
          <p:cNvPr id="6" name="5 Marcador de pie de página"/>
          <p:cNvSpPr>
            <a:spLocks noGrp="1"/>
          </p:cNvSpPr>
          <p:nvPr>
            <p:ph type="ftr" sz="quarter" idx="11"/>
          </p:nvPr>
        </p:nvSpPr>
        <p:spPr/>
        <p:txBody>
          <a:bodyPr/>
          <a:lstStyle/>
          <a:p>
            <a:endParaRPr lang="es-GT"/>
          </a:p>
        </p:txBody>
      </p:sp>
      <p:sp>
        <p:nvSpPr>
          <p:cNvPr id="7" name="6 Marcador de número de diapositiva"/>
          <p:cNvSpPr>
            <a:spLocks noGrp="1"/>
          </p:cNvSpPr>
          <p:nvPr>
            <p:ph type="sldNum" sz="quarter" idx="12"/>
          </p:nvPr>
        </p:nvSpPr>
        <p:spPr/>
        <p:txBody>
          <a:bodyPr/>
          <a:lstStyle/>
          <a:p>
            <a:fld id="{07E61845-E7B1-4193-8532-5A4CFE04E7A8}" type="slidenum">
              <a:rPr lang="es-GT" smtClean="0"/>
              <a:t>‹Nº›</a:t>
            </a:fld>
            <a:endParaRPr lang="es-GT"/>
          </a:p>
        </p:txBody>
      </p:sp>
    </p:spTree>
    <p:extLst>
      <p:ext uri="{BB962C8B-B14F-4D97-AF65-F5344CB8AC3E}">
        <p14:creationId xmlns:p14="http://schemas.microsoft.com/office/powerpoint/2010/main" val="393059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23528" y="188640"/>
            <a:ext cx="4762872" cy="1210146"/>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GT" dirty="0"/>
          </a:p>
        </p:txBody>
      </p:sp>
      <p:sp>
        <p:nvSpPr>
          <p:cNvPr id="3" name="2 Marcador de texto"/>
          <p:cNvSpPr>
            <a:spLocks noGrp="1"/>
          </p:cNvSpPr>
          <p:nvPr>
            <p:ph type="body" idx="1"/>
          </p:nvPr>
        </p:nvSpPr>
        <p:spPr>
          <a:xfrm>
            <a:off x="323528" y="1556792"/>
            <a:ext cx="7704856" cy="4536504"/>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GT"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48DF3-0170-4D3B-BF51-487313BC535F}" type="datetimeFigureOut">
              <a:rPr lang="es-GT" smtClean="0"/>
              <a:t>23/05/2017</a:t>
            </a:fld>
            <a:endParaRPr lang="es-GT"/>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61845-E7B1-4193-8532-5A4CFE04E7A8}" type="slidenum">
              <a:rPr lang="es-GT" smtClean="0"/>
              <a:t>‹Nº›</a:t>
            </a:fld>
            <a:endParaRPr lang="es-GT"/>
          </a:p>
        </p:txBody>
      </p:sp>
    </p:spTree>
    <p:extLst>
      <p:ext uri="{BB962C8B-B14F-4D97-AF65-F5344CB8AC3E}">
        <p14:creationId xmlns:p14="http://schemas.microsoft.com/office/powerpoint/2010/main" val="801256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200" b="1" kern="1200">
          <a:solidFill>
            <a:srgbClr val="37609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07504" y="5877272"/>
            <a:ext cx="2304256" cy="307777"/>
          </a:xfrm>
          <a:prstGeom prst="rect">
            <a:avLst/>
          </a:prstGeom>
          <a:noFill/>
        </p:spPr>
        <p:txBody>
          <a:bodyPr wrap="square" rtlCol="0">
            <a:spAutoFit/>
          </a:bodyPr>
          <a:lstStyle/>
          <a:p>
            <a:pPr>
              <a:buNone/>
            </a:pPr>
            <a:r>
              <a:rPr lang="es-GT" sz="1400" b="1" dirty="0" smtClean="0">
                <a:solidFill>
                  <a:schemeClr val="tx2">
                    <a:lumMod val="50000"/>
                  </a:schemeClr>
                </a:solidFill>
                <a:latin typeface="Arial" pitchFamily="34" charset="0"/>
                <a:ea typeface="Segoe UI Black" pitchFamily="34" charset="0"/>
                <a:cs typeface="Arial" pitchFamily="34" charset="0"/>
              </a:rPr>
              <a:t>Guatemala, mayo 2017</a:t>
            </a:r>
            <a:endParaRPr lang="es-GT" sz="1400" b="1" dirty="0">
              <a:solidFill>
                <a:schemeClr val="tx2">
                  <a:lumMod val="50000"/>
                </a:schemeClr>
              </a:solidFill>
              <a:latin typeface="Arial" pitchFamily="34" charset="0"/>
              <a:ea typeface="Segoe UI Black" pitchFamily="34" charset="0"/>
              <a:cs typeface="Arial" pitchFamily="34" charset="0"/>
            </a:endParaRPr>
          </a:p>
        </p:txBody>
      </p:sp>
      <p:sp>
        <p:nvSpPr>
          <p:cNvPr id="9" name="1 Título"/>
          <p:cNvSpPr txBox="1">
            <a:spLocks/>
          </p:cNvSpPr>
          <p:nvPr/>
        </p:nvSpPr>
        <p:spPr>
          <a:xfrm>
            <a:off x="35496" y="908720"/>
            <a:ext cx="5112568" cy="2736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s-GT" sz="2800" b="1" dirty="0" smtClean="0">
                <a:solidFill>
                  <a:srgbClr val="376092"/>
                </a:solidFill>
                <a:latin typeface="Arial" pitchFamily="34" charset="0"/>
                <a:ea typeface="Segoe UI Black" pitchFamily="34" charset="0"/>
                <a:cs typeface="Arial" pitchFamily="34" charset="0"/>
              </a:rPr>
              <a:t>Presentación Institucional Taller de Presupuesto Abierto</a:t>
            </a:r>
          </a:p>
          <a:p>
            <a:pPr algn="l"/>
            <a:endParaRPr lang="es-GT" sz="2400" b="1" dirty="0">
              <a:solidFill>
                <a:schemeClr val="tx2">
                  <a:lumMod val="75000"/>
                </a:schemeClr>
              </a:solidFill>
              <a:latin typeface="Arial" pitchFamily="34" charset="0"/>
              <a:ea typeface="Segoe UI Black" pitchFamily="34" charset="0"/>
              <a:cs typeface="Arial" pitchFamily="34" charset="0"/>
            </a:endParaRPr>
          </a:p>
          <a:p>
            <a:pPr algn="l"/>
            <a:r>
              <a:rPr lang="es-GT" sz="2400" b="1" dirty="0" smtClean="0">
                <a:solidFill>
                  <a:schemeClr val="tx2">
                    <a:lumMod val="75000"/>
                  </a:schemeClr>
                </a:solidFill>
                <a:latin typeface="Arial" pitchFamily="34" charset="0"/>
                <a:ea typeface="Segoe UI Black" pitchFamily="34" charset="0"/>
                <a:cs typeface="Arial" pitchFamily="34" charset="0"/>
              </a:rPr>
              <a:t>Formulación </a:t>
            </a:r>
            <a:r>
              <a:rPr lang="es-GT" sz="2400" b="1" dirty="0">
                <a:solidFill>
                  <a:schemeClr val="tx2">
                    <a:lumMod val="75000"/>
                  </a:schemeClr>
                </a:solidFill>
                <a:latin typeface="Arial" pitchFamily="34" charset="0"/>
                <a:ea typeface="Segoe UI Black" pitchFamily="34" charset="0"/>
                <a:cs typeface="Arial" pitchFamily="34" charset="0"/>
              </a:rPr>
              <a:t>Presupuestaria </a:t>
            </a:r>
            <a:endParaRPr lang="es-GT" sz="2400" b="1" dirty="0" smtClean="0">
              <a:solidFill>
                <a:schemeClr val="tx2">
                  <a:lumMod val="75000"/>
                </a:schemeClr>
              </a:solidFill>
              <a:latin typeface="Arial" pitchFamily="34" charset="0"/>
              <a:ea typeface="Segoe UI Black" pitchFamily="34" charset="0"/>
              <a:cs typeface="Arial" pitchFamily="34" charset="0"/>
            </a:endParaRPr>
          </a:p>
          <a:p>
            <a:pPr algn="l"/>
            <a:r>
              <a:rPr lang="es-GT" sz="2400" b="1" dirty="0" smtClean="0">
                <a:solidFill>
                  <a:schemeClr val="tx2">
                    <a:lumMod val="75000"/>
                  </a:schemeClr>
                </a:solidFill>
                <a:latin typeface="Arial" pitchFamily="34" charset="0"/>
                <a:ea typeface="Segoe UI Black" pitchFamily="34" charset="0"/>
                <a:cs typeface="Arial" pitchFamily="34" charset="0"/>
              </a:rPr>
              <a:t>Multianual </a:t>
            </a:r>
            <a:r>
              <a:rPr lang="es-GT" sz="2400" b="1" dirty="0">
                <a:solidFill>
                  <a:schemeClr val="tx2">
                    <a:lumMod val="75000"/>
                  </a:schemeClr>
                </a:solidFill>
                <a:latin typeface="Arial" pitchFamily="34" charset="0"/>
                <a:ea typeface="Segoe UI Black" pitchFamily="34" charset="0"/>
                <a:cs typeface="Arial" pitchFamily="34" charset="0"/>
              </a:rPr>
              <a:t>2018-2022</a:t>
            </a:r>
          </a:p>
        </p:txBody>
      </p:sp>
      <p:sp>
        <p:nvSpPr>
          <p:cNvPr id="3" name="2 CuadroTexto"/>
          <p:cNvSpPr txBox="1"/>
          <p:nvPr/>
        </p:nvSpPr>
        <p:spPr>
          <a:xfrm>
            <a:off x="467544" y="3861048"/>
            <a:ext cx="4176464" cy="523220"/>
          </a:xfrm>
          <a:prstGeom prst="rect">
            <a:avLst/>
          </a:prstGeom>
          <a:noFill/>
        </p:spPr>
        <p:txBody>
          <a:bodyPr wrap="square" rtlCol="0">
            <a:spAutoFit/>
          </a:bodyPr>
          <a:lstStyle/>
          <a:p>
            <a:r>
              <a:rPr lang="es-GT" sz="2800" dirty="0" smtClean="0"/>
              <a:t>Ministerio de Gobernación</a:t>
            </a:r>
            <a:endParaRPr lang="es-CO" sz="2800" dirty="0"/>
          </a:p>
        </p:txBody>
      </p:sp>
    </p:spTree>
    <p:extLst>
      <p:ext uri="{BB962C8B-B14F-4D97-AF65-F5344CB8AC3E}">
        <p14:creationId xmlns:p14="http://schemas.microsoft.com/office/powerpoint/2010/main" val="1452076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p:cNvPicPr/>
          <p:nvPr/>
        </p:nvPicPr>
        <p:blipFill>
          <a:blip r:embed="rId3" cstate="print">
            <a:extLst>
              <a:ext uri="{BEBA8EAE-BF5A-486C-A8C5-ECC9F3942E4B}">
                <a14:imgProps xmlns:a14="http://schemas.microsoft.com/office/drawing/2010/main">
                  <a14:imgLayer r:embed="rId4">
                    <a14:imgEffect>
                      <a14:backgroundRemoval t="545" b="97930" l="2345" r="98541">
                        <a14:foregroundMark x1="35279" y1="22549" x2="24596" y2="14325"/>
                        <a14:foregroundMark x1="23137" y1="42375" x2="45857" y2="42375"/>
                        <a14:foregroundMark x1="75925" y1="78540" x2="78322" y2="76089"/>
                        <a14:foregroundMark x1="82751" y1="65033" x2="87077" y2="61765"/>
                        <a14:foregroundMark x1="91089" y1="57625" x2="93590" y2="55882"/>
                        <a14:foregroundMark x1="64044" y1="90959" x2="64461" y2="89052"/>
                        <a14:foregroundMark x1="5993" y1="78976" x2="7556" y2="68301"/>
                        <a14:foregroundMark x1="7035" y1="62963" x2="6514" y2="60784"/>
                        <a14:foregroundMark x1="55967" y1="97277" x2="57113" y2="96569"/>
                        <a14:foregroundMark x1="9693" y1="54248" x2="16102" y2="43301"/>
                        <a14:foregroundMark x1="60761" y1="91503" x2="63940" y2="91667"/>
                      </a14:backgroundRemoval>
                    </a14:imgEffect>
                  </a14:imgLayer>
                </a14:imgProps>
              </a:ext>
              <a:ext uri="{28A0092B-C50C-407E-A947-70E740481C1C}">
                <a14:useLocalDpi xmlns:a14="http://schemas.microsoft.com/office/drawing/2010/main" val="0"/>
              </a:ext>
            </a:extLst>
          </a:blip>
          <a:srcRect/>
          <a:stretch>
            <a:fillRect/>
          </a:stretch>
        </p:blipFill>
        <p:spPr bwMode="auto">
          <a:xfrm>
            <a:off x="1619672" y="1196752"/>
            <a:ext cx="5596255" cy="5310000"/>
          </a:xfrm>
          <a:prstGeom prst="rect">
            <a:avLst/>
          </a:prstGeom>
          <a:noFill/>
          <a:ln>
            <a:noFill/>
          </a:ln>
        </p:spPr>
      </p:pic>
      <p:sp>
        <p:nvSpPr>
          <p:cNvPr id="72" name="71 CuadroTexto"/>
          <p:cNvSpPr txBox="1"/>
          <p:nvPr/>
        </p:nvSpPr>
        <p:spPr>
          <a:xfrm>
            <a:off x="4499992" y="3645024"/>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14</a:t>
            </a:r>
          </a:p>
        </p:txBody>
      </p:sp>
      <p:sp>
        <p:nvSpPr>
          <p:cNvPr id="73" name="72 CuadroTexto"/>
          <p:cNvSpPr txBox="1"/>
          <p:nvPr/>
        </p:nvSpPr>
        <p:spPr>
          <a:xfrm>
            <a:off x="3419872" y="3608616"/>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12</a:t>
            </a:r>
          </a:p>
        </p:txBody>
      </p:sp>
      <p:sp>
        <p:nvSpPr>
          <p:cNvPr id="74" name="73 CuadroTexto"/>
          <p:cNvSpPr txBox="1"/>
          <p:nvPr/>
        </p:nvSpPr>
        <p:spPr>
          <a:xfrm>
            <a:off x="2699792" y="3590712"/>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14</a:t>
            </a:r>
          </a:p>
        </p:txBody>
      </p:sp>
      <p:sp>
        <p:nvSpPr>
          <p:cNvPr id="75" name="74 CuadroTexto"/>
          <p:cNvSpPr txBox="1"/>
          <p:nvPr/>
        </p:nvSpPr>
        <p:spPr>
          <a:xfrm>
            <a:off x="6372200" y="3867711"/>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16</a:t>
            </a:r>
          </a:p>
        </p:txBody>
      </p:sp>
      <p:sp>
        <p:nvSpPr>
          <p:cNvPr id="76" name="75 CuadroTexto"/>
          <p:cNvSpPr txBox="1"/>
          <p:nvPr/>
        </p:nvSpPr>
        <p:spPr>
          <a:xfrm>
            <a:off x="2971199" y="4509120"/>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5</a:t>
            </a:r>
          </a:p>
        </p:txBody>
      </p:sp>
      <p:sp>
        <p:nvSpPr>
          <p:cNvPr id="77" name="76 CuadroTexto"/>
          <p:cNvSpPr txBox="1"/>
          <p:nvPr/>
        </p:nvSpPr>
        <p:spPr>
          <a:xfrm>
            <a:off x="2123728" y="4509120"/>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10</a:t>
            </a:r>
          </a:p>
        </p:txBody>
      </p:sp>
      <p:sp>
        <p:nvSpPr>
          <p:cNvPr id="78" name="77 CuadroTexto"/>
          <p:cNvSpPr txBox="1"/>
          <p:nvPr/>
        </p:nvSpPr>
        <p:spPr>
          <a:xfrm>
            <a:off x="4174470" y="4458409"/>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10</a:t>
            </a:r>
          </a:p>
        </p:txBody>
      </p:sp>
      <p:sp>
        <p:nvSpPr>
          <p:cNvPr id="79" name="78 CuadroTexto"/>
          <p:cNvSpPr txBox="1"/>
          <p:nvPr/>
        </p:nvSpPr>
        <p:spPr>
          <a:xfrm>
            <a:off x="5502963" y="4514453"/>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11</a:t>
            </a:r>
          </a:p>
        </p:txBody>
      </p:sp>
      <p:sp>
        <p:nvSpPr>
          <p:cNvPr id="80" name="79 CuadroTexto"/>
          <p:cNvSpPr txBox="1"/>
          <p:nvPr/>
        </p:nvSpPr>
        <p:spPr>
          <a:xfrm>
            <a:off x="4860032" y="2060848"/>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13</a:t>
            </a:r>
          </a:p>
        </p:txBody>
      </p:sp>
      <p:sp>
        <p:nvSpPr>
          <p:cNvPr id="81" name="80 CuadroTexto"/>
          <p:cNvSpPr txBox="1"/>
          <p:nvPr/>
        </p:nvSpPr>
        <p:spPr>
          <a:xfrm>
            <a:off x="4750905" y="4632702"/>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5</a:t>
            </a:r>
          </a:p>
        </p:txBody>
      </p:sp>
      <p:sp>
        <p:nvSpPr>
          <p:cNvPr id="82" name="81 CuadroTexto"/>
          <p:cNvSpPr txBox="1"/>
          <p:nvPr/>
        </p:nvSpPr>
        <p:spPr>
          <a:xfrm>
            <a:off x="5491597" y="4978846"/>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12</a:t>
            </a:r>
          </a:p>
        </p:txBody>
      </p:sp>
      <p:sp>
        <p:nvSpPr>
          <p:cNvPr id="83" name="82 CuadroTexto"/>
          <p:cNvSpPr txBox="1"/>
          <p:nvPr/>
        </p:nvSpPr>
        <p:spPr>
          <a:xfrm>
            <a:off x="3968851" y="5002370"/>
            <a:ext cx="56470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155</a:t>
            </a:r>
          </a:p>
        </p:txBody>
      </p:sp>
      <p:sp>
        <p:nvSpPr>
          <p:cNvPr id="84" name="83 CuadroTexto"/>
          <p:cNvSpPr txBox="1"/>
          <p:nvPr/>
        </p:nvSpPr>
        <p:spPr>
          <a:xfrm>
            <a:off x="3560859" y="4863641"/>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10</a:t>
            </a:r>
          </a:p>
        </p:txBody>
      </p:sp>
      <p:sp>
        <p:nvSpPr>
          <p:cNvPr id="85" name="84 CuadroTexto"/>
          <p:cNvSpPr txBox="1"/>
          <p:nvPr/>
        </p:nvSpPr>
        <p:spPr>
          <a:xfrm>
            <a:off x="4884224" y="5079826"/>
            <a:ext cx="432048" cy="276999"/>
          </a:xfrm>
          <a:prstGeom prst="rect">
            <a:avLst/>
          </a:prstGeom>
          <a:noFill/>
        </p:spPr>
        <p:txBody>
          <a:bodyPr wrap="square" rtlCol="0">
            <a:spAutoFit/>
          </a:bodyPr>
          <a:lstStyle/>
          <a:p>
            <a:r>
              <a:rPr lang="es-MX" sz="1200" b="1" dirty="0">
                <a:latin typeface="Arial" panose="020B0604020202020204" pitchFamily="34" charset="0"/>
                <a:cs typeface="Arial" panose="020B0604020202020204" pitchFamily="34" charset="0"/>
              </a:rPr>
              <a:t>7</a:t>
            </a:r>
            <a:endParaRPr lang="es-MX" sz="1200" b="1" dirty="0" smtClean="0">
              <a:latin typeface="Arial" panose="020B0604020202020204" pitchFamily="34" charset="0"/>
              <a:cs typeface="Arial" panose="020B0604020202020204" pitchFamily="34" charset="0"/>
            </a:endParaRPr>
          </a:p>
        </p:txBody>
      </p:sp>
      <p:sp>
        <p:nvSpPr>
          <p:cNvPr id="86" name="85 CuadroTexto"/>
          <p:cNvSpPr txBox="1"/>
          <p:nvPr/>
        </p:nvSpPr>
        <p:spPr>
          <a:xfrm>
            <a:off x="4938329" y="5557301"/>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12</a:t>
            </a:r>
          </a:p>
        </p:txBody>
      </p:sp>
      <p:sp>
        <p:nvSpPr>
          <p:cNvPr id="87" name="86 CuadroTexto"/>
          <p:cNvSpPr txBox="1"/>
          <p:nvPr/>
        </p:nvSpPr>
        <p:spPr>
          <a:xfrm>
            <a:off x="3491880" y="5772641"/>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18</a:t>
            </a:r>
          </a:p>
        </p:txBody>
      </p:sp>
      <p:sp>
        <p:nvSpPr>
          <p:cNvPr id="88" name="87 CuadroTexto"/>
          <p:cNvSpPr txBox="1"/>
          <p:nvPr/>
        </p:nvSpPr>
        <p:spPr>
          <a:xfrm>
            <a:off x="3060268" y="4907671"/>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15</a:t>
            </a:r>
          </a:p>
        </p:txBody>
      </p:sp>
      <p:sp>
        <p:nvSpPr>
          <p:cNvPr id="89" name="88 CuadroTexto"/>
          <p:cNvSpPr txBox="1"/>
          <p:nvPr/>
        </p:nvSpPr>
        <p:spPr>
          <a:xfrm>
            <a:off x="2745120" y="5280302"/>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13</a:t>
            </a:r>
          </a:p>
        </p:txBody>
      </p:sp>
      <p:sp>
        <p:nvSpPr>
          <p:cNvPr id="90" name="89 CuadroTexto"/>
          <p:cNvSpPr txBox="1"/>
          <p:nvPr/>
        </p:nvSpPr>
        <p:spPr>
          <a:xfrm>
            <a:off x="2411760" y="5389190"/>
            <a:ext cx="432048" cy="276999"/>
          </a:xfrm>
          <a:prstGeom prst="rect">
            <a:avLst/>
          </a:prstGeom>
          <a:noFill/>
        </p:spPr>
        <p:txBody>
          <a:bodyPr wrap="square" rtlCol="0">
            <a:spAutoFit/>
          </a:bodyPr>
          <a:lstStyle/>
          <a:p>
            <a:r>
              <a:rPr lang="es-MX" sz="1200" b="1" dirty="0">
                <a:latin typeface="Arial" panose="020B0604020202020204" pitchFamily="34" charset="0"/>
                <a:cs typeface="Arial" panose="020B0604020202020204" pitchFamily="34" charset="0"/>
              </a:rPr>
              <a:t>7</a:t>
            </a:r>
            <a:endParaRPr lang="es-MX" sz="1200" b="1" dirty="0" smtClean="0">
              <a:latin typeface="Arial" panose="020B0604020202020204" pitchFamily="34" charset="0"/>
              <a:cs typeface="Arial" panose="020B0604020202020204" pitchFamily="34" charset="0"/>
            </a:endParaRPr>
          </a:p>
        </p:txBody>
      </p:sp>
      <p:sp>
        <p:nvSpPr>
          <p:cNvPr id="91" name="90 CuadroTexto"/>
          <p:cNvSpPr txBox="1"/>
          <p:nvPr/>
        </p:nvSpPr>
        <p:spPr>
          <a:xfrm>
            <a:off x="2539151" y="4832285"/>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14</a:t>
            </a:r>
          </a:p>
        </p:txBody>
      </p:sp>
      <p:sp>
        <p:nvSpPr>
          <p:cNvPr id="92" name="91 CuadroTexto"/>
          <p:cNvSpPr txBox="1"/>
          <p:nvPr/>
        </p:nvSpPr>
        <p:spPr>
          <a:xfrm>
            <a:off x="4283968" y="5634141"/>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10</a:t>
            </a:r>
          </a:p>
        </p:txBody>
      </p:sp>
      <p:sp>
        <p:nvSpPr>
          <p:cNvPr id="93" name="92 CuadroTexto"/>
          <p:cNvSpPr txBox="1"/>
          <p:nvPr/>
        </p:nvSpPr>
        <p:spPr>
          <a:xfrm>
            <a:off x="3699892" y="5264661"/>
            <a:ext cx="432048" cy="276999"/>
          </a:xfrm>
          <a:prstGeom prst="rect">
            <a:avLst/>
          </a:prstGeom>
          <a:noFill/>
        </p:spPr>
        <p:txBody>
          <a:bodyPr wrap="square" rtlCol="0">
            <a:spAutoFit/>
          </a:bodyPr>
          <a:lstStyle/>
          <a:p>
            <a:r>
              <a:rPr lang="es-MX" sz="1200" b="1" dirty="0" smtClean="0">
                <a:latin typeface="Arial" panose="020B0604020202020204" pitchFamily="34" charset="0"/>
                <a:cs typeface="Arial" panose="020B0604020202020204" pitchFamily="34" charset="0"/>
              </a:rPr>
              <a:t>12</a:t>
            </a:r>
          </a:p>
        </p:txBody>
      </p:sp>
      <p:sp>
        <p:nvSpPr>
          <p:cNvPr id="2" name="1 CuadroTexto"/>
          <p:cNvSpPr txBox="1"/>
          <p:nvPr/>
        </p:nvSpPr>
        <p:spPr>
          <a:xfrm>
            <a:off x="4854664" y="2337847"/>
            <a:ext cx="577550"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PETÉN</a:t>
            </a:r>
            <a:endParaRPr lang="es-GT" sz="600" dirty="0">
              <a:latin typeface="Arial" panose="020B0604020202020204" pitchFamily="34" charset="0"/>
              <a:cs typeface="Arial" panose="020B0604020202020204" pitchFamily="34" charset="0"/>
            </a:endParaRPr>
          </a:p>
        </p:txBody>
      </p:sp>
      <p:sp>
        <p:nvSpPr>
          <p:cNvPr id="50" name="49 CuadroTexto"/>
          <p:cNvSpPr txBox="1"/>
          <p:nvPr/>
        </p:nvSpPr>
        <p:spPr>
          <a:xfrm>
            <a:off x="2367940" y="3863618"/>
            <a:ext cx="951736"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HUEHUETENANGO</a:t>
            </a:r>
            <a:endParaRPr lang="es-GT" sz="600" dirty="0">
              <a:latin typeface="Arial" panose="020B0604020202020204" pitchFamily="34" charset="0"/>
              <a:cs typeface="Arial" panose="020B0604020202020204" pitchFamily="34" charset="0"/>
            </a:endParaRPr>
          </a:p>
        </p:txBody>
      </p:sp>
      <p:sp>
        <p:nvSpPr>
          <p:cNvPr id="51" name="50 CuadroTexto"/>
          <p:cNvSpPr txBox="1"/>
          <p:nvPr/>
        </p:nvSpPr>
        <p:spPr>
          <a:xfrm>
            <a:off x="3319676" y="3885615"/>
            <a:ext cx="577550"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QUICHÉ</a:t>
            </a:r>
            <a:endParaRPr lang="es-GT" sz="600" dirty="0">
              <a:latin typeface="Arial" panose="020B0604020202020204" pitchFamily="34" charset="0"/>
              <a:cs typeface="Arial" panose="020B0604020202020204" pitchFamily="34" charset="0"/>
            </a:endParaRPr>
          </a:p>
        </p:txBody>
      </p:sp>
      <p:sp>
        <p:nvSpPr>
          <p:cNvPr id="52" name="51 CuadroTexto"/>
          <p:cNvSpPr txBox="1"/>
          <p:nvPr/>
        </p:nvSpPr>
        <p:spPr>
          <a:xfrm>
            <a:off x="4350298" y="3863618"/>
            <a:ext cx="793141"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ALTA VERAPAZ</a:t>
            </a:r>
            <a:endParaRPr lang="es-GT" sz="600" dirty="0">
              <a:latin typeface="Arial" panose="020B0604020202020204" pitchFamily="34" charset="0"/>
              <a:cs typeface="Arial" panose="020B0604020202020204" pitchFamily="34" charset="0"/>
            </a:endParaRPr>
          </a:p>
        </p:txBody>
      </p:sp>
      <p:sp>
        <p:nvSpPr>
          <p:cNvPr id="53" name="52 CuadroTexto"/>
          <p:cNvSpPr txBox="1"/>
          <p:nvPr/>
        </p:nvSpPr>
        <p:spPr>
          <a:xfrm>
            <a:off x="6289280" y="4076334"/>
            <a:ext cx="505542"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IZABAL</a:t>
            </a:r>
            <a:endParaRPr lang="es-GT" sz="600" dirty="0">
              <a:latin typeface="Arial" panose="020B0604020202020204" pitchFamily="34" charset="0"/>
              <a:cs typeface="Arial" panose="020B0604020202020204" pitchFamily="34" charset="0"/>
            </a:endParaRPr>
          </a:p>
        </p:txBody>
      </p:sp>
      <p:sp>
        <p:nvSpPr>
          <p:cNvPr id="54" name="53 CuadroTexto"/>
          <p:cNvSpPr txBox="1"/>
          <p:nvPr/>
        </p:nvSpPr>
        <p:spPr>
          <a:xfrm>
            <a:off x="1968674" y="4786119"/>
            <a:ext cx="808464"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SAN MARCOS</a:t>
            </a:r>
            <a:endParaRPr lang="es-GT" sz="600" dirty="0">
              <a:latin typeface="Arial" panose="020B0604020202020204" pitchFamily="34" charset="0"/>
              <a:cs typeface="Arial" panose="020B0604020202020204" pitchFamily="34" charset="0"/>
            </a:endParaRPr>
          </a:p>
        </p:txBody>
      </p:sp>
      <p:sp>
        <p:nvSpPr>
          <p:cNvPr id="55" name="54 CuadroTexto"/>
          <p:cNvSpPr txBox="1"/>
          <p:nvPr/>
        </p:nvSpPr>
        <p:spPr>
          <a:xfrm>
            <a:off x="2179732" y="5557301"/>
            <a:ext cx="720823"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RETALHULEU</a:t>
            </a:r>
            <a:endParaRPr lang="es-GT" sz="600" dirty="0">
              <a:latin typeface="Arial" panose="020B0604020202020204" pitchFamily="34" charset="0"/>
              <a:cs typeface="Arial" panose="020B0604020202020204" pitchFamily="34" charset="0"/>
            </a:endParaRPr>
          </a:p>
        </p:txBody>
      </p:sp>
      <p:sp>
        <p:nvSpPr>
          <p:cNvPr id="56" name="55 CuadroTexto"/>
          <p:cNvSpPr txBox="1"/>
          <p:nvPr/>
        </p:nvSpPr>
        <p:spPr>
          <a:xfrm>
            <a:off x="3248039" y="5976719"/>
            <a:ext cx="720823"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ESCUINTLA</a:t>
            </a:r>
            <a:endParaRPr lang="es-GT" sz="600" dirty="0">
              <a:latin typeface="Arial" panose="020B0604020202020204" pitchFamily="34" charset="0"/>
              <a:cs typeface="Arial" panose="020B0604020202020204" pitchFamily="34" charset="0"/>
            </a:endParaRPr>
          </a:p>
        </p:txBody>
      </p:sp>
      <p:sp>
        <p:nvSpPr>
          <p:cNvPr id="57" name="56 CuadroTexto"/>
          <p:cNvSpPr txBox="1"/>
          <p:nvPr/>
        </p:nvSpPr>
        <p:spPr>
          <a:xfrm>
            <a:off x="4078228" y="5864974"/>
            <a:ext cx="720823"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SANTA ROSA</a:t>
            </a:r>
            <a:endParaRPr lang="es-GT" sz="600" dirty="0">
              <a:latin typeface="Arial" panose="020B0604020202020204" pitchFamily="34" charset="0"/>
              <a:cs typeface="Arial" panose="020B0604020202020204" pitchFamily="34" charset="0"/>
            </a:endParaRPr>
          </a:p>
        </p:txBody>
      </p:sp>
      <p:sp>
        <p:nvSpPr>
          <p:cNvPr id="58" name="57 CuadroTexto"/>
          <p:cNvSpPr txBox="1"/>
          <p:nvPr/>
        </p:nvSpPr>
        <p:spPr>
          <a:xfrm>
            <a:off x="4822542" y="5773637"/>
            <a:ext cx="720823"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JUTIAPA</a:t>
            </a:r>
            <a:endParaRPr lang="es-GT" sz="600" dirty="0">
              <a:latin typeface="Arial" panose="020B0604020202020204" pitchFamily="34" charset="0"/>
              <a:cs typeface="Arial" panose="020B0604020202020204" pitchFamily="34" charset="0"/>
            </a:endParaRPr>
          </a:p>
        </p:txBody>
      </p:sp>
      <p:sp>
        <p:nvSpPr>
          <p:cNvPr id="59" name="58 CuadroTexto"/>
          <p:cNvSpPr txBox="1"/>
          <p:nvPr/>
        </p:nvSpPr>
        <p:spPr>
          <a:xfrm>
            <a:off x="2719214" y="5434191"/>
            <a:ext cx="915907"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SUCHITEPÉQUEZ</a:t>
            </a:r>
            <a:endParaRPr lang="es-GT" sz="600" dirty="0">
              <a:latin typeface="Arial" panose="020B0604020202020204" pitchFamily="34" charset="0"/>
              <a:cs typeface="Arial" panose="020B0604020202020204" pitchFamily="34" charset="0"/>
            </a:endParaRPr>
          </a:p>
        </p:txBody>
      </p:sp>
      <p:sp>
        <p:nvSpPr>
          <p:cNvPr id="60" name="59 CuadroTexto"/>
          <p:cNvSpPr txBox="1"/>
          <p:nvPr/>
        </p:nvSpPr>
        <p:spPr>
          <a:xfrm>
            <a:off x="2715701" y="4735408"/>
            <a:ext cx="768083" cy="169277"/>
          </a:xfrm>
          <a:prstGeom prst="rect">
            <a:avLst/>
          </a:prstGeom>
          <a:noFill/>
        </p:spPr>
        <p:txBody>
          <a:bodyPr wrap="square" rtlCol="0">
            <a:spAutoFit/>
          </a:bodyPr>
          <a:lstStyle/>
          <a:p>
            <a:r>
              <a:rPr lang="es-MX" sz="500" dirty="0" smtClean="0">
                <a:latin typeface="Arial" panose="020B0604020202020204" pitchFamily="34" charset="0"/>
                <a:cs typeface="Arial" panose="020B0604020202020204" pitchFamily="34" charset="0"/>
              </a:rPr>
              <a:t>TOTONICAPÁN</a:t>
            </a:r>
            <a:endParaRPr lang="es-GT" sz="500" dirty="0">
              <a:latin typeface="Arial" panose="020B0604020202020204" pitchFamily="34" charset="0"/>
              <a:cs typeface="Arial" panose="020B0604020202020204" pitchFamily="34" charset="0"/>
            </a:endParaRPr>
          </a:p>
        </p:txBody>
      </p:sp>
      <p:sp>
        <p:nvSpPr>
          <p:cNvPr id="61" name="60 CuadroTexto"/>
          <p:cNvSpPr txBox="1"/>
          <p:nvPr/>
        </p:nvSpPr>
        <p:spPr>
          <a:xfrm>
            <a:off x="2259288" y="5085184"/>
            <a:ext cx="919851" cy="184666"/>
          </a:xfrm>
          <a:prstGeom prst="rect">
            <a:avLst/>
          </a:prstGeom>
          <a:noFill/>
        </p:spPr>
        <p:txBody>
          <a:bodyPr wrap="square" rtlCol="0">
            <a:spAutoFit/>
          </a:bodyPr>
          <a:lstStyle/>
          <a:p>
            <a:r>
              <a:rPr lang="es-MX" sz="500" dirty="0" smtClean="0">
                <a:latin typeface="Arial" panose="020B0604020202020204" pitchFamily="34" charset="0"/>
                <a:cs typeface="Arial" panose="020B0604020202020204" pitchFamily="34" charset="0"/>
              </a:rPr>
              <a:t>QUETZALTENANG</a:t>
            </a:r>
            <a:r>
              <a:rPr lang="es-MX" sz="600" dirty="0" smtClean="0">
                <a:latin typeface="Arial" panose="020B0604020202020204" pitchFamily="34" charset="0"/>
                <a:cs typeface="Arial" panose="020B0604020202020204" pitchFamily="34" charset="0"/>
              </a:rPr>
              <a:t>O</a:t>
            </a:r>
            <a:endParaRPr lang="es-GT" sz="600" dirty="0">
              <a:latin typeface="Arial" panose="020B0604020202020204" pitchFamily="34" charset="0"/>
              <a:cs typeface="Arial" panose="020B0604020202020204" pitchFamily="34" charset="0"/>
            </a:endParaRPr>
          </a:p>
        </p:txBody>
      </p:sp>
      <p:sp>
        <p:nvSpPr>
          <p:cNvPr id="62" name="61 CuadroTexto"/>
          <p:cNvSpPr txBox="1"/>
          <p:nvPr/>
        </p:nvSpPr>
        <p:spPr>
          <a:xfrm>
            <a:off x="3993054" y="4647619"/>
            <a:ext cx="891170"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BAJA VERAPAZ</a:t>
            </a:r>
            <a:endParaRPr lang="es-GT" sz="600" dirty="0">
              <a:latin typeface="Arial" panose="020B0604020202020204" pitchFamily="34" charset="0"/>
              <a:cs typeface="Arial" panose="020B0604020202020204" pitchFamily="34" charset="0"/>
            </a:endParaRPr>
          </a:p>
        </p:txBody>
      </p:sp>
      <p:sp>
        <p:nvSpPr>
          <p:cNvPr id="63" name="62 CuadroTexto"/>
          <p:cNvSpPr txBox="1"/>
          <p:nvPr/>
        </p:nvSpPr>
        <p:spPr>
          <a:xfrm>
            <a:off x="4422616" y="4863871"/>
            <a:ext cx="720823" cy="276999"/>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EL PROGRESO</a:t>
            </a:r>
            <a:endParaRPr lang="es-GT" sz="600" dirty="0">
              <a:latin typeface="Arial" panose="020B0604020202020204" pitchFamily="34" charset="0"/>
              <a:cs typeface="Arial" panose="020B0604020202020204" pitchFamily="34" charset="0"/>
            </a:endParaRPr>
          </a:p>
        </p:txBody>
      </p:sp>
      <p:sp>
        <p:nvSpPr>
          <p:cNvPr id="64" name="63 CuadroTexto"/>
          <p:cNvSpPr txBox="1"/>
          <p:nvPr/>
        </p:nvSpPr>
        <p:spPr>
          <a:xfrm>
            <a:off x="5370377" y="4727713"/>
            <a:ext cx="556530"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ZACAPA</a:t>
            </a:r>
            <a:endParaRPr lang="es-GT" sz="600" dirty="0">
              <a:latin typeface="Arial" panose="020B0604020202020204" pitchFamily="34" charset="0"/>
              <a:cs typeface="Arial" panose="020B0604020202020204" pitchFamily="34" charset="0"/>
            </a:endParaRPr>
          </a:p>
        </p:txBody>
      </p:sp>
      <p:sp>
        <p:nvSpPr>
          <p:cNvPr id="65" name="64 CuadroTexto"/>
          <p:cNvSpPr txBox="1"/>
          <p:nvPr/>
        </p:nvSpPr>
        <p:spPr>
          <a:xfrm>
            <a:off x="4718287" y="5281677"/>
            <a:ext cx="497283"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JALAPA</a:t>
            </a:r>
            <a:endParaRPr lang="es-GT" sz="600" dirty="0">
              <a:latin typeface="Arial" panose="020B0604020202020204" pitchFamily="34" charset="0"/>
              <a:cs typeface="Arial" panose="020B0604020202020204" pitchFamily="34" charset="0"/>
            </a:endParaRPr>
          </a:p>
        </p:txBody>
      </p:sp>
      <p:sp>
        <p:nvSpPr>
          <p:cNvPr id="66" name="65 CuadroTexto"/>
          <p:cNvSpPr txBox="1"/>
          <p:nvPr/>
        </p:nvSpPr>
        <p:spPr>
          <a:xfrm>
            <a:off x="5324574" y="5177517"/>
            <a:ext cx="720823"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CHIQUIMULA</a:t>
            </a:r>
            <a:endParaRPr lang="es-GT" sz="600" dirty="0">
              <a:latin typeface="Arial" panose="020B0604020202020204" pitchFamily="34" charset="0"/>
              <a:cs typeface="Arial" panose="020B0604020202020204" pitchFamily="34" charset="0"/>
            </a:endParaRPr>
          </a:p>
        </p:txBody>
      </p:sp>
      <p:sp>
        <p:nvSpPr>
          <p:cNvPr id="67" name="66 CuadroTexto"/>
          <p:cNvSpPr txBox="1"/>
          <p:nvPr/>
        </p:nvSpPr>
        <p:spPr>
          <a:xfrm>
            <a:off x="4000852" y="5221604"/>
            <a:ext cx="689753"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GUATEMALA</a:t>
            </a:r>
            <a:endParaRPr lang="es-GT" sz="600" dirty="0">
              <a:latin typeface="Arial" panose="020B0604020202020204" pitchFamily="34" charset="0"/>
              <a:cs typeface="Arial" panose="020B0604020202020204" pitchFamily="34" charset="0"/>
            </a:endParaRPr>
          </a:p>
        </p:txBody>
      </p:sp>
      <p:sp>
        <p:nvSpPr>
          <p:cNvPr id="68" name="67 CuadroTexto"/>
          <p:cNvSpPr txBox="1"/>
          <p:nvPr/>
        </p:nvSpPr>
        <p:spPr>
          <a:xfrm>
            <a:off x="3009100" y="5143177"/>
            <a:ext cx="534383" cy="184666"/>
          </a:xfrm>
          <a:prstGeom prst="rect">
            <a:avLst/>
          </a:prstGeom>
          <a:noFill/>
        </p:spPr>
        <p:txBody>
          <a:bodyPr wrap="square" rtlCol="0">
            <a:spAutoFit/>
          </a:bodyPr>
          <a:lstStyle/>
          <a:p>
            <a:r>
              <a:rPr lang="es-MX" sz="600" dirty="0" smtClean="0">
                <a:latin typeface="Arial" panose="020B0604020202020204" pitchFamily="34" charset="0"/>
                <a:cs typeface="Arial" panose="020B0604020202020204" pitchFamily="34" charset="0"/>
              </a:rPr>
              <a:t>SOLOLÁ</a:t>
            </a:r>
            <a:endParaRPr lang="es-GT" sz="600" dirty="0">
              <a:latin typeface="Arial" panose="020B0604020202020204" pitchFamily="34" charset="0"/>
              <a:cs typeface="Arial" panose="020B0604020202020204" pitchFamily="34" charset="0"/>
            </a:endParaRPr>
          </a:p>
        </p:txBody>
      </p:sp>
      <p:sp>
        <p:nvSpPr>
          <p:cNvPr id="69" name="68 CuadroTexto"/>
          <p:cNvSpPr txBox="1"/>
          <p:nvPr/>
        </p:nvSpPr>
        <p:spPr>
          <a:xfrm>
            <a:off x="3389545" y="5049048"/>
            <a:ext cx="742395" cy="169277"/>
          </a:xfrm>
          <a:prstGeom prst="rect">
            <a:avLst/>
          </a:prstGeom>
          <a:noFill/>
        </p:spPr>
        <p:txBody>
          <a:bodyPr wrap="square" rtlCol="0">
            <a:spAutoFit/>
          </a:bodyPr>
          <a:lstStyle/>
          <a:p>
            <a:r>
              <a:rPr lang="es-MX" sz="500" dirty="0" smtClean="0">
                <a:latin typeface="Arial" panose="020B0604020202020204" pitchFamily="34" charset="0"/>
                <a:cs typeface="Arial" panose="020B0604020202020204" pitchFamily="34" charset="0"/>
              </a:rPr>
              <a:t>CHIMALTENANGO</a:t>
            </a:r>
            <a:endParaRPr lang="es-GT" sz="500" dirty="0">
              <a:latin typeface="Arial" panose="020B0604020202020204" pitchFamily="34" charset="0"/>
              <a:cs typeface="Arial" panose="020B0604020202020204" pitchFamily="34" charset="0"/>
            </a:endParaRPr>
          </a:p>
        </p:txBody>
      </p:sp>
      <p:sp>
        <p:nvSpPr>
          <p:cNvPr id="70" name="69 CuadroTexto"/>
          <p:cNvSpPr txBox="1"/>
          <p:nvPr/>
        </p:nvSpPr>
        <p:spPr>
          <a:xfrm>
            <a:off x="3483784" y="5556384"/>
            <a:ext cx="742395" cy="169277"/>
          </a:xfrm>
          <a:prstGeom prst="rect">
            <a:avLst/>
          </a:prstGeom>
          <a:noFill/>
        </p:spPr>
        <p:txBody>
          <a:bodyPr wrap="square" rtlCol="0">
            <a:spAutoFit/>
          </a:bodyPr>
          <a:lstStyle/>
          <a:p>
            <a:r>
              <a:rPr lang="es-MX" sz="500" dirty="0" smtClean="0">
                <a:latin typeface="Arial" panose="020B0604020202020204" pitchFamily="34" charset="0"/>
                <a:cs typeface="Arial" panose="020B0604020202020204" pitchFamily="34" charset="0"/>
              </a:rPr>
              <a:t>SACATEPÉQUEZ</a:t>
            </a:r>
            <a:endParaRPr lang="es-GT" sz="500" dirty="0">
              <a:latin typeface="Arial" panose="020B0604020202020204" pitchFamily="34" charset="0"/>
              <a:cs typeface="Arial" panose="020B0604020202020204" pitchFamily="34" charset="0"/>
            </a:endParaRPr>
          </a:p>
        </p:txBody>
      </p:sp>
      <p:sp>
        <p:nvSpPr>
          <p:cNvPr id="49" name="11 Rectángulo redondeado"/>
          <p:cNvSpPr/>
          <p:nvPr/>
        </p:nvSpPr>
        <p:spPr>
          <a:xfrm>
            <a:off x="62022" y="1025337"/>
            <a:ext cx="2472328" cy="2251765"/>
          </a:xfrm>
          <a:prstGeom prst="roundRect">
            <a:avLst/>
          </a:prstGeom>
          <a:solidFill>
            <a:schemeClr val="accent5">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GT" sz="1600" b="1" dirty="0" smtClean="0">
                <a:solidFill>
                  <a:schemeClr val="bg1"/>
                </a:solidFill>
              </a:rPr>
              <a:t>Total de arrendamiento de bienes inmuebles  del </a:t>
            </a:r>
            <a:r>
              <a:rPr lang="es-GT" b="1" dirty="0" smtClean="0">
                <a:solidFill>
                  <a:schemeClr val="bg1"/>
                </a:solidFill>
              </a:rPr>
              <a:t>MINISTERIO DE GOBERNACIÓN </a:t>
            </a:r>
            <a:r>
              <a:rPr lang="es-GT" sz="1600" b="1" dirty="0" smtClean="0">
                <a:solidFill>
                  <a:schemeClr val="bg1"/>
                </a:solidFill>
              </a:rPr>
              <a:t>a nivel República es de 395, cuyo monto asciende a Q61.4 millones</a:t>
            </a:r>
            <a:endParaRPr lang="es-GT" sz="1600" b="1" dirty="0">
              <a:solidFill>
                <a:schemeClr val="bg1"/>
              </a:solidFill>
            </a:endParaRPr>
          </a:p>
        </p:txBody>
      </p:sp>
      <p:pic>
        <p:nvPicPr>
          <p:cNvPr id="71" name="Imagen 70"/>
          <p:cNvPicPr/>
          <p:nvPr/>
        </p:nvPicPr>
        <p:blipFill rotWithShape="1">
          <a:blip r:embed="rId5"/>
          <a:srcRect l="60471" t="64786" r="31750" b="22473"/>
          <a:stretch/>
        </p:blipFill>
        <p:spPr bwMode="auto">
          <a:xfrm>
            <a:off x="5935012" y="1196752"/>
            <a:ext cx="1280916" cy="2393960"/>
          </a:xfrm>
          <a:prstGeom prst="rect">
            <a:avLst/>
          </a:prstGeom>
          <a:ln>
            <a:noFill/>
          </a:ln>
          <a:extLst>
            <a:ext uri="{53640926-AAD7-44D8-BBD7-CCE9431645EC}">
              <a14:shadowObscured xmlns:a14="http://schemas.microsoft.com/office/drawing/2010/main"/>
            </a:ext>
          </a:extLst>
        </p:spPr>
      </p:pic>
      <p:sp>
        <p:nvSpPr>
          <p:cNvPr id="95" name="2 Título"/>
          <p:cNvSpPr>
            <a:spLocks noGrp="1"/>
          </p:cNvSpPr>
          <p:nvPr>
            <p:ph type="title"/>
          </p:nvPr>
        </p:nvSpPr>
        <p:spPr>
          <a:xfrm>
            <a:off x="323528" y="188640"/>
            <a:ext cx="2736740" cy="1080120"/>
          </a:xfrm>
        </p:spPr>
        <p:txBody>
          <a:bodyPr>
            <a:normAutofit/>
          </a:bodyPr>
          <a:lstStyle/>
          <a:p>
            <a:r>
              <a:rPr lang="es-GT" b="1" dirty="0" smtClean="0"/>
              <a:t>Necesidades</a:t>
            </a:r>
            <a:endParaRPr lang="es-GT" sz="1400" b="1" dirty="0"/>
          </a:p>
        </p:txBody>
      </p:sp>
    </p:spTree>
    <p:extLst>
      <p:ext uri="{BB962C8B-B14F-4D97-AF65-F5344CB8AC3E}">
        <p14:creationId xmlns:p14="http://schemas.microsoft.com/office/powerpoint/2010/main" val="4249722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188640"/>
            <a:ext cx="5400600" cy="1080120"/>
          </a:xfrm>
        </p:spPr>
        <p:txBody>
          <a:bodyPr>
            <a:normAutofit fontScale="90000"/>
          </a:bodyPr>
          <a:lstStyle/>
          <a:p>
            <a:r>
              <a:rPr lang="es-GT" b="1" dirty="0" smtClean="0"/>
              <a:t>Necesidades Financieras</a:t>
            </a:r>
            <a:br>
              <a:rPr lang="es-GT" b="1" dirty="0" smtClean="0"/>
            </a:br>
            <a:r>
              <a:rPr lang="es-GT" dirty="0"/>
              <a:t>2018-2022 </a:t>
            </a:r>
            <a:r>
              <a:rPr lang="es-GT" sz="2000" dirty="0"/>
              <a:t>(Montos en Millones de Quetzales)</a:t>
            </a:r>
            <a:endParaRPr lang="es-GT" b="1" dirty="0"/>
          </a:p>
        </p:txBody>
      </p:sp>
      <p:sp>
        <p:nvSpPr>
          <p:cNvPr id="12" name="11 Rectángulo redondeado"/>
          <p:cNvSpPr/>
          <p:nvPr/>
        </p:nvSpPr>
        <p:spPr>
          <a:xfrm>
            <a:off x="7188455" y="932357"/>
            <a:ext cx="1103381" cy="1921798"/>
          </a:xfrm>
          <a:prstGeom prst="roundRect">
            <a:avLst/>
          </a:prstGeom>
          <a:solidFill>
            <a:schemeClr val="accent5">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GT" sz="1200" b="1" dirty="0">
                <a:solidFill>
                  <a:schemeClr val="bg1"/>
                </a:solidFill>
              </a:rPr>
              <a:t>Programa Prioritario “12 Servicios de Custodia y </a:t>
            </a:r>
            <a:r>
              <a:rPr lang="es-GT" sz="1200" b="1" dirty="0" smtClean="0">
                <a:solidFill>
                  <a:schemeClr val="bg1"/>
                </a:solidFill>
              </a:rPr>
              <a:t>Rehabilita-</a:t>
            </a:r>
            <a:r>
              <a:rPr lang="es-GT" sz="1200" b="1" dirty="0" err="1" smtClean="0">
                <a:solidFill>
                  <a:schemeClr val="bg1"/>
                </a:solidFill>
              </a:rPr>
              <a:t>ción</a:t>
            </a:r>
            <a:r>
              <a:rPr lang="es-GT" sz="1200" b="1" dirty="0" smtClean="0">
                <a:solidFill>
                  <a:schemeClr val="bg1"/>
                </a:solidFill>
              </a:rPr>
              <a:t> </a:t>
            </a:r>
            <a:r>
              <a:rPr lang="es-GT" sz="1200" b="1" dirty="0">
                <a:solidFill>
                  <a:schemeClr val="bg1"/>
                </a:solidFill>
              </a:rPr>
              <a:t>de Privados de Libertad”.</a:t>
            </a:r>
          </a:p>
        </p:txBody>
      </p:sp>
      <p:sp>
        <p:nvSpPr>
          <p:cNvPr id="9" name="8 Rectángulo redondeado"/>
          <p:cNvSpPr/>
          <p:nvPr/>
        </p:nvSpPr>
        <p:spPr>
          <a:xfrm>
            <a:off x="7188455" y="3111098"/>
            <a:ext cx="1103381" cy="1764195"/>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s-GT" sz="1200" b="1" dirty="0" smtClean="0">
                <a:solidFill>
                  <a:schemeClr val="bg1"/>
                </a:solidFill>
              </a:rPr>
              <a:t>Programa Prioritario </a:t>
            </a:r>
            <a:r>
              <a:rPr lang="es-GT" sz="1200" b="1" dirty="0">
                <a:solidFill>
                  <a:schemeClr val="bg1"/>
                </a:solidFill>
              </a:rPr>
              <a:t>“11 Servicios de Seguridad a las Personas  y su Patrimonio”.</a:t>
            </a:r>
          </a:p>
        </p:txBody>
      </p:sp>
      <p:graphicFrame>
        <p:nvGraphicFramePr>
          <p:cNvPr id="8" name="Gráfico 7"/>
          <p:cNvGraphicFramePr>
            <a:graphicFrameLocks/>
          </p:cNvGraphicFramePr>
          <p:nvPr>
            <p:extLst>
              <p:ext uri="{D42A27DB-BD31-4B8C-83A1-F6EECF244321}">
                <p14:modId xmlns:p14="http://schemas.microsoft.com/office/powerpoint/2010/main" val="2671211703"/>
              </p:ext>
            </p:extLst>
          </p:nvPr>
        </p:nvGraphicFramePr>
        <p:xfrm>
          <a:off x="-142631" y="1531137"/>
          <a:ext cx="7458075" cy="433387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agen 9"/>
          <p:cNvPicPr>
            <a:picLocks noChangeAspect="1"/>
          </p:cNvPicPr>
          <p:nvPr/>
        </p:nvPicPr>
        <p:blipFill rotWithShape="1">
          <a:blip r:embed="rId3"/>
          <a:srcRect l="28651" t="66655" r="52240" b="22845"/>
          <a:stretch/>
        </p:blipFill>
        <p:spPr>
          <a:xfrm>
            <a:off x="22108" y="5013176"/>
            <a:ext cx="4326727" cy="1337352"/>
          </a:xfrm>
          <a:prstGeom prst="rect">
            <a:avLst/>
          </a:prstGeom>
        </p:spPr>
      </p:pic>
      <p:pic>
        <p:nvPicPr>
          <p:cNvPr id="11" name="Imagen 10"/>
          <p:cNvPicPr>
            <a:picLocks noChangeAspect="1"/>
          </p:cNvPicPr>
          <p:nvPr/>
        </p:nvPicPr>
        <p:blipFill rotWithShape="1">
          <a:blip r:embed="rId3"/>
          <a:srcRect l="50538" t="66655" r="32439" b="22845"/>
          <a:stretch/>
        </p:blipFill>
        <p:spPr>
          <a:xfrm>
            <a:off x="4355976" y="5030962"/>
            <a:ext cx="3735944" cy="1296144"/>
          </a:xfrm>
          <a:prstGeom prst="rect">
            <a:avLst/>
          </a:prstGeom>
        </p:spPr>
      </p:pic>
      <p:sp>
        <p:nvSpPr>
          <p:cNvPr id="13" name="9 Flecha abajo"/>
          <p:cNvSpPr/>
          <p:nvPr/>
        </p:nvSpPr>
        <p:spPr>
          <a:xfrm rot="5400000">
            <a:off x="6721418" y="3164502"/>
            <a:ext cx="453691" cy="455312"/>
          </a:xfrm>
          <a:prstGeom prst="downArrow">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s-GT"/>
          </a:p>
        </p:txBody>
      </p:sp>
      <p:sp>
        <p:nvSpPr>
          <p:cNvPr id="14" name="10 Flecha abajo"/>
          <p:cNvSpPr/>
          <p:nvPr/>
        </p:nvSpPr>
        <p:spPr>
          <a:xfrm rot="5400000">
            <a:off x="6707212" y="2217223"/>
            <a:ext cx="457034" cy="480382"/>
          </a:xfrm>
          <a:prstGeom prst="downArrow">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GT"/>
          </a:p>
        </p:txBody>
      </p:sp>
      <p:cxnSp>
        <p:nvCxnSpPr>
          <p:cNvPr id="5" name="Conector recto de flecha 4"/>
          <p:cNvCxnSpPr/>
          <p:nvPr/>
        </p:nvCxnSpPr>
        <p:spPr>
          <a:xfrm flipV="1">
            <a:off x="1619672" y="2132856"/>
            <a:ext cx="504056" cy="2160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0712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188640"/>
            <a:ext cx="5400600" cy="1080120"/>
          </a:xfrm>
        </p:spPr>
        <p:txBody>
          <a:bodyPr>
            <a:normAutofit/>
          </a:bodyPr>
          <a:lstStyle/>
          <a:p>
            <a:r>
              <a:rPr lang="es-GT" b="1" dirty="0" smtClean="0"/>
              <a:t>Necesidades Financieras</a:t>
            </a:r>
            <a:br>
              <a:rPr lang="es-GT" b="1" dirty="0" smtClean="0"/>
            </a:br>
            <a:r>
              <a:rPr lang="es-GT" dirty="0" smtClean="0"/>
              <a:t>2018-2022</a:t>
            </a:r>
            <a:endParaRPr lang="es-GT" b="1" dirty="0"/>
          </a:p>
        </p:txBody>
      </p:sp>
      <p:pic>
        <p:nvPicPr>
          <p:cNvPr id="6" name="Imagen 5"/>
          <p:cNvPicPr>
            <a:picLocks noChangeAspect="1"/>
          </p:cNvPicPr>
          <p:nvPr/>
        </p:nvPicPr>
        <p:blipFill>
          <a:blip r:embed="rId2"/>
          <a:stretch>
            <a:fillRect/>
          </a:stretch>
        </p:blipFill>
        <p:spPr>
          <a:xfrm>
            <a:off x="0" y="1556792"/>
            <a:ext cx="8028384" cy="4184688"/>
          </a:xfrm>
          <a:prstGeom prst="rect">
            <a:avLst/>
          </a:prstGeom>
        </p:spPr>
      </p:pic>
    </p:spTree>
    <p:extLst>
      <p:ext uri="{BB962C8B-B14F-4D97-AF65-F5344CB8AC3E}">
        <p14:creationId xmlns:p14="http://schemas.microsoft.com/office/powerpoint/2010/main" val="436435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1"/>
          <p:cNvSpPr txBox="1"/>
          <p:nvPr/>
        </p:nvSpPr>
        <p:spPr>
          <a:xfrm>
            <a:off x="289086" y="1043220"/>
            <a:ext cx="4464496" cy="3323987"/>
          </a:xfrm>
          <a:prstGeom prst="rect">
            <a:avLst/>
          </a:prstGeom>
          <a:noFill/>
        </p:spPr>
        <p:txBody>
          <a:bodyPr wrap="square" rtlCol="0">
            <a:spAutoFit/>
          </a:bodyPr>
          <a:lstStyle/>
          <a:p>
            <a:r>
              <a:rPr lang="es-GT" sz="1400" b="1" dirty="0" smtClean="0"/>
              <a:t>El incremento presupuestario del programa 11 Servicios de Seguridad a las Personas y su Patrimonio, de 2018 con respecto al vigente 2017 es de Q.1,019.0 millones, distribuidos de la siguiente forma: </a:t>
            </a:r>
          </a:p>
          <a:p>
            <a:endParaRPr lang="es-GT" sz="1400" b="1" dirty="0" smtClean="0"/>
          </a:p>
          <a:p>
            <a:endParaRPr lang="es-GT" sz="1400" b="1" dirty="0" smtClean="0"/>
          </a:p>
          <a:p>
            <a:endParaRPr lang="es-GT" sz="1400" b="1" dirty="0" smtClean="0"/>
          </a:p>
          <a:p>
            <a:pPr marL="285750" indent="-285750">
              <a:buFont typeface="Wingdings" panose="05000000000000000000" pitchFamily="2" charset="2"/>
              <a:buChar char="ü"/>
            </a:pPr>
            <a:endParaRPr lang="es-GT" sz="1400" b="1" dirty="0" smtClean="0"/>
          </a:p>
          <a:p>
            <a:pPr marL="285750" indent="-285750">
              <a:buFont typeface="Wingdings" panose="05000000000000000000" pitchFamily="2" charset="2"/>
              <a:buChar char="ü"/>
            </a:pPr>
            <a:endParaRPr lang="es-GT" sz="1400" b="1" dirty="0"/>
          </a:p>
          <a:p>
            <a:pPr marL="285750" indent="-285750">
              <a:buFont typeface="Wingdings" panose="05000000000000000000" pitchFamily="2" charset="2"/>
              <a:buChar char="ü"/>
            </a:pPr>
            <a:endParaRPr lang="es-GT" sz="1400" b="1" dirty="0" smtClean="0"/>
          </a:p>
          <a:p>
            <a:pPr marL="285750" indent="-285750">
              <a:buFont typeface="Wingdings" panose="05000000000000000000" pitchFamily="2" charset="2"/>
              <a:buChar char="ü"/>
            </a:pPr>
            <a:endParaRPr lang="es-GT" sz="1400" b="1" dirty="0" smtClean="0"/>
          </a:p>
          <a:p>
            <a:pPr marL="285750" indent="-285750">
              <a:buFont typeface="Wingdings" panose="05000000000000000000" pitchFamily="2" charset="2"/>
              <a:buChar char="ü"/>
            </a:pPr>
            <a:endParaRPr lang="es-GT" sz="1400" b="1" dirty="0" smtClean="0"/>
          </a:p>
          <a:p>
            <a:pPr marL="285750" indent="-285750">
              <a:buFont typeface="Wingdings" panose="05000000000000000000" pitchFamily="2" charset="2"/>
              <a:buChar char="ü"/>
            </a:pPr>
            <a:endParaRPr lang="es-GT" sz="1400" b="1" dirty="0" smtClean="0"/>
          </a:p>
          <a:p>
            <a:pPr marL="285750" indent="-285750">
              <a:buFont typeface="Wingdings" panose="05000000000000000000" pitchFamily="2" charset="2"/>
              <a:buChar char="ü"/>
            </a:pPr>
            <a:endParaRPr lang="es-GT" sz="1400" b="1" dirty="0"/>
          </a:p>
          <a:p>
            <a:pPr marL="285750" indent="-285750">
              <a:buFont typeface="Wingdings" panose="05000000000000000000" pitchFamily="2" charset="2"/>
              <a:buChar char="ü"/>
            </a:pPr>
            <a:endParaRPr lang="es-GT" sz="1400" b="1" dirty="0" smtClean="0"/>
          </a:p>
        </p:txBody>
      </p:sp>
      <p:graphicFrame>
        <p:nvGraphicFramePr>
          <p:cNvPr id="5" name="Tabla 4"/>
          <p:cNvGraphicFramePr>
            <a:graphicFrameLocks noGrp="1"/>
          </p:cNvGraphicFramePr>
          <p:nvPr>
            <p:extLst>
              <p:ext uri="{D42A27DB-BD31-4B8C-83A1-F6EECF244321}">
                <p14:modId xmlns:p14="http://schemas.microsoft.com/office/powerpoint/2010/main" val="1072385138"/>
              </p:ext>
            </p:extLst>
          </p:nvPr>
        </p:nvGraphicFramePr>
        <p:xfrm>
          <a:off x="251520" y="2204864"/>
          <a:ext cx="5328592" cy="4122341"/>
        </p:xfrm>
        <a:graphic>
          <a:graphicData uri="http://schemas.openxmlformats.org/drawingml/2006/table">
            <a:tbl>
              <a:tblPr firstRow="1" bandRow="1">
                <a:tableStyleId>{2D5ABB26-0587-4C30-8999-92F81FD0307C}</a:tableStyleId>
              </a:tblPr>
              <a:tblGrid>
                <a:gridCol w="2664296"/>
                <a:gridCol w="2664296"/>
              </a:tblGrid>
              <a:tr h="460644">
                <a:tc>
                  <a:txBody>
                    <a:bodyPr/>
                    <a:lstStyle/>
                    <a:p>
                      <a:r>
                        <a:rPr lang="es-GT" sz="1600" dirty="0" smtClean="0"/>
                        <a:t>Recurso </a:t>
                      </a:r>
                      <a:r>
                        <a:rPr lang="es-GT" sz="1800" dirty="0" smtClean="0"/>
                        <a:t>humano</a:t>
                      </a:r>
                      <a:r>
                        <a:rPr lang="es-GT" sz="1600" dirty="0" smtClean="0"/>
                        <a:t> </a:t>
                      </a:r>
                      <a:endParaRPr lang="es-G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600" dirty="0" smtClean="0"/>
                        <a:t>Q 237.5 millones</a:t>
                      </a:r>
                      <a:endParaRPr lang="es-GT" sz="1600" b="1" dirty="0" smtClean="0"/>
                    </a:p>
                  </a:txBody>
                  <a:tcPr/>
                </a:tc>
              </a:tr>
              <a:tr h="431116">
                <a:tc>
                  <a:txBody>
                    <a:bodyPr/>
                    <a:lstStyle/>
                    <a:p>
                      <a:r>
                        <a:rPr lang="es-GT" sz="1600" dirty="0" smtClean="0"/>
                        <a:t>Infraestructura </a:t>
                      </a:r>
                      <a:endParaRPr lang="es-G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600" dirty="0" smtClean="0"/>
                        <a:t>Q 125.0 millones</a:t>
                      </a:r>
                      <a:endParaRPr lang="es-GT" sz="1600" b="1" dirty="0" smtClean="0"/>
                    </a:p>
                  </a:txBody>
                  <a:tcPr/>
                </a:tc>
              </a:tr>
              <a:tr h="431116">
                <a:tc>
                  <a:txBody>
                    <a:bodyPr/>
                    <a:lstStyle/>
                    <a:p>
                      <a:r>
                        <a:rPr lang="es-GT" sz="1600" dirty="0" smtClean="0"/>
                        <a:t>Uniformidad</a:t>
                      </a:r>
                      <a:endParaRPr lang="es-G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600" dirty="0" smtClean="0"/>
                        <a:t>Q 177.3 millones</a:t>
                      </a:r>
                      <a:endParaRPr lang="es-GT" sz="1600" b="1" dirty="0" smtClean="0"/>
                    </a:p>
                  </a:txBody>
                  <a:tcPr/>
                </a:tc>
              </a:tr>
              <a:tr h="431116">
                <a:tc>
                  <a:txBody>
                    <a:bodyPr/>
                    <a:lstStyle/>
                    <a:p>
                      <a:r>
                        <a:rPr lang="es-GT" sz="1600" dirty="0" smtClean="0"/>
                        <a:t>Armamento </a:t>
                      </a:r>
                      <a:endParaRPr lang="es-G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600" dirty="0" smtClean="0"/>
                        <a:t>Q   19.3  millones</a:t>
                      </a:r>
                      <a:endParaRPr lang="es-GT" sz="1600" b="1" dirty="0" smtClean="0"/>
                    </a:p>
                  </a:txBody>
                  <a:tcPr/>
                </a:tc>
              </a:tr>
              <a:tr h="744117">
                <a:tc>
                  <a:txBody>
                    <a:bodyPr/>
                    <a:lstStyle/>
                    <a:p>
                      <a:pPr marL="0" indent="0">
                        <a:buFont typeface="Wingdings" panose="05000000000000000000" pitchFamily="2" charset="2"/>
                        <a:buNone/>
                      </a:pPr>
                      <a:r>
                        <a:rPr lang="es-GT" sz="1600" dirty="0" smtClean="0"/>
                        <a:t>Unificación y actualización de los sistemas informáticos </a:t>
                      </a:r>
                      <a:endParaRPr lang="es-G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600" dirty="0" smtClean="0"/>
                        <a:t>Q 139.2 millones</a:t>
                      </a:r>
                    </a:p>
                    <a:p>
                      <a:pPr marL="0" marR="0" indent="0" algn="l" defTabSz="914400" rtl="0" eaLnBrk="1" fontAlgn="auto" latinLnBrk="0" hangingPunct="1">
                        <a:lnSpc>
                          <a:spcPct val="100000"/>
                        </a:lnSpc>
                        <a:spcBef>
                          <a:spcPts val="0"/>
                        </a:spcBef>
                        <a:spcAft>
                          <a:spcPts val="0"/>
                        </a:spcAft>
                        <a:buClrTx/>
                        <a:buSzTx/>
                        <a:buFontTx/>
                        <a:buNone/>
                        <a:tabLst/>
                        <a:defRPr/>
                      </a:pPr>
                      <a:endParaRPr lang="es-GT" sz="1600" b="1" dirty="0" smtClean="0"/>
                    </a:p>
                  </a:txBody>
                  <a:tcPr/>
                </a:tc>
              </a:tr>
              <a:tr h="431116">
                <a:tc>
                  <a:txBody>
                    <a:bodyPr/>
                    <a:lstStyle/>
                    <a:p>
                      <a:pPr marL="0" indent="0">
                        <a:buFont typeface="Wingdings" panose="05000000000000000000" pitchFamily="2" charset="2"/>
                        <a:buNone/>
                      </a:pPr>
                      <a:r>
                        <a:rPr lang="es-GT" sz="1600" dirty="0" smtClean="0"/>
                        <a:t>Radiocomunicaciones </a:t>
                      </a:r>
                      <a:endParaRPr lang="es-G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600" dirty="0" smtClean="0"/>
                        <a:t>Q   80.7 millones</a:t>
                      </a:r>
                      <a:endParaRPr lang="es-GT" sz="1600" b="1" dirty="0" smtClean="0"/>
                    </a:p>
                  </a:txBody>
                  <a:tcPr/>
                </a:tc>
              </a:tr>
              <a:tr h="431116">
                <a:tc>
                  <a:txBody>
                    <a:bodyPr/>
                    <a:lstStyle/>
                    <a:p>
                      <a:pPr marL="0" indent="0">
                        <a:buFont typeface="Wingdings" panose="05000000000000000000" pitchFamily="2" charset="2"/>
                        <a:buNone/>
                      </a:pPr>
                      <a:r>
                        <a:rPr lang="es-GT" sz="1600" dirty="0" smtClean="0"/>
                        <a:t>Insumos Críticos</a:t>
                      </a:r>
                      <a:endParaRPr lang="es-GT"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GT" sz="1600" b="0" dirty="0" smtClean="0"/>
                        <a:t>Q 240.0 millones</a:t>
                      </a:r>
                    </a:p>
                  </a:txBody>
                  <a:tcPr/>
                </a:tc>
              </a:tr>
              <a:tr h="744117">
                <a:tc>
                  <a:txBody>
                    <a:bodyPr/>
                    <a:lstStyle/>
                    <a:p>
                      <a:pPr marL="0" indent="0">
                        <a:buFont typeface="Wingdings" panose="05000000000000000000" pitchFamily="2" charset="2"/>
                        <a:buNone/>
                      </a:pPr>
                      <a:r>
                        <a:rPr lang="es-GT" sz="1100" dirty="0" smtClean="0"/>
                        <a:t>(</a:t>
                      </a:r>
                      <a:r>
                        <a:rPr lang="es-GT" sz="1100" b="1" dirty="0" smtClean="0"/>
                        <a:t>Servicios</a:t>
                      </a:r>
                      <a:r>
                        <a:rPr lang="es-GT" sz="1100" b="1" baseline="0" dirty="0" smtClean="0"/>
                        <a:t> Básicos, Combustible, Seguros, Repuestos, Remozamientos, Mantenimiento Movilidad, Alimentación, entre otros</a:t>
                      </a:r>
                      <a:r>
                        <a:rPr lang="es-GT" sz="1100" baseline="0" dirty="0" smtClean="0"/>
                        <a:t>)</a:t>
                      </a:r>
                      <a:endParaRPr lang="es-GT"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GT" sz="1600" b="0" dirty="0" smtClean="0"/>
                    </a:p>
                  </a:txBody>
                  <a:tcPr/>
                </a:tc>
              </a:tr>
            </a:tbl>
          </a:graphicData>
        </a:graphic>
      </p:graphicFrame>
      <p:sp>
        <p:nvSpPr>
          <p:cNvPr id="6" name="2 Título"/>
          <p:cNvSpPr txBox="1">
            <a:spLocks/>
          </p:cNvSpPr>
          <p:nvPr/>
        </p:nvSpPr>
        <p:spPr>
          <a:xfrm>
            <a:off x="323528" y="188640"/>
            <a:ext cx="5400600" cy="108012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376092"/>
                </a:solidFill>
                <a:latin typeface="+mj-lt"/>
                <a:ea typeface="+mj-ea"/>
                <a:cs typeface="+mj-cs"/>
              </a:defRPr>
            </a:lvl1pPr>
          </a:lstStyle>
          <a:p>
            <a:r>
              <a:rPr lang="es-GT" dirty="0" smtClean="0"/>
              <a:t>Necesidades Financieras</a:t>
            </a:r>
            <a:endParaRPr lang="es-GT" dirty="0"/>
          </a:p>
        </p:txBody>
      </p:sp>
      <p:sp>
        <p:nvSpPr>
          <p:cNvPr id="4" name="Cerrar llave 3"/>
          <p:cNvSpPr/>
          <p:nvPr/>
        </p:nvSpPr>
        <p:spPr>
          <a:xfrm>
            <a:off x="4572000" y="2348880"/>
            <a:ext cx="504056" cy="396044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s-GT"/>
          </a:p>
        </p:txBody>
      </p:sp>
      <p:sp>
        <p:nvSpPr>
          <p:cNvPr id="8" name="11 Rectángulo redondeado"/>
          <p:cNvSpPr/>
          <p:nvPr/>
        </p:nvSpPr>
        <p:spPr>
          <a:xfrm>
            <a:off x="5076056" y="2402886"/>
            <a:ext cx="3024336" cy="594066"/>
          </a:xfrm>
          <a:prstGeom prst="roundRect">
            <a:avLst/>
          </a:prstGeom>
          <a:solidFill>
            <a:schemeClr val="accent5">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GT" sz="1600" dirty="0">
                <a:solidFill>
                  <a:schemeClr val="bg1">
                    <a:lumMod val="95000"/>
                  </a:schemeClr>
                </a:solidFill>
              </a:rPr>
              <a:t>Prevención de la violencia y organización comunitaria</a:t>
            </a:r>
            <a:endParaRPr lang="es-GT" sz="1600" b="1" dirty="0">
              <a:solidFill>
                <a:schemeClr val="bg1">
                  <a:lumMod val="95000"/>
                </a:schemeClr>
              </a:solidFill>
            </a:endParaRPr>
          </a:p>
        </p:txBody>
      </p:sp>
      <p:sp>
        <p:nvSpPr>
          <p:cNvPr id="9" name="11 Rectángulo redondeado"/>
          <p:cNvSpPr/>
          <p:nvPr/>
        </p:nvSpPr>
        <p:spPr>
          <a:xfrm>
            <a:off x="5113486" y="3125423"/>
            <a:ext cx="2986905" cy="544577"/>
          </a:xfrm>
          <a:prstGeom prst="roundRect">
            <a:avLst/>
          </a:prstGeom>
          <a:solidFill>
            <a:schemeClr val="accent5">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GT" sz="1500" dirty="0" smtClean="0">
                <a:solidFill>
                  <a:schemeClr val="bg1">
                    <a:lumMod val="95000"/>
                  </a:schemeClr>
                </a:solidFill>
              </a:rPr>
              <a:t>Prevención y reducción </a:t>
            </a:r>
            <a:r>
              <a:rPr lang="es-GT" sz="1500" dirty="0">
                <a:solidFill>
                  <a:schemeClr val="bg1">
                    <a:lumMod val="95000"/>
                  </a:schemeClr>
                </a:solidFill>
              </a:rPr>
              <a:t>de hechos </a:t>
            </a:r>
            <a:r>
              <a:rPr lang="es-GT" sz="1500" dirty="0" smtClean="0">
                <a:solidFill>
                  <a:schemeClr val="bg1">
                    <a:lumMod val="95000"/>
                  </a:schemeClr>
                </a:solidFill>
              </a:rPr>
              <a:t>delictivos contra el patrimonio</a:t>
            </a:r>
            <a:endParaRPr lang="es-GT" sz="1500" b="1" dirty="0">
              <a:solidFill>
                <a:schemeClr val="bg1">
                  <a:lumMod val="95000"/>
                </a:schemeClr>
              </a:solidFill>
            </a:endParaRPr>
          </a:p>
        </p:txBody>
      </p:sp>
      <p:sp>
        <p:nvSpPr>
          <p:cNvPr id="10" name="11 Rectángulo redondeado"/>
          <p:cNvSpPr/>
          <p:nvPr/>
        </p:nvSpPr>
        <p:spPr>
          <a:xfrm>
            <a:off x="5113485" y="3798471"/>
            <a:ext cx="2986905" cy="566633"/>
          </a:xfrm>
          <a:prstGeom prst="roundRect">
            <a:avLst/>
          </a:prstGeom>
          <a:solidFill>
            <a:schemeClr val="accent5">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GT" sz="1600" dirty="0">
                <a:solidFill>
                  <a:schemeClr val="bg1">
                    <a:lumMod val="95000"/>
                  </a:schemeClr>
                </a:solidFill>
              </a:rPr>
              <a:t>Reducción del índice de </a:t>
            </a:r>
            <a:r>
              <a:rPr lang="es-GT" sz="1600" dirty="0" smtClean="0">
                <a:solidFill>
                  <a:schemeClr val="bg1">
                    <a:lumMod val="95000"/>
                  </a:schemeClr>
                </a:solidFill>
              </a:rPr>
              <a:t>homicidios</a:t>
            </a:r>
            <a:endParaRPr lang="es-GT" sz="1600" dirty="0">
              <a:solidFill>
                <a:schemeClr val="bg1">
                  <a:lumMod val="95000"/>
                </a:schemeClr>
              </a:solidFill>
            </a:endParaRPr>
          </a:p>
        </p:txBody>
      </p:sp>
      <p:sp>
        <p:nvSpPr>
          <p:cNvPr id="11" name="11 Rectángulo redondeado"/>
          <p:cNvSpPr/>
          <p:nvPr/>
        </p:nvSpPr>
        <p:spPr>
          <a:xfrm>
            <a:off x="5123101" y="4449887"/>
            <a:ext cx="2986905" cy="563651"/>
          </a:xfrm>
          <a:prstGeom prst="roundRect">
            <a:avLst/>
          </a:prstGeom>
          <a:solidFill>
            <a:schemeClr val="accent5">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GT" sz="1600" dirty="0">
                <a:solidFill>
                  <a:schemeClr val="bg1">
                    <a:lumMod val="95000"/>
                  </a:schemeClr>
                </a:solidFill>
              </a:rPr>
              <a:t>Formación y especialización del personal policial</a:t>
            </a:r>
            <a:endParaRPr lang="es-GT" sz="1600" b="1" dirty="0">
              <a:solidFill>
                <a:schemeClr val="bg1">
                  <a:lumMod val="95000"/>
                </a:schemeClr>
              </a:solidFill>
            </a:endParaRPr>
          </a:p>
        </p:txBody>
      </p:sp>
      <p:sp>
        <p:nvSpPr>
          <p:cNvPr id="13" name="Flecha doblada hacia arriba 12"/>
          <p:cNvSpPr/>
          <p:nvPr/>
        </p:nvSpPr>
        <p:spPr>
          <a:xfrm flipV="1">
            <a:off x="4753582" y="1488755"/>
            <a:ext cx="2410706" cy="914131"/>
          </a:xfrm>
          <a:prstGeom prst="bentUpArrow">
            <a:avLst>
              <a:gd name="adj1" fmla="val 40371"/>
              <a:gd name="adj2" fmla="val 25000"/>
              <a:gd name="adj3" fmla="val 500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GT" dirty="0">
              <a:solidFill>
                <a:srgbClr val="FF0000"/>
              </a:solidFill>
            </a:endParaRPr>
          </a:p>
        </p:txBody>
      </p:sp>
      <p:sp>
        <p:nvSpPr>
          <p:cNvPr id="14" name="CuadroTexto 13"/>
          <p:cNvSpPr txBox="1"/>
          <p:nvPr/>
        </p:nvSpPr>
        <p:spPr>
          <a:xfrm>
            <a:off x="4752406" y="1183310"/>
            <a:ext cx="3306784" cy="646331"/>
          </a:xfrm>
          <a:prstGeom prst="rect">
            <a:avLst/>
          </a:prstGeom>
          <a:noFill/>
        </p:spPr>
        <p:txBody>
          <a:bodyPr wrap="square" rtlCol="0">
            <a:spAutoFit/>
          </a:bodyPr>
          <a:lstStyle/>
          <a:p>
            <a:r>
              <a:rPr lang="es-GT" b="1" dirty="0" smtClean="0"/>
              <a:t>El incremento  del programa 11 </a:t>
            </a:r>
            <a:r>
              <a:rPr lang="es-GT" b="1" dirty="0" smtClean="0">
                <a:solidFill>
                  <a:schemeClr val="bg1"/>
                </a:solidFill>
              </a:rPr>
              <a:t>en el 2018 </a:t>
            </a:r>
            <a:r>
              <a:rPr lang="es-GT" b="1" dirty="0" smtClean="0">
                <a:solidFill>
                  <a:schemeClr val="bg1">
                    <a:lumMod val="95000"/>
                  </a:schemeClr>
                </a:solidFill>
              </a:rPr>
              <a:t>contribuye a:</a:t>
            </a:r>
            <a:endParaRPr lang="es-GT" b="1" dirty="0">
              <a:solidFill>
                <a:schemeClr val="bg1">
                  <a:lumMod val="95000"/>
                </a:schemeClr>
              </a:solidFill>
            </a:endParaRPr>
          </a:p>
        </p:txBody>
      </p:sp>
      <p:sp>
        <p:nvSpPr>
          <p:cNvPr id="15" name="11 Rectángulo redondeado"/>
          <p:cNvSpPr/>
          <p:nvPr/>
        </p:nvSpPr>
        <p:spPr>
          <a:xfrm>
            <a:off x="5107630" y="5121209"/>
            <a:ext cx="2986905" cy="468032"/>
          </a:xfrm>
          <a:prstGeom prst="roundRect">
            <a:avLst/>
          </a:prstGeom>
          <a:solidFill>
            <a:schemeClr val="accent5">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GT" sz="1600" dirty="0">
                <a:solidFill>
                  <a:schemeClr val="bg1">
                    <a:lumMod val="95000"/>
                  </a:schemeClr>
                </a:solidFill>
              </a:rPr>
              <a:t>Investigación criminal</a:t>
            </a:r>
          </a:p>
        </p:txBody>
      </p:sp>
      <p:sp>
        <p:nvSpPr>
          <p:cNvPr id="16" name="11 Rectángulo redondeado"/>
          <p:cNvSpPr/>
          <p:nvPr/>
        </p:nvSpPr>
        <p:spPr>
          <a:xfrm>
            <a:off x="5107630" y="5696912"/>
            <a:ext cx="2986905" cy="468032"/>
          </a:xfrm>
          <a:prstGeom prst="roundRect">
            <a:avLst/>
          </a:prstGeom>
          <a:solidFill>
            <a:schemeClr val="accent5">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GT" sz="1600" dirty="0">
                <a:solidFill>
                  <a:schemeClr val="bg1">
                    <a:lumMod val="95000"/>
                  </a:schemeClr>
                </a:solidFill>
              </a:rPr>
              <a:t>Combate a la </a:t>
            </a:r>
            <a:r>
              <a:rPr lang="es-GT" sz="1600" dirty="0" smtClean="0">
                <a:solidFill>
                  <a:schemeClr val="bg1">
                    <a:lumMod val="95000"/>
                  </a:schemeClr>
                </a:solidFill>
              </a:rPr>
              <a:t>narcoactividad</a:t>
            </a:r>
            <a:endParaRPr lang="es-GT" sz="1600" dirty="0">
              <a:solidFill>
                <a:schemeClr val="bg1">
                  <a:lumMod val="95000"/>
                </a:schemeClr>
              </a:solidFill>
            </a:endParaRPr>
          </a:p>
        </p:txBody>
      </p:sp>
    </p:spTree>
    <p:extLst>
      <p:ext uri="{BB962C8B-B14F-4D97-AF65-F5344CB8AC3E}">
        <p14:creationId xmlns:p14="http://schemas.microsoft.com/office/powerpoint/2010/main" val="2045659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188640"/>
            <a:ext cx="5400600" cy="1080120"/>
          </a:xfrm>
        </p:spPr>
        <p:txBody>
          <a:bodyPr>
            <a:normAutofit/>
          </a:bodyPr>
          <a:lstStyle/>
          <a:p>
            <a:r>
              <a:rPr lang="es-GT" b="1" dirty="0" smtClean="0"/>
              <a:t>Necesidades Financieras</a:t>
            </a:r>
            <a:endParaRPr lang="es-GT" b="1" dirty="0"/>
          </a:p>
        </p:txBody>
      </p:sp>
      <p:graphicFrame>
        <p:nvGraphicFramePr>
          <p:cNvPr id="16" name="Gráfico 15"/>
          <p:cNvGraphicFramePr>
            <a:graphicFrameLocks/>
          </p:cNvGraphicFramePr>
          <p:nvPr>
            <p:extLst>
              <p:ext uri="{D42A27DB-BD31-4B8C-83A1-F6EECF244321}">
                <p14:modId xmlns:p14="http://schemas.microsoft.com/office/powerpoint/2010/main" val="4149013048"/>
              </p:ext>
            </p:extLst>
          </p:nvPr>
        </p:nvGraphicFramePr>
        <p:xfrm>
          <a:off x="179512" y="2060848"/>
          <a:ext cx="5286095" cy="12049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áfico 17"/>
          <p:cNvGraphicFramePr>
            <a:graphicFrameLocks/>
          </p:cNvGraphicFramePr>
          <p:nvPr>
            <p:extLst>
              <p:ext uri="{D42A27DB-BD31-4B8C-83A1-F6EECF244321}">
                <p14:modId xmlns:p14="http://schemas.microsoft.com/office/powerpoint/2010/main" val="4066786064"/>
              </p:ext>
            </p:extLst>
          </p:nvPr>
        </p:nvGraphicFramePr>
        <p:xfrm>
          <a:off x="255606" y="3513344"/>
          <a:ext cx="5286095" cy="1204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p:cNvGraphicFramePr>
            <a:graphicFrameLocks/>
          </p:cNvGraphicFramePr>
          <p:nvPr>
            <p:extLst>
              <p:ext uri="{D42A27DB-BD31-4B8C-83A1-F6EECF244321}">
                <p14:modId xmlns:p14="http://schemas.microsoft.com/office/powerpoint/2010/main" val="1535049682"/>
              </p:ext>
            </p:extLst>
          </p:nvPr>
        </p:nvGraphicFramePr>
        <p:xfrm>
          <a:off x="327614" y="4984346"/>
          <a:ext cx="5286095" cy="1204912"/>
        </p:xfrm>
        <a:graphic>
          <a:graphicData uri="http://schemas.openxmlformats.org/drawingml/2006/chart">
            <c:chart xmlns:c="http://schemas.openxmlformats.org/drawingml/2006/chart" xmlns:r="http://schemas.openxmlformats.org/officeDocument/2006/relationships" r:id="rId4"/>
          </a:graphicData>
        </a:graphic>
      </p:graphicFrame>
      <p:sp>
        <p:nvSpPr>
          <p:cNvPr id="22" name="11 Rectángulo redondeado"/>
          <p:cNvSpPr/>
          <p:nvPr/>
        </p:nvSpPr>
        <p:spPr>
          <a:xfrm>
            <a:off x="5508618" y="1700809"/>
            <a:ext cx="2519765" cy="144016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GT" sz="1500" b="1" dirty="0" smtClean="0">
                <a:solidFill>
                  <a:schemeClr val="bg1"/>
                </a:solidFill>
              </a:rPr>
              <a:t>En Apoyo y Logística se concentra el pago de nómina y servicios básicos, arrendamientos, renglones críticos e infraestructura.</a:t>
            </a:r>
            <a:endParaRPr lang="es-GT" sz="1500" b="1" dirty="0">
              <a:solidFill>
                <a:schemeClr val="bg1"/>
              </a:solidFill>
            </a:endParaRPr>
          </a:p>
        </p:txBody>
      </p:sp>
      <p:sp>
        <p:nvSpPr>
          <p:cNvPr id="23" name="11 Rectángulo redondeado"/>
          <p:cNvSpPr/>
          <p:nvPr/>
        </p:nvSpPr>
        <p:spPr>
          <a:xfrm>
            <a:off x="5508618" y="3284984"/>
            <a:ext cx="2519765" cy="1512168"/>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s-GT" sz="1500" b="1" dirty="0" smtClean="0">
                <a:solidFill>
                  <a:schemeClr val="bg1"/>
                </a:solidFill>
              </a:rPr>
              <a:t>Se incluye la formación del personal policial, actividades orientadas a la lucha contra el narcotráfico y la rectoría del tránsito vehicular.</a:t>
            </a:r>
            <a:endParaRPr lang="es-GT" sz="1500" b="1" dirty="0">
              <a:solidFill>
                <a:schemeClr val="bg1"/>
              </a:solidFill>
            </a:endParaRPr>
          </a:p>
        </p:txBody>
      </p:sp>
      <p:sp>
        <p:nvSpPr>
          <p:cNvPr id="24" name="11 Rectángulo redondeado"/>
          <p:cNvSpPr/>
          <p:nvPr/>
        </p:nvSpPr>
        <p:spPr>
          <a:xfrm>
            <a:off x="5515760" y="5013177"/>
            <a:ext cx="2512623" cy="1440159"/>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500" b="1" dirty="0" smtClean="0">
                <a:solidFill>
                  <a:schemeClr val="bg1"/>
                </a:solidFill>
              </a:rPr>
              <a:t>Acciones de prevención del delito, investigación criminal, registro de empresas de seguridad y servicios de salud policial.</a:t>
            </a:r>
            <a:endParaRPr lang="es-GT" sz="1500" b="1" dirty="0">
              <a:solidFill>
                <a:schemeClr val="bg1"/>
              </a:solidFill>
            </a:endParaRPr>
          </a:p>
        </p:txBody>
      </p:sp>
      <p:sp>
        <p:nvSpPr>
          <p:cNvPr id="13" name="CuadroTexto 12"/>
          <p:cNvSpPr txBox="1"/>
          <p:nvPr/>
        </p:nvSpPr>
        <p:spPr>
          <a:xfrm>
            <a:off x="307287" y="1069286"/>
            <a:ext cx="4330884" cy="830997"/>
          </a:xfrm>
          <a:prstGeom prst="rect">
            <a:avLst/>
          </a:prstGeom>
          <a:noFill/>
        </p:spPr>
        <p:txBody>
          <a:bodyPr wrap="square" rtlCol="0">
            <a:spAutoFit/>
          </a:bodyPr>
          <a:lstStyle/>
          <a:p>
            <a:r>
              <a:rPr lang="es-GT" sz="1600" b="1" dirty="0" smtClean="0"/>
              <a:t>El monto estimado del programa 11 </a:t>
            </a:r>
            <a:r>
              <a:rPr lang="es-GT" sz="1600" b="1" dirty="0"/>
              <a:t>Seguridad a las Personas y su </a:t>
            </a:r>
            <a:r>
              <a:rPr lang="es-GT" sz="1600" b="1" dirty="0" smtClean="0"/>
              <a:t>Patrimonio, para el año </a:t>
            </a:r>
          </a:p>
          <a:p>
            <a:r>
              <a:rPr lang="es-GT" sz="1600" b="1" dirty="0" smtClean="0"/>
              <a:t>2018 es de Q.5,022.4  millones </a:t>
            </a:r>
            <a:endParaRPr lang="es-GT" sz="1600" b="1" dirty="0"/>
          </a:p>
        </p:txBody>
      </p:sp>
      <p:sp>
        <p:nvSpPr>
          <p:cNvPr id="2" name="CuadroTexto 1"/>
          <p:cNvSpPr txBox="1"/>
          <p:nvPr/>
        </p:nvSpPr>
        <p:spPr>
          <a:xfrm>
            <a:off x="3995936" y="2700209"/>
            <a:ext cx="1656184" cy="646331"/>
          </a:xfrm>
          <a:prstGeom prst="rect">
            <a:avLst/>
          </a:prstGeom>
          <a:noFill/>
        </p:spPr>
        <p:txBody>
          <a:bodyPr wrap="square" rtlCol="0">
            <a:spAutoFit/>
          </a:bodyPr>
          <a:lstStyle/>
          <a:p>
            <a:pPr marL="228600" indent="-228600">
              <a:buFont typeface="Wingdings" panose="05000000000000000000" pitchFamily="2" charset="2"/>
              <a:buChar char="Ø"/>
            </a:pPr>
            <a:r>
              <a:rPr lang="es-GT" sz="900" dirty="0" smtClean="0"/>
              <a:t>Prevención</a:t>
            </a:r>
          </a:p>
          <a:p>
            <a:pPr marL="228600" indent="-228600">
              <a:buFont typeface="Wingdings" panose="05000000000000000000" pitchFamily="2" charset="2"/>
              <a:buChar char="Ø"/>
            </a:pPr>
            <a:r>
              <a:rPr lang="es-GT" sz="900" dirty="0" smtClean="0"/>
              <a:t>Combate al Narcotráfico</a:t>
            </a:r>
          </a:p>
          <a:p>
            <a:pPr marL="228600" indent="-228600">
              <a:buFont typeface="Wingdings" panose="05000000000000000000" pitchFamily="2" charset="2"/>
              <a:buChar char="Ø"/>
            </a:pPr>
            <a:r>
              <a:rPr lang="es-GT" sz="900" dirty="0" smtClean="0"/>
              <a:t>Investigación Criminal</a:t>
            </a:r>
          </a:p>
          <a:p>
            <a:pPr marL="228600" indent="-228600">
              <a:buFont typeface="Wingdings" panose="05000000000000000000" pitchFamily="2" charset="2"/>
              <a:buChar char="Ø"/>
            </a:pPr>
            <a:endParaRPr lang="es-GT" sz="900" dirty="0"/>
          </a:p>
        </p:txBody>
      </p:sp>
    </p:spTree>
    <p:extLst>
      <p:ext uri="{BB962C8B-B14F-4D97-AF65-F5344CB8AC3E}">
        <p14:creationId xmlns:p14="http://schemas.microsoft.com/office/powerpoint/2010/main" val="2698396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Modelos Estratégicos del Ministerio de Gobernación</a:t>
            </a:r>
            <a:endParaRPr lang="es-ES" dirty="0"/>
          </a:p>
        </p:txBody>
      </p:sp>
      <p:sp>
        <p:nvSpPr>
          <p:cNvPr id="3" name="Marcador de contenido 2"/>
          <p:cNvSpPr>
            <a:spLocks noGrp="1"/>
          </p:cNvSpPr>
          <p:nvPr>
            <p:ph idx="1"/>
          </p:nvPr>
        </p:nvSpPr>
        <p:spPr>
          <a:xfrm>
            <a:off x="323528" y="1556792"/>
            <a:ext cx="7704856" cy="4968552"/>
          </a:xfrm>
        </p:spPr>
        <p:txBody>
          <a:bodyPr>
            <a:normAutofit/>
          </a:bodyPr>
          <a:lstStyle/>
          <a:p>
            <a:pPr marL="0" indent="0" algn="just">
              <a:buNone/>
            </a:pPr>
            <a:r>
              <a:rPr lang="es-GT" sz="2000" dirty="0" smtClean="0"/>
              <a:t>El </a:t>
            </a:r>
            <a:r>
              <a:rPr lang="es-GT" sz="2000" u="sng" dirty="0" smtClean="0"/>
              <a:t>Modelo de Reducción de la Tasa de Homicidios</a:t>
            </a:r>
            <a:r>
              <a:rPr lang="es-GT" sz="2000" dirty="0" smtClean="0"/>
              <a:t>,  tiene el propósito de situar a Guatemala en los estándares internacionales, para lo cual sus acciones principales son las </a:t>
            </a:r>
            <a:r>
              <a:rPr lang="es-MX" sz="2000" dirty="0" smtClean="0"/>
              <a:t> </a:t>
            </a:r>
            <a:r>
              <a:rPr lang="es-MX" sz="2000" dirty="0"/>
              <a:t>intervenciones policiales en zonas de mayor incidencia de </a:t>
            </a:r>
            <a:r>
              <a:rPr lang="es-MX" sz="2000" dirty="0" smtClean="0"/>
              <a:t>homicidios.</a:t>
            </a:r>
          </a:p>
          <a:p>
            <a:pPr marL="0" indent="0" algn="just">
              <a:buNone/>
            </a:pPr>
            <a:r>
              <a:rPr lang="es-MX" sz="2000" dirty="0" smtClean="0"/>
              <a:t>Por su parte el </a:t>
            </a:r>
            <a:r>
              <a:rPr lang="es-MX" sz="2000" u="sng" dirty="0" smtClean="0"/>
              <a:t>Modelo de Reducción de Hechos Delictivos Contra el Patrimonio</a:t>
            </a:r>
            <a:r>
              <a:rPr lang="es-MX" sz="2000" dirty="0" smtClean="0"/>
              <a:t>, pretende preservar los bienes de las personas por medio de 3 intervenciones:</a:t>
            </a:r>
            <a:endParaRPr lang="es-MX" sz="2000" dirty="0"/>
          </a:p>
          <a:p>
            <a:pPr marL="457200" indent="-457200" algn="just">
              <a:buFont typeface="+mj-lt"/>
              <a:buAutoNum type="arabicPeriod"/>
            </a:pPr>
            <a:r>
              <a:rPr lang="es-GT" sz="2000" dirty="0" smtClean="0"/>
              <a:t>Servicios </a:t>
            </a:r>
            <a:r>
              <a:rPr lang="es-GT" sz="2000" dirty="0"/>
              <a:t>de investigación criminal. </a:t>
            </a:r>
          </a:p>
          <a:p>
            <a:pPr marL="457200" indent="-457200" algn="just">
              <a:buFont typeface="+mj-lt"/>
              <a:buAutoNum type="arabicPeriod"/>
            </a:pPr>
            <a:r>
              <a:rPr lang="es-GT" sz="2000" dirty="0"/>
              <a:t>Servicios de seguridad policial en áreas de mayor incidencia criminal. </a:t>
            </a:r>
          </a:p>
          <a:p>
            <a:pPr marL="457200" indent="-457200" algn="just">
              <a:buFont typeface="+mj-lt"/>
              <a:buAutoNum type="arabicPeriod"/>
            </a:pPr>
            <a:r>
              <a:rPr lang="es-GT" sz="2000" dirty="0"/>
              <a:t>Servicios seguridad preventiva y del delito. </a:t>
            </a:r>
            <a:endParaRPr lang="es-ES" sz="2000" dirty="0"/>
          </a:p>
          <a:p>
            <a:pPr marL="0" indent="0" algn="just">
              <a:buNone/>
            </a:pPr>
            <a:r>
              <a:rPr lang="es-GT" sz="2000" dirty="0" smtClean="0"/>
              <a:t>El éxito obtenido por el MINGOB  en la reducción de las tasas de ambos resultados estratégicos en el 2016, evidenció la certeza de las intervenciones focalizadas en sus respectivos modelos.</a:t>
            </a:r>
          </a:p>
          <a:p>
            <a:pPr marL="0" indent="0">
              <a:buNone/>
            </a:pPr>
            <a:endParaRPr lang="es-ES" sz="2000" dirty="0"/>
          </a:p>
          <a:p>
            <a:pPr marL="457200" indent="-457200">
              <a:buFont typeface="+mj-lt"/>
              <a:buAutoNum type="arabicPeriod"/>
            </a:pPr>
            <a:endParaRPr lang="es-MX" sz="2000" dirty="0"/>
          </a:p>
        </p:txBody>
      </p:sp>
    </p:spTree>
    <p:extLst>
      <p:ext uri="{BB962C8B-B14F-4D97-AF65-F5344CB8AC3E}">
        <p14:creationId xmlns:p14="http://schemas.microsoft.com/office/powerpoint/2010/main" val="2790704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188640"/>
            <a:ext cx="4762872" cy="1210146"/>
          </a:xfrm>
        </p:spPr>
        <p:txBody>
          <a:bodyPr/>
          <a:lstStyle/>
          <a:p>
            <a:r>
              <a:rPr lang="es-GT" dirty="0" smtClean="0"/>
              <a:t>Priorización programática</a:t>
            </a:r>
            <a:endParaRPr lang="es-GT" dirty="0"/>
          </a:p>
        </p:txBody>
      </p:sp>
      <p:sp>
        <p:nvSpPr>
          <p:cNvPr id="4" name="3 Marcador de contenido"/>
          <p:cNvSpPr>
            <a:spLocks noGrp="1"/>
          </p:cNvSpPr>
          <p:nvPr>
            <p:ph idx="1"/>
          </p:nvPr>
        </p:nvSpPr>
        <p:spPr>
          <a:xfrm>
            <a:off x="380201" y="2996952"/>
            <a:ext cx="7596844" cy="2664296"/>
          </a:xfrm>
        </p:spPr>
        <p:txBody>
          <a:bodyPr>
            <a:noAutofit/>
          </a:bodyPr>
          <a:lstStyle/>
          <a:p>
            <a:pPr marL="0" indent="0" algn="just">
              <a:buNone/>
            </a:pPr>
            <a:r>
              <a:rPr lang="es-GT" sz="2000" dirty="0"/>
              <a:t>A través del programa </a:t>
            </a:r>
            <a:r>
              <a:rPr lang="es-GT" sz="2000" dirty="0" smtClean="0"/>
              <a:t>12 </a:t>
            </a:r>
            <a:r>
              <a:rPr lang="es-GT" sz="2000" dirty="0"/>
              <a:t>se prestan diferentes servicios a la población, entre los que se puede mencionar:</a:t>
            </a:r>
          </a:p>
          <a:p>
            <a:pPr marL="0" indent="0" algn="just">
              <a:buNone/>
            </a:pPr>
            <a:endParaRPr lang="es-GT" sz="2000" dirty="0" smtClean="0"/>
          </a:p>
          <a:p>
            <a:pPr marL="514350" indent="-514350" algn="just">
              <a:buAutoNum type="alphaLcParenR"/>
            </a:pPr>
            <a:r>
              <a:rPr lang="es-GT" sz="2000" dirty="0" smtClean="0"/>
              <a:t>Mantener </a:t>
            </a:r>
            <a:r>
              <a:rPr lang="es-GT" sz="2000" dirty="0"/>
              <a:t>la custodia y seguridad de las personas reclusas en resguardo de la sociedad; y, </a:t>
            </a:r>
            <a:endParaRPr lang="es-GT" sz="2000" dirty="0" smtClean="0"/>
          </a:p>
          <a:p>
            <a:pPr marL="514350" indent="-514350" algn="just">
              <a:buAutoNum type="alphaLcParenR"/>
            </a:pPr>
            <a:r>
              <a:rPr lang="es-GT" sz="2000" dirty="0" smtClean="0"/>
              <a:t>Proporcionar </a:t>
            </a:r>
            <a:r>
              <a:rPr lang="es-GT" sz="2000" dirty="0"/>
              <a:t>a las personas reclusas las condiciones favorables para su educación y readaptación a la sociedad, que les permita alcanzar un desarrollo personal durante el cumplimiento de la pena y posteriormente reintegrarse a la sociedad. </a:t>
            </a:r>
            <a:endParaRPr lang="es-GT" sz="2000" dirty="0" smtClean="0"/>
          </a:p>
          <a:p>
            <a:pPr marL="0" indent="0" algn="just">
              <a:buNone/>
            </a:pPr>
            <a:endParaRPr lang="es-GT" sz="1600" dirty="0" smtClean="0"/>
          </a:p>
        </p:txBody>
      </p:sp>
      <p:sp>
        <p:nvSpPr>
          <p:cNvPr id="5" name="3 Marcador de contenido"/>
          <p:cNvSpPr txBox="1">
            <a:spLocks/>
          </p:cNvSpPr>
          <p:nvPr/>
        </p:nvSpPr>
        <p:spPr>
          <a:xfrm>
            <a:off x="290191" y="1268760"/>
            <a:ext cx="7776864" cy="15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s-GT" b="1" dirty="0" smtClean="0"/>
              <a:t>Programa </a:t>
            </a:r>
            <a:r>
              <a:rPr lang="es-GT" b="1" dirty="0"/>
              <a:t>12 </a:t>
            </a:r>
          </a:p>
          <a:p>
            <a:pPr marL="0" indent="0" algn="ctr">
              <a:buNone/>
            </a:pPr>
            <a:r>
              <a:rPr lang="es-GT" b="1" dirty="0"/>
              <a:t>“Servicios de custodia y rehabilitación de privados de libertad</a:t>
            </a:r>
            <a:r>
              <a:rPr lang="es-GT" dirty="0" smtClean="0"/>
              <a:t>”</a:t>
            </a:r>
            <a:endParaRPr lang="es-GT" dirty="0"/>
          </a:p>
        </p:txBody>
      </p:sp>
    </p:spTree>
    <p:extLst>
      <p:ext uri="{BB962C8B-B14F-4D97-AF65-F5344CB8AC3E}">
        <p14:creationId xmlns:p14="http://schemas.microsoft.com/office/powerpoint/2010/main" val="483302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1 Rectángulo redondeado"/>
          <p:cNvSpPr/>
          <p:nvPr/>
        </p:nvSpPr>
        <p:spPr>
          <a:xfrm>
            <a:off x="6372200" y="3068960"/>
            <a:ext cx="1800200" cy="2016224"/>
          </a:xfrm>
          <a:prstGeom prst="roundRect">
            <a:avLst/>
          </a:prstGeom>
          <a:solidFill>
            <a:schemeClr val="accent5">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GT" sz="1600" b="1" dirty="0" smtClean="0">
                <a:solidFill>
                  <a:schemeClr val="bg1"/>
                </a:solidFill>
              </a:rPr>
              <a:t>La reincidencia criminal es del 60%, según datos de la Política </a:t>
            </a:r>
            <a:r>
              <a:rPr lang="es-GT" sz="1600" b="1" dirty="0">
                <a:solidFill>
                  <a:schemeClr val="bg1"/>
                </a:solidFill>
              </a:rPr>
              <a:t>N</a:t>
            </a:r>
            <a:r>
              <a:rPr lang="es-GT" sz="1600" b="1" dirty="0" smtClean="0">
                <a:solidFill>
                  <a:schemeClr val="bg1"/>
                </a:solidFill>
              </a:rPr>
              <a:t>acional Penitenciaria</a:t>
            </a:r>
            <a:endParaRPr lang="es-GT" sz="1600" b="1" dirty="0">
              <a:solidFill>
                <a:schemeClr val="bg1"/>
              </a:solidFill>
            </a:endParaRPr>
          </a:p>
        </p:txBody>
      </p:sp>
      <p:sp>
        <p:nvSpPr>
          <p:cNvPr id="9" name="Rectángulo 8"/>
          <p:cNvSpPr/>
          <p:nvPr/>
        </p:nvSpPr>
        <p:spPr>
          <a:xfrm>
            <a:off x="107504" y="332656"/>
            <a:ext cx="4572000" cy="430887"/>
          </a:xfrm>
          <a:prstGeom prst="rect">
            <a:avLst/>
          </a:prstGeom>
        </p:spPr>
        <p:txBody>
          <a:bodyPr>
            <a:spAutoFit/>
          </a:bodyPr>
          <a:lstStyle/>
          <a:p>
            <a:pPr algn="just"/>
            <a:r>
              <a:rPr lang="es-GT" sz="2200" b="1" dirty="0" smtClean="0">
                <a:solidFill>
                  <a:srgbClr val="376092"/>
                </a:solidFill>
                <a:latin typeface="+mj-lt"/>
                <a:ea typeface="+mj-ea"/>
                <a:cs typeface="+mj-cs"/>
              </a:rPr>
              <a:t>Impacto en los indicadores</a:t>
            </a:r>
            <a:endParaRPr lang="es-GT" sz="2200" b="1" dirty="0">
              <a:solidFill>
                <a:srgbClr val="376092"/>
              </a:solidFill>
              <a:latin typeface="+mj-lt"/>
              <a:ea typeface="+mj-ea"/>
              <a:cs typeface="+mj-cs"/>
            </a:endParaRPr>
          </a:p>
        </p:txBody>
      </p:sp>
      <p:sp>
        <p:nvSpPr>
          <p:cNvPr id="11" name="11 Rectángulo redondeado"/>
          <p:cNvSpPr/>
          <p:nvPr/>
        </p:nvSpPr>
        <p:spPr>
          <a:xfrm>
            <a:off x="107504" y="980728"/>
            <a:ext cx="6264696" cy="93610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s-GT" sz="1500" b="1" dirty="0" smtClean="0">
                <a:solidFill>
                  <a:schemeClr val="bg1"/>
                </a:solidFill>
              </a:rPr>
              <a:t>Con el fortalecimiento del Programa </a:t>
            </a:r>
            <a:r>
              <a:rPr lang="es-GT" sz="1500" b="1" dirty="0">
                <a:solidFill>
                  <a:schemeClr val="bg1"/>
                </a:solidFill>
              </a:rPr>
              <a:t>12 Servicios de custodia y rehabilitación de privados de </a:t>
            </a:r>
            <a:r>
              <a:rPr lang="es-GT" sz="1500" b="1" dirty="0" smtClean="0">
                <a:solidFill>
                  <a:schemeClr val="bg1"/>
                </a:solidFill>
              </a:rPr>
              <a:t>libertad, se busca disminuir principalmente el hacinamiento en los centros carcelario y la tasa de reincidencia criminal</a:t>
            </a:r>
            <a:endParaRPr lang="es-GT" sz="1500" b="1" dirty="0">
              <a:solidFill>
                <a:schemeClr val="bg1"/>
              </a:solidFill>
            </a:endParaRPr>
          </a:p>
        </p:txBody>
      </p:sp>
      <p:graphicFrame>
        <p:nvGraphicFramePr>
          <p:cNvPr id="6" name="8 Gráfico"/>
          <p:cNvGraphicFramePr>
            <a:graphicFrameLocks/>
          </p:cNvGraphicFramePr>
          <p:nvPr>
            <p:extLst>
              <p:ext uri="{D42A27DB-BD31-4B8C-83A1-F6EECF244321}">
                <p14:modId xmlns:p14="http://schemas.microsoft.com/office/powerpoint/2010/main" val="633250380"/>
              </p:ext>
            </p:extLst>
          </p:nvPr>
        </p:nvGraphicFramePr>
        <p:xfrm>
          <a:off x="395536" y="2204864"/>
          <a:ext cx="6192688" cy="3911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4168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GT" dirty="0" smtClean="0"/>
              <a:t>Necesidades Financieras</a:t>
            </a:r>
            <a:br>
              <a:rPr lang="es-GT" dirty="0" smtClean="0"/>
            </a:br>
            <a:r>
              <a:rPr lang="es-GT" dirty="0" smtClean="0"/>
              <a:t>     </a:t>
            </a:r>
            <a:r>
              <a:rPr lang="es-GT" sz="2000" dirty="0" smtClean="0"/>
              <a:t>(</a:t>
            </a:r>
            <a:r>
              <a:rPr lang="es-GT" sz="1800" dirty="0" smtClean="0"/>
              <a:t>Montos en Millones de Quetzales)</a:t>
            </a:r>
            <a:endParaRPr lang="es-GT" sz="1800" dirty="0"/>
          </a:p>
        </p:txBody>
      </p:sp>
      <p:sp>
        <p:nvSpPr>
          <p:cNvPr id="3" name="2 Marcador de contenido"/>
          <p:cNvSpPr>
            <a:spLocks noGrp="1"/>
          </p:cNvSpPr>
          <p:nvPr>
            <p:ph idx="1"/>
          </p:nvPr>
        </p:nvSpPr>
        <p:spPr>
          <a:xfrm>
            <a:off x="236045" y="1340768"/>
            <a:ext cx="4968552" cy="3744416"/>
          </a:xfrm>
        </p:spPr>
        <p:txBody>
          <a:bodyPr>
            <a:normAutofit/>
          </a:bodyPr>
          <a:lstStyle/>
          <a:p>
            <a:pPr marL="0" indent="0">
              <a:buNone/>
            </a:pPr>
            <a:r>
              <a:rPr lang="es-GT" sz="2400" dirty="0" smtClean="0"/>
              <a:t>    </a:t>
            </a:r>
            <a:endParaRPr lang="es-GT" sz="2400" dirty="0"/>
          </a:p>
        </p:txBody>
      </p:sp>
      <p:sp>
        <p:nvSpPr>
          <p:cNvPr id="7" name="CuadroTexto 1"/>
          <p:cNvSpPr txBox="1"/>
          <p:nvPr/>
        </p:nvSpPr>
        <p:spPr>
          <a:xfrm>
            <a:off x="395536" y="5157192"/>
            <a:ext cx="7272808" cy="830997"/>
          </a:xfrm>
          <a:prstGeom prst="rect">
            <a:avLst/>
          </a:prstGeom>
          <a:noFill/>
        </p:spPr>
        <p:txBody>
          <a:bodyPr wrap="square" rtlCol="0">
            <a:spAutoFit/>
          </a:bodyPr>
          <a:lstStyle/>
          <a:p>
            <a:pPr algn="just"/>
            <a:r>
              <a:rPr lang="es-GT" sz="1600" b="1" dirty="0" smtClean="0"/>
              <a:t>El incremento del año 2018 con respecto al vigente 2017 es de Q157.6 millones, destinado </a:t>
            </a:r>
            <a:r>
              <a:rPr lang="es-GT" sz="1600" b="1" dirty="0" smtClean="0"/>
              <a:t>principalmente al </a:t>
            </a:r>
            <a:r>
              <a:rPr lang="es-GT" sz="1600" b="1" dirty="0" smtClean="0"/>
              <a:t>nuevo modelo de gestión penitenciaria y control </a:t>
            </a:r>
            <a:r>
              <a:rPr lang="es-GT" sz="1600" b="1" dirty="0" smtClean="0"/>
              <a:t>telemático.</a:t>
            </a:r>
            <a:endParaRPr lang="es-GT" sz="1600" b="1" dirty="0"/>
          </a:p>
        </p:txBody>
      </p:sp>
      <p:sp>
        <p:nvSpPr>
          <p:cNvPr id="9" name="11 Rectángulo redondeado"/>
          <p:cNvSpPr/>
          <p:nvPr/>
        </p:nvSpPr>
        <p:spPr>
          <a:xfrm>
            <a:off x="5508104" y="1658417"/>
            <a:ext cx="2448272" cy="1554559"/>
          </a:xfrm>
          <a:prstGeom prst="roundRect">
            <a:avLst/>
          </a:prstGeom>
          <a:solidFill>
            <a:schemeClr val="accent5">
              <a:lumMod val="75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s-GT" sz="1600" b="1" dirty="0">
                <a:solidFill>
                  <a:schemeClr val="bg1"/>
                </a:solidFill>
              </a:rPr>
              <a:t>El monto estimado del programa 12 para el año </a:t>
            </a:r>
          </a:p>
          <a:p>
            <a:pPr algn="ctr"/>
            <a:r>
              <a:rPr lang="es-GT" sz="1600" b="1" dirty="0">
                <a:solidFill>
                  <a:schemeClr val="bg1"/>
                </a:solidFill>
              </a:rPr>
              <a:t>2018 es de </a:t>
            </a:r>
            <a:r>
              <a:rPr lang="es-GT" sz="1600" b="1" dirty="0" smtClean="0">
                <a:solidFill>
                  <a:schemeClr val="bg1"/>
                </a:solidFill>
              </a:rPr>
              <a:t>Q840.4  </a:t>
            </a:r>
            <a:r>
              <a:rPr lang="es-GT" sz="1600" b="1" dirty="0">
                <a:solidFill>
                  <a:schemeClr val="bg1"/>
                </a:solidFill>
              </a:rPr>
              <a:t>millones </a:t>
            </a:r>
          </a:p>
        </p:txBody>
      </p:sp>
      <p:graphicFrame>
        <p:nvGraphicFramePr>
          <p:cNvPr id="8" name="Gráfico 7"/>
          <p:cNvGraphicFramePr>
            <a:graphicFrameLocks/>
          </p:cNvGraphicFramePr>
          <p:nvPr>
            <p:extLst>
              <p:ext uri="{D42A27DB-BD31-4B8C-83A1-F6EECF244321}">
                <p14:modId xmlns:p14="http://schemas.microsoft.com/office/powerpoint/2010/main" val="1093145647"/>
              </p:ext>
            </p:extLst>
          </p:nvPr>
        </p:nvGraphicFramePr>
        <p:xfrm>
          <a:off x="323529" y="1484784"/>
          <a:ext cx="4905896" cy="3384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69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512" y="35672"/>
            <a:ext cx="5112568" cy="1377104"/>
          </a:xfrm>
        </p:spPr>
        <p:txBody>
          <a:bodyPr>
            <a:noAutofit/>
          </a:bodyPr>
          <a:lstStyle/>
          <a:p>
            <a:r>
              <a:rPr lang="es-GT" sz="3600" b="1" dirty="0"/>
              <a:t>Oferta </a:t>
            </a:r>
            <a:r>
              <a:rPr lang="es-GT" sz="3600" b="1" dirty="0" smtClean="0"/>
              <a:t>Programática Multianual</a:t>
            </a:r>
            <a:endParaRPr lang="es-GT" sz="3600" b="1" dirty="0"/>
          </a:p>
        </p:txBody>
      </p:sp>
      <p:sp>
        <p:nvSpPr>
          <p:cNvPr id="2" name="Rectángulo 1"/>
          <p:cNvSpPr/>
          <p:nvPr/>
        </p:nvSpPr>
        <p:spPr>
          <a:xfrm>
            <a:off x="395536" y="1412776"/>
            <a:ext cx="7272808" cy="6063198"/>
          </a:xfrm>
          <a:prstGeom prst="rect">
            <a:avLst/>
          </a:prstGeom>
        </p:spPr>
        <p:txBody>
          <a:bodyPr wrap="square">
            <a:spAutoFit/>
          </a:bodyPr>
          <a:lstStyle/>
          <a:p>
            <a:pPr algn="just"/>
            <a:r>
              <a:rPr lang="es-GT" sz="2400" dirty="0"/>
              <a:t>Como resultado del diagnóstico, es necesario fortalecer el programa </a:t>
            </a:r>
            <a:r>
              <a:rPr lang="es-GT" sz="2400" dirty="0" smtClean="0"/>
              <a:t>12</a:t>
            </a:r>
            <a:r>
              <a:rPr lang="es-GT" sz="2400" b="1" dirty="0" smtClean="0"/>
              <a:t> “</a:t>
            </a:r>
            <a:r>
              <a:rPr lang="es-GT" sz="2400" dirty="0" smtClean="0"/>
              <a:t>Servicios </a:t>
            </a:r>
            <a:r>
              <a:rPr lang="es-GT" sz="2400" dirty="0"/>
              <a:t>de custodia y </a:t>
            </a:r>
            <a:r>
              <a:rPr lang="es-GT" sz="2400" dirty="0" smtClean="0"/>
              <a:t>rehabilitación de privados de libertad”, mediante:</a:t>
            </a:r>
          </a:p>
          <a:p>
            <a:pPr marL="285750" indent="-285750" algn="just">
              <a:buFont typeface="Wingdings" panose="05000000000000000000" pitchFamily="2" charset="2"/>
              <a:buChar char="ü"/>
            </a:pPr>
            <a:r>
              <a:rPr lang="es-GT" sz="2400" dirty="0" smtClean="0"/>
              <a:t>Implementación del Nuevo </a:t>
            </a:r>
            <a:r>
              <a:rPr lang="es-GT" sz="2400" dirty="0"/>
              <a:t>Modelo de Gestión </a:t>
            </a:r>
            <a:r>
              <a:rPr lang="es-GT" sz="2400" dirty="0" smtClean="0"/>
              <a:t>Penitenciaria, el cual permitirá la rehabilitación </a:t>
            </a:r>
            <a:r>
              <a:rPr lang="es-GT" sz="2400" dirty="0"/>
              <a:t>a las personas privadas de libertad, con la finalidad de reincorporarlas a la sociedad y evitar la reincidencia </a:t>
            </a:r>
            <a:r>
              <a:rPr lang="es-GT" sz="2400" dirty="0" smtClean="0"/>
              <a:t>criminal.</a:t>
            </a:r>
            <a:endParaRPr lang="es-GT" sz="2400" dirty="0"/>
          </a:p>
          <a:p>
            <a:pPr marL="285750" lvl="1" indent="-285750" algn="just">
              <a:buFont typeface="Wingdings" panose="05000000000000000000" pitchFamily="2" charset="2"/>
              <a:buChar char="ü"/>
            </a:pPr>
            <a:r>
              <a:rPr lang="es-GT" sz="2400" dirty="0" smtClean="0"/>
              <a:t>Cinco centros adaptados al nuevo modelo </a:t>
            </a:r>
            <a:r>
              <a:rPr lang="es-GT" sz="2400" dirty="0"/>
              <a:t>en 2017 y </a:t>
            </a:r>
            <a:r>
              <a:rPr lang="es-GT" sz="2400" dirty="0" smtClean="0"/>
              <a:t>cinco </a:t>
            </a:r>
            <a:r>
              <a:rPr lang="es-GT" sz="2400" dirty="0"/>
              <a:t>más en 2018</a:t>
            </a:r>
            <a:r>
              <a:rPr lang="es-GT" sz="2400" dirty="0" smtClean="0"/>
              <a:t>.</a:t>
            </a:r>
            <a:endParaRPr lang="es-GT" sz="2400" dirty="0" smtClean="0">
              <a:solidFill>
                <a:srgbClr val="FF0000"/>
              </a:solidFill>
            </a:endParaRPr>
          </a:p>
          <a:p>
            <a:pPr marL="285750" lvl="1" indent="-285750" algn="just">
              <a:buFont typeface="Wingdings" panose="05000000000000000000" pitchFamily="2" charset="2"/>
              <a:buChar char="ü"/>
            </a:pPr>
            <a:r>
              <a:rPr lang="es-GT" sz="2400" dirty="0" smtClean="0"/>
              <a:t>Construcción, ampliación o mejoramiento de infraestructura.</a:t>
            </a:r>
          </a:p>
          <a:p>
            <a:pPr marL="285750" lvl="1" indent="-285750" algn="just">
              <a:buFont typeface="Wingdings" panose="05000000000000000000" pitchFamily="2" charset="2"/>
              <a:buChar char="ü"/>
            </a:pPr>
            <a:r>
              <a:rPr lang="es-GT" sz="2400" dirty="0" smtClean="0"/>
              <a:t>Proyección de gastos en tecnología para el control telemático.</a:t>
            </a:r>
            <a:endParaRPr lang="es-GT" sz="2400" dirty="0"/>
          </a:p>
          <a:p>
            <a:pPr lvl="5"/>
            <a:endParaRPr lang="es-GT" sz="2800" dirty="0" smtClean="0"/>
          </a:p>
          <a:p>
            <a:endParaRPr lang="es-GT" sz="2400" dirty="0"/>
          </a:p>
        </p:txBody>
      </p:sp>
    </p:spTree>
    <p:extLst>
      <p:ext uri="{BB962C8B-B14F-4D97-AF65-F5344CB8AC3E}">
        <p14:creationId xmlns:p14="http://schemas.microsoft.com/office/powerpoint/2010/main" val="3851468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GT" sz="3600" b="1" dirty="0" smtClean="0"/>
              <a:t>MINISTERIO DE </a:t>
            </a:r>
            <a:r>
              <a:rPr lang="es-GT" sz="3600" dirty="0" smtClean="0"/>
              <a:t>GOBERNACIÓN</a:t>
            </a:r>
            <a:endParaRPr lang="es-GT" sz="3600" b="1" dirty="0"/>
          </a:p>
        </p:txBody>
      </p:sp>
      <p:sp>
        <p:nvSpPr>
          <p:cNvPr id="4" name="3 Marcador de contenido"/>
          <p:cNvSpPr>
            <a:spLocks noGrp="1"/>
          </p:cNvSpPr>
          <p:nvPr>
            <p:ph idx="1"/>
          </p:nvPr>
        </p:nvSpPr>
        <p:spPr>
          <a:xfrm>
            <a:off x="179512" y="1340768"/>
            <a:ext cx="7560840" cy="5184576"/>
          </a:xfrm>
        </p:spPr>
        <p:txBody>
          <a:bodyPr>
            <a:normAutofit lnSpcReduction="10000"/>
          </a:bodyPr>
          <a:lstStyle/>
          <a:p>
            <a:pPr marL="400050" lvl="1" indent="0" algn="just">
              <a:buNone/>
            </a:pPr>
            <a:r>
              <a:rPr lang="es-ES_tradnl" b="1" dirty="0" smtClean="0"/>
              <a:t>VISIÓN:</a:t>
            </a:r>
          </a:p>
          <a:p>
            <a:pPr marL="400050" lvl="1" indent="0" algn="just">
              <a:buNone/>
            </a:pPr>
            <a:r>
              <a:rPr lang="es-GT" dirty="0"/>
              <a:t>Ser la institución eficiente y profesional, </a:t>
            </a:r>
            <a:r>
              <a:rPr lang="es-GT" dirty="0" smtClean="0"/>
              <a:t>sujeta a la Constitución y las leyes; y respetuosa de los derechos humanos, que logre sectorialmente, con la participación de la sociedad, la gobernabilidad y seguridad del país, gozando de la confianza y credibilidad de la población.</a:t>
            </a:r>
          </a:p>
          <a:p>
            <a:pPr marL="400050" lvl="1" indent="0" algn="just">
              <a:buNone/>
            </a:pPr>
            <a:endParaRPr lang="es-GT" sz="800" dirty="0" smtClean="0"/>
          </a:p>
          <a:p>
            <a:pPr marL="400050" lvl="1" indent="0" algn="just">
              <a:buNone/>
            </a:pPr>
            <a:r>
              <a:rPr lang="es-ES_tradnl" b="1" dirty="0" smtClean="0"/>
              <a:t>BASE LEGAL:</a:t>
            </a:r>
          </a:p>
          <a:p>
            <a:pPr marL="400050" lvl="1" indent="0" algn="just">
              <a:buNone/>
            </a:pPr>
            <a:r>
              <a:rPr lang="es-ES_tradnl" dirty="0" smtClean="0"/>
              <a:t>Artículos 1, 2, 3 y 19 de la Constitución Política de la República. Artículo 36 del Decreto 114-97 Ley del Organismo Ejecutivo.</a:t>
            </a:r>
            <a:endParaRPr lang="es-GT" dirty="0" smtClean="0"/>
          </a:p>
        </p:txBody>
      </p:sp>
    </p:spTree>
    <p:extLst>
      <p:ext uri="{BB962C8B-B14F-4D97-AF65-F5344CB8AC3E}">
        <p14:creationId xmlns:p14="http://schemas.microsoft.com/office/powerpoint/2010/main" val="210085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28530"/>
            <a:ext cx="4762872" cy="1210146"/>
          </a:xfrm>
        </p:spPr>
        <p:txBody>
          <a:bodyPr>
            <a:normAutofit/>
          </a:bodyPr>
          <a:lstStyle/>
          <a:p>
            <a:r>
              <a:rPr lang="es-GT" sz="3600" b="1" dirty="0" smtClean="0"/>
              <a:t>Conclusiones</a:t>
            </a:r>
            <a:endParaRPr lang="es-GT" sz="3600" b="1" dirty="0"/>
          </a:p>
        </p:txBody>
      </p:sp>
      <p:sp>
        <p:nvSpPr>
          <p:cNvPr id="4" name="3 Marcador de contenido"/>
          <p:cNvSpPr>
            <a:spLocks noGrp="1"/>
          </p:cNvSpPr>
          <p:nvPr>
            <p:ph idx="1"/>
          </p:nvPr>
        </p:nvSpPr>
        <p:spPr>
          <a:xfrm>
            <a:off x="467544" y="1196752"/>
            <a:ext cx="7560840" cy="5112568"/>
          </a:xfrm>
        </p:spPr>
        <p:txBody>
          <a:bodyPr>
            <a:noAutofit/>
          </a:bodyPr>
          <a:lstStyle/>
          <a:p>
            <a:pPr marL="514350" indent="-514350" algn="just">
              <a:spcAft>
                <a:spcPts val="1200"/>
              </a:spcAft>
              <a:buFont typeface="+mj-lt"/>
              <a:buAutoNum type="arabicPeriod"/>
            </a:pPr>
            <a:r>
              <a:rPr lang="es-GT" sz="2000" dirty="0"/>
              <a:t>El incremento en el presupuesto multianual del Ministerio de Gobernación, se sustenta en la creciente demanda de entrega de servicios </a:t>
            </a:r>
            <a:r>
              <a:rPr lang="es-GT" sz="2000" dirty="0" smtClean="0"/>
              <a:t>de seguridad a las personas y su patrimonio, así como a </a:t>
            </a:r>
            <a:r>
              <a:rPr lang="es-GT" sz="2000" dirty="0"/>
              <a:t>la </a:t>
            </a:r>
            <a:r>
              <a:rPr lang="es-GT" sz="2000" dirty="0" smtClean="0"/>
              <a:t>custodia y rehabilitación de los privados de libertad.</a:t>
            </a:r>
            <a:endParaRPr lang="es-GT" sz="2000" dirty="0"/>
          </a:p>
          <a:p>
            <a:pPr marL="514350" indent="-514350" algn="just">
              <a:spcAft>
                <a:spcPts val="1200"/>
              </a:spcAft>
              <a:buFont typeface="+mj-lt"/>
              <a:buAutoNum type="arabicPeriod"/>
            </a:pPr>
            <a:r>
              <a:rPr lang="es-GT" sz="2000" dirty="0" smtClean="0"/>
              <a:t>Para mejorar los </a:t>
            </a:r>
            <a:r>
              <a:rPr lang="es-GT" sz="2000" dirty="0"/>
              <a:t>servicios de seguridad a las personas y su patrimonio, </a:t>
            </a:r>
            <a:r>
              <a:rPr lang="es-GT" sz="2000" dirty="0" smtClean="0"/>
              <a:t>es necesario </a:t>
            </a:r>
            <a:r>
              <a:rPr lang="es-GT" sz="2000" dirty="0"/>
              <a:t>fortalecer las asignaciones </a:t>
            </a:r>
            <a:r>
              <a:rPr lang="es-GT" sz="2000" dirty="0" smtClean="0"/>
              <a:t>que permitan </a:t>
            </a:r>
            <a:r>
              <a:rPr lang="es-GT" sz="2000" dirty="0"/>
              <a:t>incrementar la capacidad en la formación de nuevos agentes policiales, la construcción, ampliación o mejoramiento de infraestructura, uniformidad, equipamiento y movilidad, entre otros</a:t>
            </a:r>
            <a:r>
              <a:rPr lang="es-GT" sz="2000" dirty="0" smtClean="0"/>
              <a:t>.</a:t>
            </a:r>
          </a:p>
          <a:p>
            <a:pPr marL="514350" indent="-514350" algn="just">
              <a:spcAft>
                <a:spcPts val="1200"/>
              </a:spcAft>
              <a:buFont typeface="+mj-lt"/>
              <a:buAutoNum type="arabicPeriod"/>
            </a:pPr>
            <a:r>
              <a:rPr lang="es-GT" sz="2000" dirty="0"/>
              <a:t>Con la implementación de un nuevo modelo de gestión penitenciaria, se pretende sentar las bases para la transformación progresiva de un Sistema Penitenciario, para propiciar la readaptación social y la reeducación de la población privada de libertad, con el propósito de reducir la reincidencia criminal.</a:t>
            </a:r>
          </a:p>
          <a:p>
            <a:pPr marL="514350" indent="-514350" algn="just">
              <a:spcAft>
                <a:spcPts val="1200"/>
              </a:spcAft>
              <a:buFont typeface="+mj-lt"/>
              <a:buAutoNum type="arabicPeriod"/>
            </a:pPr>
            <a:endParaRPr lang="es-GT" sz="2000" dirty="0" smtClean="0"/>
          </a:p>
        </p:txBody>
      </p:sp>
    </p:spTree>
    <p:extLst>
      <p:ext uri="{BB962C8B-B14F-4D97-AF65-F5344CB8AC3E}">
        <p14:creationId xmlns:p14="http://schemas.microsoft.com/office/powerpoint/2010/main" val="3214174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28530"/>
            <a:ext cx="4762872" cy="1210146"/>
          </a:xfrm>
        </p:spPr>
        <p:txBody>
          <a:bodyPr>
            <a:normAutofit/>
          </a:bodyPr>
          <a:lstStyle/>
          <a:p>
            <a:r>
              <a:rPr lang="es-GT" sz="3600" b="1" dirty="0" smtClean="0"/>
              <a:t>Conclusiones</a:t>
            </a:r>
            <a:endParaRPr lang="es-GT" sz="3600" b="1" dirty="0"/>
          </a:p>
        </p:txBody>
      </p:sp>
      <p:sp>
        <p:nvSpPr>
          <p:cNvPr id="4" name="3 Marcador de contenido"/>
          <p:cNvSpPr>
            <a:spLocks noGrp="1"/>
          </p:cNvSpPr>
          <p:nvPr>
            <p:ph idx="1"/>
          </p:nvPr>
        </p:nvSpPr>
        <p:spPr>
          <a:xfrm>
            <a:off x="467544" y="1124744"/>
            <a:ext cx="7560840" cy="5328592"/>
          </a:xfrm>
        </p:spPr>
        <p:txBody>
          <a:bodyPr>
            <a:noAutofit/>
          </a:bodyPr>
          <a:lstStyle/>
          <a:p>
            <a:pPr marL="514350" indent="-514350" algn="just">
              <a:spcAft>
                <a:spcPts val="1200"/>
              </a:spcAft>
              <a:buFont typeface="+mj-lt"/>
              <a:buAutoNum type="arabicPeriod" startAt="4"/>
            </a:pPr>
            <a:r>
              <a:rPr lang="es-GT" sz="2000" dirty="0" smtClean="0"/>
              <a:t>Debido al incremento de privados de libertad, es necesario </a:t>
            </a:r>
            <a:r>
              <a:rPr lang="es-GT" sz="2000" dirty="0"/>
              <a:t>contar con la aprobación de recursos </a:t>
            </a:r>
            <a:r>
              <a:rPr lang="es-GT" sz="2000" dirty="0" smtClean="0"/>
              <a:t>externos, para la inversión en infraestructura penitenciaria, </a:t>
            </a:r>
            <a:r>
              <a:rPr lang="es-GT" sz="2000" dirty="0"/>
              <a:t>que permita la oportuna y </a:t>
            </a:r>
            <a:r>
              <a:rPr lang="es-GT" sz="2000" dirty="0" smtClean="0"/>
              <a:t>eficaz  </a:t>
            </a:r>
            <a:r>
              <a:rPr lang="es-GT" sz="2000" dirty="0"/>
              <a:t>prestación de </a:t>
            </a:r>
            <a:r>
              <a:rPr lang="es-GT" sz="2000" dirty="0" smtClean="0"/>
              <a:t>servicios.</a:t>
            </a:r>
          </a:p>
          <a:p>
            <a:pPr marL="514350" indent="-514350" algn="just">
              <a:spcAft>
                <a:spcPts val="1200"/>
              </a:spcAft>
              <a:buFont typeface="+mj-lt"/>
              <a:buAutoNum type="arabicPeriod" startAt="4"/>
            </a:pPr>
            <a:r>
              <a:rPr lang="es-GT" sz="2000" dirty="0" smtClean="0"/>
              <a:t>Con </a:t>
            </a:r>
            <a:r>
              <a:rPr lang="es-GT" sz="2000" dirty="0"/>
              <a:t>la creación del centro de control telemático, el Ministerio de Gobernación debe poner en marcha la Unidad administrativa que tendrá bajo su responsabilidad, la vigilancia de quienes porten el dispositivo, el registro de los archivos y los reportes de incidentes, así como el almacenamiento y ordenamiento de todos los datos </a:t>
            </a:r>
            <a:r>
              <a:rPr lang="es-GT" sz="2000" dirty="0" smtClean="0"/>
              <a:t>recibidos.</a:t>
            </a:r>
          </a:p>
          <a:p>
            <a:pPr marL="514350" indent="-514350" algn="just">
              <a:spcAft>
                <a:spcPts val="1200"/>
              </a:spcAft>
              <a:buFont typeface="+mj-lt"/>
              <a:buAutoNum type="arabicPeriod" startAt="4"/>
            </a:pPr>
            <a:r>
              <a:rPr lang="es-GT" sz="2000" dirty="0"/>
              <a:t>La dotación de equipamiento y tecnología a las dependencias encargadas de brindar los servicios de seguridad ciudadana y rehabilitación a privados de libertad, permitirá el fortalecimiento y modernización institucional, lo que propiciará la eficiente y eficaz entrega de los servicios a la población</a:t>
            </a:r>
            <a:r>
              <a:rPr lang="es-GT" sz="2000" dirty="0" smtClean="0"/>
              <a:t>.</a:t>
            </a:r>
          </a:p>
        </p:txBody>
      </p:sp>
    </p:spTree>
    <p:extLst>
      <p:ext uri="{BB962C8B-B14F-4D97-AF65-F5344CB8AC3E}">
        <p14:creationId xmlns:p14="http://schemas.microsoft.com/office/powerpoint/2010/main" val="632463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28530"/>
            <a:ext cx="4762872" cy="1210146"/>
          </a:xfrm>
        </p:spPr>
        <p:txBody>
          <a:bodyPr>
            <a:normAutofit/>
          </a:bodyPr>
          <a:lstStyle/>
          <a:p>
            <a:r>
              <a:rPr lang="es-GT" sz="3600" b="1" dirty="0" smtClean="0"/>
              <a:t>Conclusiones</a:t>
            </a:r>
            <a:endParaRPr lang="es-GT" sz="3600" b="1" dirty="0"/>
          </a:p>
        </p:txBody>
      </p:sp>
      <p:sp>
        <p:nvSpPr>
          <p:cNvPr id="4" name="3 Marcador de contenido"/>
          <p:cNvSpPr>
            <a:spLocks noGrp="1"/>
          </p:cNvSpPr>
          <p:nvPr>
            <p:ph idx="1"/>
          </p:nvPr>
        </p:nvSpPr>
        <p:spPr>
          <a:xfrm>
            <a:off x="467544" y="1340768"/>
            <a:ext cx="7560840" cy="1656184"/>
          </a:xfrm>
        </p:spPr>
        <p:txBody>
          <a:bodyPr>
            <a:noAutofit/>
          </a:bodyPr>
          <a:lstStyle/>
          <a:p>
            <a:pPr marL="514350" indent="-514350" algn="just">
              <a:spcAft>
                <a:spcPts val="1200"/>
              </a:spcAft>
              <a:buFont typeface="+mj-lt"/>
              <a:buAutoNum type="arabicPeriod" startAt="7"/>
            </a:pPr>
            <a:r>
              <a:rPr lang="es-GT" sz="2000" dirty="0" smtClean="0"/>
              <a:t>Con </a:t>
            </a:r>
            <a:r>
              <a:rPr lang="es-GT" sz="2000" dirty="0"/>
              <a:t>la implementación del Presupuesto por </a:t>
            </a:r>
            <a:r>
              <a:rPr lang="es-GT" sz="2000" dirty="0" smtClean="0"/>
              <a:t>Resultados</a:t>
            </a:r>
            <a:r>
              <a:rPr lang="es-GT" sz="2000" dirty="0"/>
              <a:t>, es necesario contar con el recurso humano </a:t>
            </a:r>
            <a:r>
              <a:rPr lang="es-GT" sz="2000" dirty="0" smtClean="0"/>
              <a:t>que realice </a:t>
            </a:r>
            <a:r>
              <a:rPr lang="es-GT" sz="2000" dirty="0"/>
              <a:t>los </a:t>
            </a:r>
            <a:r>
              <a:rPr lang="es-GT" sz="2000" dirty="0" smtClean="0"/>
              <a:t>procesos de gestión administrativa y financiera en las dependencias del Ministerio de Gobernación, especialmente en la PNC.</a:t>
            </a:r>
          </a:p>
        </p:txBody>
      </p:sp>
    </p:spTree>
    <p:extLst>
      <p:ext uri="{BB962C8B-B14F-4D97-AF65-F5344CB8AC3E}">
        <p14:creationId xmlns:p14="http://schemas.microsoft.com/office/powerpoint/2010/main" val="2566175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44624"/>
            <a:ext cx="5184576" cy="1224136"/>
          </a:xfrm>
        </p:spPr>
        <p:txBody>
          <a:bodyPr>
            <a:noAutofit/>
          </a:bodyPr>
          <a:lstStyle/>
          <a:p>
            <a:r>
              <a:rPr lang="es-GT" sz="3600" dirty="0" smtClean="0"/>
              <a:t/>
            </a:r>
            <a:br>
              <a:rPr lang="es-GT" sz="3600" dirty="0" smtClean="0"/>
            </a:br>
            <a:r>
              <a:rPr lang="es-GT" sz="2400" dirty="0" smtClean="0"/>
              <a:t>Oferta Programática Vigente y Costo 2017 del Programa 11 Servicios de Seguridad a las Personas y su Patrimonio</a:t>
            </a:r>
            <a:endParaRPr lang="es-GT" sz="2400" dirty="0"/>
          </a:p>
        </p:txBody>
      </p:sp>
      <p:graphicFrame>
        <p:nvGraphicFramePr>
          <p:cNvPr id="5" name="Tabla 4"/>
          <p:cNvGraphicFramePr>
            <a:graphicFrameLocks noGrp="1"/>
          </p:cNvGraphicFramePr>
          <p:nvPr>
            <p:extLst>
              <p:ext uri="{D42A27DB-BD31-4B8C-83A1-F6EECF244321}">
                <p14:modId xmlns:p14="http://schemas.microsoft.com/office/powerpoint/2010/main" val="4233703568"/>
              </p:ext>
            </p:extLst>
          </p:nvPr>
        </p:nvGraphicFramePr>
        <p:xfrm>
          <a:off x="467544" y="1844824"/>
          <a:ext cx="7488832" cy="4819094"/>
        </p:xfrm>
        <a:graphic>
          <a:graphicData uri="http://schemas.openxmlformats.org/drawingml/2006/table">
            <a:tbl>
              <a:tblPr/>
              <a:tblGrid>
                <a:gridCol w="831243"/>
                <a:gridCol w="4497349"/>
                <a:gridCol w="1224136"/>
                <a:gridCol w="936104"/>
              </a:tblGrid>
              <a:tr h="208562">
                <a:tc>
                  <a:txBody>
                    <a:bodyPr/>
                    <a:lstStyle/>
                    <a:p>
                      <a:pPr algn="ctr" fontAlgn="ctr"/>
                      <a:r>
                        <a:rPr lang="es-GT" sz="1000" b="1" i="0" u="none" strike="noStrike" dirty="0">
                          <a:solidFill>
                            <a:srgbClr val="000000"/>
                          </a:solidFill>
                          <a:effectLst/>
                          <a:latin typeface="Arial" panose="020B0604020202020204" pitchFamily="34" charset="0"/>
                        </a:rPr>
                        <a:t>Producto</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GT" sz="1000" b="1" i="0" u="none" strike="noStrike" dirty="0" smtClean="0">
                          <a:solidFill>
                            <a:srgbClr val="000000"/>
                          </a:solidFill>
                          <a:effectLst/>
                          <a:latin typeface="Arial" panose="020B0604020202020204" pitchFamily="34" charset="0"/>
                        </a:rPr>
                        <a:t>Principales Bienes y Servicios entregados a la Población</a:t>
                      </a:r>
                      <a:endParaRPr lang="es-GT" sz="1000" b="1"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GT" sz="1000" b="1" i="0" u="none" strike="noStrike" dirty="0" smtClean="0">
                          <a:solidFill>
                            <a:srgbClr val="000000"/>
                          </a:solidFill>
                          <a:effectLst/>
                          <a:latin typeface="Arial" panose="020B0604020202020204" pitchFamily="34" charset="0"/>
                        </a:rPr>
                        <a:t>Físico</a:t>
                      </a:r>
                      <a:endParaRPr lang="es-GT" sz="1000" b="1"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GT" sz="1000" b="1" i="0" u="none" strike="noStrike" dirty="0" smtClean="0">
                          <a:solidFill>
                            <a:srgbClr val="000000"/>
                          </a:solidFill>
                          <a:effectLst/>
                          <a:latin typeface="Arial" panose="020B0604020202020204" pitchFamily="34" charset="0"/>
                        </a:rPr>
                        <a:t>Financiero</a:t>
                      </a:r>
                    </a:p>
                    <a:p>
                      <a:pPr algn="ctr" fontAlgn="ctr"/>
                      <a:r>
                        <a:rPr lang="es-GT" sz="1000" b="1" i="0" u="none" strike="noStrike" dirty="0" smtClean="0">
                          <a:solidFill>
                            <a:srgbClr val="000000"/>
                          </a:solidFill>
                          <a:effectLst/>
                          <a:latin typeface="Arial" panose="020B0604020202020204" pitchFamily="34" charset="0"/>
                        </a:rPr>
                        <a:t>Millones</a:t>
                      </a:r>
                      <a:r>
                        <a:rPr lang="es-GT" sz="1000" b="1" i="0" u="none" strike="noStrike" baseline="0" dirty="0" smtClean="0">
                          <a:solidFill>
                            <a:srgbClr val="000000"/>
                          </a:solidFill>
                          <a:effectLst/>
                          <a:latin typeface="Arial" panose="020B0604020202020204" pitchFamily="34" charset="0"/>
                        </a:rPr>
                        <a:t> de Q.</a:t>
                      </a:r>
                      <a:endParaRPr lang="es-GT" sz="1000" b="1"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88519">
                <a:tc>
                  <a:txBody>
                    <a:bodyPr/>
                    <a:lstStyle/>
                    <a:p>
                      <a:pPr algn="ctr" fontAlgn="ctr"/>
                      <a:r>
                        <a:rPr lang="es-GT" sz="1000" b="0" i="0" u="none" strike="noStrike" dirty="0">
                          <a:solidFill>
                            <a:srgbClr val="000000"/>
                          </a:solidFill>
                          <a:effectLst/>
                          <a:latin typeface="Arial" panose="020B0604020202020204" pitchFamily="34" charset="0"/>
                        </a:rPr>
                        <a:t>001-001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000" b="0" i="0" u="none" strike="noStrike" dirty="0">
                          <a:solidFill>
                            <a:srgbClr val="000000"/>
                          </a:solidFill>
                          <a:effectLst/>
                          <a:latin typeface="Arial" panose="020B0604020202020204" pitchFamily="34" charset="0"/>
                        </a:rPr>
                        <a:t>Investigación criminal en áreas de mayor incidencia criminal</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000" b="0" i="0" u="none" strike="noStrike" dirty="0" smtClean="0">
                          <a:solidFill>
                            <a:srgbClr val="000000"/>
                          </a:solidFill>
                          <a:effectLst/>
                          <a:latin typeface="Arial" panose="020B0604020202020204" pitchFamily="34" charset="0"/>
                        </a:rPr>
                        <a:t>20,937 Eventos</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000" b="0" i="0" u="none" strike="noStrike" dirty="0" smtClean="0">
                          <a:solidFill>
                            <a:srgbClr val="000000"/>
                          </a:solidFill>
                          <a:effectLst/>
                          <a:latin typeface="Arial" panose="020B0604020202020204" pitchFamily="34" charset="0"/>
                        </a:rPr>
                        <a:t>1.1</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276">
                <a:tc>
                  <a:txBody>
                    <a:bodyPr/>
                    <a:lstStyle/>
                    <a:p>
                      <a:pPr algn="ctr" fontAlgn="ctr"/>
                      <a:r>
                        <a:rPr lang="es-GT" sz="1000" b="0" i="0" u="none" strike="noStrike" dirty="0">
                          <a:solidFill>
                            <a:srgbClr val="000000"/>
                          </a:solidFill>
                          <a:effectLst/>
                          <a:latin typeface="Arial" panose="020B0604020202020204" pitchFamily="34" charset="0"/>
                        </a:rPr>
                        <a:t>001-002</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000" b="0" i="0" u="none" strike="noStrike" dirty="0">
                          <a:solidFill>
                            <a:srgbClr val="000000"/>
                          </a:solidFill>
                          <a:effectLst/>
                          <a:latin typeface="Arial" panose="020B0604020202020204" pitchFamily="34" charset="0"/>
                        </a:rPr>
                        <a:t>Seguridad policial en áreas de mayor incidencia criminal</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000" b="0" i="0" u="none" strike="noStrike" dirty="0" smtClean="0">
                          <a:solidFill>
                            <a:srgbClr val="000000"/>
                          </a:solidFill>
                          <a:effectLst/>
                          <a:latin typeface="Arial" panose="020B0604020202020204" pitchFamily="34" charset="0"/>
                        </a:rPr>
                        <a:t>13,029,703</a:t>
                      </a:r>
                      <a:r>
                        <a:rPr lang="es-GT" sz="1000" b="0" i="0" u="none" strike="noStrike" baseline="0" dirty="0" smtClean="0">
                          <a:solidFill>
                            <a:srgbClr val="000000"/>
                          </a:solidFill>
                          <a:effectLst/>
                          <a:latin typeface="Arial" panose="020B0604020202020204" pitchFamily="34" charset="0"/>
                        </a:rPr>
                        <a:t> Eventos</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000" b="0" i="0" u="none" strike="noStrike" dirty="0" smtClean="0">
                          <a:solidFill>
                            <a:srgbClr val="000000"/>
                          </a:solidFill>
                          <a:effectLst/>
                          <a:latin typeface="Arial" panose="020B0604020202020204" pitchFamily="34" charset="0"/>
                        </a:rPr>
                        <a:t>36.4</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519">
                <a:tc>
                  <a:txBody>
                    <a:bodyPr/>
                    <a:lstStyle/>
                    <a:p>
                      <a:pPr algn="ctr" fontAlgn="ctr"/>
                      <a:r>
                        <a:rPr lang="es-GT" sz="1000" b="0" i="0" u="none" strike="noStrike">
                          <a:solidFill>
                            <a:srgbClr val="000000"/>
                          </a:solidFill>
                          <a:effectLst/>
                          <a:latin typeface="Arial" panose="020B0604020202020204" pitchFamily="34" charset="0"/>
                        </a:rPr>
                        <a:t>001-003</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000" b="0" i="0" u="none" strike="noStrike" dirty="0">
                          <a:solidFill>
                            <a:srgbClr val="000000"/>
                          </a:solidFill>
                          <a:effectLst/>
                          <a:latin typeface="Arial" panose="020B0604020202020204" pitchFamily="34" charset="0"/>
                        </a:rPr>
                        <a:t>Seguridad preventiva y del delito en áreas de mayor incidencia criminal</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000" b="0" i="0" u="none" strike="noStrike" dirty="0" smtClean="0">
                          <a:solidFill>
                            <a:srgbClr val="000000"/>
                          </a:solidFill>
                          <a:effectLst/>
                          <a:latin typeface="Arial" panose="020B0604020202020204" pitchFamily="34" charset="0"/>
                        </a:rPr>
                        <a:t>110,780 Eventos </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000" b="0" i="0" u="none" strike="noStrike" dirty="0" smtClean="0">
                          <a:solidFill>
                            <a:srgbClr val="000000"/>
                          </a:solidFill>
                          <a:effectLst/>
                          <a:latin typeface="Arial" panose="020B0604020202020204" pitchFamily="34" charset="0"/>
                        </a:rPr>
                        <a:t>11.1</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205">
                <a:tc>
                  <a:txBody>
                    <a:bodyPr/>
                    <a:lstStyle/>
                    <a:p>
                      <a:pPr algn="ctr" fontAlgn="ctr"/>
                      <a:r>
                        <a:rPr lang="es-GT" sz="1000" b="0" i="0" u="none" strike="noStrike">
                          <a:solidFill>
                            <a:srgbClr val="000000"/>
                          </a:solidFill>
                          <a:effectLst/>
                          <a:latin typeface="Arial" panose="020B0604020202020204" pitchFamily="34" charset="0"/>
                        </a:rPr>
                        <a:t>004-002</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000" b="0" i="0" u="none" strike="noStrike" dirty="0">
                          <a:solidFill>
                            <a:srgbClr val="000000"/>
                          </a:solidFill>
                          <a:effectLst/>
                          <a:latin typeface="Arial" panose="020B0604020202020204" pitchFamily="34" charset="0"/>
                        </a:rPr>
                        <a:t>Servicios de seguridad policial</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000" b="0" i="0" u="none" strike="noStrike" dirty="0" smtClean="0">
                          <a:solidFill>
                            <a:srgbClr val="000000"/>
                          </a:solidFill>
                          <a:effectLst/>
                          <a:latin typeface="Arial" panose="020B0604020202020204" pitchFamily="34" charset="0"/>
                        </a:rPr>
                        <a:t>1,772,365 Eventos</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000" b="0" i="0" u="none" strike="noStrike" dirty="0" smtClean="0">
                          <a:solidFill>
                            <a:srgbClr val="000000"/>
                          </a:solidFill>
                          <a:effectLst/>
                          <a:latin typeface="Arial" panose="020B0604020202020204" pitchFamily="34" charset="0"/>
                        </a:rPr>
                        <a:t>2,875.8</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347">
                <a:tc>
                  <a:txBody>
                    <a:bodyPr/>
                    <a:lstStyle/>
                    <a:p>
                      <a:pPr algn="ctr" fontAlgn="ctr"/>
                      <a:r>
                        <a:rPr lang="es-GT" sz="1000" b="0" i="0" u="none" strike="noStrike">
                          <a:solidFill>
                            <a:srgbClr val="000000"/>
                          </a:solidFill>
                          <a:effectLst/>
                          <a:latin typeface="Arial" panose="020B0604020202020204" pitchFamily="34" charset="0"/>
                        </a:rPr>
                        <a:t>004-003</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000" b="0" i="0" u="none" strike="noStrike" dirty="0">
                          <a:solidFill>
                            <a:srgbClr val="000000"/>
                          </a:solidFill>
                          <a:effectLst/>
                          <a:latin typeface="Arial" panose="020B0604020202020204" pitchFamily="34" charset="0"/>
                        </a:rPr>
                        <a:t>Personal policial formado y especializado</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000" b="0" i="0" u="none" strike="noStrike" dirty="0" smtClean="0">
                          <a:solidFill>
                            <a:srgbClr val="000000"/>
                          </a:solidFill>
                          <a:effectLst/>
                          <a:latin typeface="Arial" panose="020B0604020202020204" pitchFamily="34" charset="0"/>
                        </a:rPr>
                        <a:t>6,000 Personas</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000" b="0" i="0" u="none" strike="noStrike" dirty="0" smtClean="0">
                          <a:solidFill>
                            <a:srgbClr val="000000"/>
                          </a:solidFill>
                          <a:effectLst/>
                          <a:latin typeface="Arial" panose="020B0604020202020204" pitchFamily="34" charset="0"/>
                        </a:rPr>
                        <a:t>86.8</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519">
                <a:tc>
                  <a:txBody>
                    <a:bodyPr/>
                    <a:lstStyle/>
                    <a:p>
                      <a:pPr algn="ctr" fontAlgn="ctr"/>
                      <a:r>
                        <a:rPr lang="es-GT" sz="1000" b="0" i="0" u="none" strike="noStrike">
                          <a:solidFill>
                            <a:srgbClr val="000000"/>
                          </a:solidFill>
                          <a:effectLst/>
                          <a:latin typeface="Arial" panose="020B0604020202020204" pitchFamily="34" charset="0"/>
                        </a:rPr>
                        <a:t>004-004</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000" b="0" i="0" u="none" strike="noStrike" dirty="0">
                          <a:solidFill>
                            <a:srgbClr val="000000"/>
                          </a:solidFill>
                          <a:effectLst/>
                          <a:latin typeface="Arial" panose="020B0604020202020204" pitchFamily="34" charset="0"/>
                        </a:rPr>
                        <a:t>Personal policial y beneficiarios con asistencia médico-hospitalaria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000" b="0" i="0" u="none" strike="noStrike" dirty="0" smtClean="0">
                          <a:solidFill>
                            <a:srgbClr val="000000"/>
                          </a:solidFill>
                          <a:effectLst/>
                          <a:latin typeface="Arial" panose="020B0604020202020204" pitchFamily="34" charset="0"/>
                        </a:rPr>
                        <a:t>175,022 Personas</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000" b="0" i="0" u="none" strike="noStrike" dirty="0" smtClean="0">
                          <a:solidFill>
                            <a:srgbClr val="000000"/>
                          </a:solidFill>
                          <a:effectLst/>
                          <a:latin typeface="Arial" panose="020B0604020202020204" pitchFamily="34" charset="0"/>
                        </a:rPr>
                        <a:t>30.8</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562">
                <a:tc>
                  <a:txBody>
                    <a:bodyPr/>
                    <a:lstStyle/>
                    <a:p>
                      <a:pPr algn="ctr" fontAlgn="ctr"/>
                      <a:r>
                        <a:rPr lang="es-GT" sz="1000" b="0" i="0" u="none" strike="noStrike">
                          <a:solidFill>
                            <a:srgbClr val="000000"/>
                          </a:solidFill>
                          <a:effectLst/>
                          <a:latin typeface="Arial" panose="020B0604020202020204" pitchFamily="34" charset="0"/>
                        </a:rPr>
                        <a:t>004-005</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000" b="0" i="0" u="none" strike="noStrike" dirty="0">
                          <a:solidFill>
                            <a:srgbClr val="000000"/>
                          </a:solidFill>
                          <a:effectLst/>
                          <a:latin typeface="Arial" panose="020B0604020202020204" pitchFamily="34" charset="0"/>
                        </a:rPr>
                        <a:t>Programas de educación y seguridad vial</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000" b="0" i="0" u="none" strike="noStrike" dirty="0" smtClean="0">
                          <a:solidFill>
                            <a:srgbClr val="000000"/>
                          </a:solidFill>
                          <a:effectLst/>
                          <a:latin typeface="Arial" panose="020B0604020202020204" pitchFamily="34" charset="0"/>
                        </a:rPr>
                        <a:t>844,409 </a:t>
                      </a:r>
                      <a:r>
                        <a:rPr lang="es-GT" sz="1000" b="0" i="0" u="none" strike="noStrike" baseline="0" dirty="0" smtClean="0">
                          <a:solidFill>
                            <a:srgbClr val="000000"/>
                          </a:solidFill>
                          <a:effectLst/>
                          <a:latin typeface="Arial" panose="020B0604020202020204" pitchFamily="34" charset="0"/>
                        </a:rPr>
                        <a:t>Eventos</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000" b="0" i="0" u="none" strike="noStrike" dirty="0" smtClean="0">
                          <a:solidFill>
                            <a:srgbClr val="000000"/>
                          </a:solidFill>
                          <a:effectLst/>
                          <a:latin typeface="Arial" panose="020B0604020202020204" pitchFamily="34" charset="0"/>
                        </a:rPr>
                        <a:t>187.9</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8162">
                <a:tc>
                  <a:txBody>
                    <a:bodyPr/>
                    <a:lstStyle/>
                    <a:p>
                      <a:pPr algn="ctr" fontAlgn="ctr"/>
                      <a:r>
                        <a:rPr lang="es-GT" sz="1000" b="0" i="0" u="none" strike="noStrike">
                          <a:solidFill>
                            <a:srgbClr val="000000"/>
                          </a:solidFill>
                          <a:effectLst/>
                          <a:latin typeface="Arial" panose="020B0604020202020204" pitchFamily="34" charset="0"/>
                        </a:rPr>
                        <a:t>004-006</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000" b="0" i="0" u="none" strike="noStrike" dirty="0">
                          <a:solidFill>
                            <a:srgbClr val="000000"/>
                          </a:solidFill>
                          <a:effectLst/>
                          <a:latin typeface="Arial" panose="020B0604020202020204" pitchFamily="34" charset="0"/>
                        </a:rPr>
                        <a:t>Planes y programas vinculados con el proceso de la Reforma de la Policía Nacional Civil</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000" b="0" i="0" u="none" strike="noStrike" dirty="0" smtClean="0">
                          <a:solidFill>
                            <a:srgbClr val="000000"/>
                          </a:solidFill>
                          <a:effectLst/>
                          <a:latin typeface="Arial" panose="020B0604020202020204" pitchFamily="34" charset="0"/>
                        </a:rPr>
                        <a:t>4 Documentos</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000" b="0" i="0" u="none" strike="noStrike" dirty="0" smtClean="0">
                          <a:solidFill>
                            <a:srgbClr val="000000"/>
                          </a:solidFill>
                          <a:effectLst/>
                          <a:latin typeface="Arial" panose="020B0604020202020204" pitchFamily="34" charset="0"/>
                        </a:rPr>
                        <a:t>27.9</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347">
                <a:tc>
                  <a:txBody>
                    <a:bodyPr/>
                    <a:lstStyle/>
                    <a:p>
                      <a:pPr algn="ctr" fontAlgn="ctr"/>
                      <a:r>
                        <a:rPr lang="es-GT" sz="1000" b="0" i="0" u="none" strike="noStrike">
                          <a:solidFill>
                            <a:srgbClr val="000000"/>
                          </a:solidFill>
                          <a:effectLst/>
                          <a:latin typeface="Arial" panose="020B0604020202020204" pitchFamily="34" charset="0"/>
                        </a:rPr>
                        <a:t>004-007</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000" b="0" i="0" u="none" strike="noStrike" dirty="0">
                          <a:solidFill>
                            <a:srgbClr val="000000"/>
                          </a:solidFill>
                          <a:effectLst/>
                          <a:latin typeface="Arial" panose="020B0604020202020204" pitchFamily="34" charset="0"/>
                        </a:rPr>
                        <a:t>Investigación criminal</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000" b="0" i="0" u="none" strike="noStrike" dirty="0" smtClean="0">
                          <a:solidFill>
                            <a:srgbClr val="000000"/>
                          </a:solidFill>
                          <a:effectLst/>
                          <a:latin typeface="Arial" panose="020B0604020202020204" pitchFamily="34" charset="0"/>
                        </a:rPr>
                        <a:t>29,048 </a:t>
                      </a:r>
                      <a:r>
                        <a:rPr lang="es-GT" sz="1000" b="0" i="0" u="none" strike="noStrike" baseline="0" dirty="0" smtClean="0">
                          <a:solidFill>
                            <a:srgbClr val="000000"/>
                          </a:solidFill>
                          <a:effectLst/>
                          <a:latin typeface="Arial" panose="020B0604020202020204" pitchFamily="34" charset="0"/>
                        </a:rPr>
                        <a:t>Eventos</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000" b="0" i="0" u="none" strike="noStrike" dirty="0" smtClean="0">
                          <a:solidFill>
                            <a:srgbClr val="000000"/>
                          </a:solidFill>
                          <a:effectLst/>
                          <a:latin typeface="Arial" panose="020B0604020202020204" pitchFamily="34" charset="0"/>
                        </a:rPr>
                        <a:t>23.8</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347">
                <a:tc>
                  <a:txBody>
                    <a:bodyPr/>
                    <a:lstStyle/>
                    <a:p>
                      <a:pPr algn="ctr" fontAlgn="ctr"/>
                      <a:r>
                        <a:rPr lang="es-GT" sz="1000" b="0" i="0" u="none" strike="noStrike">
                          <a:solidFill>
                            <a:srgbClr val="000000"/>
                          </a:solidFill>
                          <a:effectLst/>
                          <a:latin typeface="Arial" panose="020B0604020202020204" pitchFamily="34" charset="0"/>
                        </a:rPr>
                        <a:t>004-008</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000" b="0" i="0" u="none" strike="noStrike" dirty="0">
                          <a:solidFill>
                            <a:srgbClr val="000000"/>
                          </a:solidFill>
                          <a:effectLst/>
                          <a:latin typeface="Arial" panose="020B0604020202020204" pitchFamily="34" charset="0"/>
                        </a:rPr>
                        <a:t>Seguridad preventiva y del delito</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000" b="0" i="0" u="none" strike="noStrike" dirty="0" smtClean="0">
                          <a:solidFill>
                            <a:srgbClr val="000000"/>
                          </a:solidFill>
                          <a:effectLst/>
                          <a:latin typeface="Arial" panose="020B0604020202020204" pitchFamily="34" charset="0"/>
                        </a:rPr>
                        <a:t>34,933 </a:t>
                      </a:r>
                      <a:r>
                        <a:rPr lang="es-GT" sz="1000" b="0" i="0" u="none" strike="noStrike" baseline="0" dirty="0" smtClean="0">
                          <a:solidFill>
                            <a:srgbClr val="000000"/>
                          </a:solidFill>
                          <a:effectLst/>
                          <a:latin typeface="Arial" panose="020B0604020202020204" pitchFamily="34" charset="0"/>
                        </a:rPr>
                        <a:t>Eventos</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000" b="0" i="0" u="none" strike="noStrike" dirty="0" smtClean="0">
                          <a:solidFill>
                            <a:srgbClr val="000000"/>
                          </a:solidFill>
                          <a:effectLst/>
                          <a:latin typeface="Arial" panose="020B0604020202020204" pitchFamily="34" charset="0"/>
                        </a:rPr>
                        <a:t>5.5</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347">
                <a:tc>
                  <a:txBody>
                    <a:bodyPr/>
                    <a:lstStyle/>
                    <a:p>
                      <a:pPr algn="ctr" fontAlgn="ctr"/>
                      <a:r>
                        <a:rPr lang="es-GT" sz="1000" b="0" i="0" u="none" strike="noStrike">
                          <a:solidFill>
                            <a:srgbClr val="000000"/>
                          </a:solidFill>
                          <a:effectLst/>
                          <a:latin typeface="Arial" panose="020B0604020202020204" pitchFamily="34" charset="0"/>
                        </a:rPr>
                        <a:t>004-009</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000" b="0" i="0" u="none" strike="noStrike" dirty="0">
                          <a:solidFill>
                            <a:srgbClr val="000000"/>
                          </a:solidFill>
                          <a:effectLst/>
                          <a:latin typeface="Arial" panose="020B0604020202020204" pitchFamily="34" charset="0"/>
                        </a:rPr>
                        <a:t>Combate a la narcoactividad</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000" b="0" i="0" u="none" strike="noStrike" dirty="0" smtClean="0">
                          <a:solidFill>
                            <a:srgbClr val="000000"/>
                          </a:solidFill>
                          <a:effectLst/>
                          <a:latin typeface="Arial" panose="020B0604020202020204" pitchFamily="34" charset="0"/>
                        </a:rPr>
                        <a:t>5,688 </a:t>
                      </a:r>
                      <a:r>
                        <a:rPr lang="es-GT" sz="1000" b="0" i="0" u="none" strike="noStrike" baseline="0" dirty="0" smtClean="0">
                          <a:solidFill>
                            <a:srgbClr val="000000"/>
                          </a:solidFill>
                          <a:effectLst/>
                          <a:latin typeface="Arial" panose="020B0604020202020204" pitchFamily="34" charset="0"/>
                        </a:rPr>
                        <a:t>Eventos</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000" b="0" i="0" u="none" strike="noStrike" dirty="0" smtClean="0">
                          <a:solidFill>
                            <a:srgbClr val="000000"/>
                          </a:solidFill>
                          <a:effectLst/>
                          <a:latin typeface="Arial" panose="020B0604020202020204" pitchFamily="34" charset="0"/>
                        </a:rPr>
                        <a:t>133.3</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519">
                <a:tc>
                  <a:txBody>
                    <a:bodyPr/>
                    <a:lstStyle/>
                    <a:p>
                      <a:pPr algn="ctr" fontAlgn="ctr"/>
                      <a:r>
                        <a:rPr lang="es-GT" sz="1000" b="0" i="0" u="none" strike="noStrike">
                          <a:solidFill>
                            <a:srgbClr val="000000"/>
                          </a:solidFill>
                          <a:effectLst/>
                          <a:latin typeface="Arial" panose="020B0604020202020204" pitchFamily="34" charset="0"/>
                        </a:rPr>
                        <a:t>004-010</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000" b="0" i="0" u="none" strike="noStrike" dirty="0">
                          <a:solidFill>
                            <a:srgbClr val="000000"/>
                          </a:solidFill>
                          <a:effectLst/>
                          <a:latin typeface="Arial" panose="020B0604020202020204" pitchFamily="34" charset="0"/>
                        </a:rPr>
                        <a:t>Control y regulación de prestadores de servicios de seguridad privada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000" b="0" i="0" u="none" strike="noStrike" dirty="0" smtClean="0">
                          <a:solidFill>
                            <a:srgbClr val="000000"/>
                          </a:solidFill>
                          <a:effectLst/>
                          <a:latin typeface="Arial" panose="020B0604020202020204" pitchFamily="34" charset="0"/>
                        </a:rPr>
                        <a:t>9,439 Documentos</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000" b="0" i="0" u="none" strike="noStrike" dirty="0" smtClean="0">
                          <a:solidFill>
                            <a:srgbClr val="000000"/>
                          </a:solidFill>
                          <a:effectLst/>
                          <a:latin typeface="Arial" panose="020B0604020202020204" pitchFamily="34" charset="0"/>
                        </a:rPr>
                        <a:t>24.8</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7732">
                <a:tc>
                  <a:txBody>
                    <a:bodyPr/>
                    <a:lstStyle/>
                    <a:p>
                      <a:pPr algn="ctr" fontAlgn="ctr"/>
                      <a:r>
                        <a:rPr lang="es-GT" sz="1000" b="0" i="0" u="none" strike="noStrike">
                          <a:solidFill>
                            <a:srgbClr val="000000"/>
                          </a:solidFill>
                          <a:effectLst/>
                          <a:latin typeface="Arial" panose="020B0604020202020204" pitchFamily="34" charset="0"/>
                        </a:rPr>
                        <a:t>008-002</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000" b="0" i="0" u="none" strike="noStrike" dirty="0">
                          <a:solidFill>
                            <a:srgbClr val="000000"/>
                          </a:solidFill>
                          <a:effectLst/>
                          <a:latin typeface="Arial" panose="020B0604020202020204" pitchFamily="34" charset="0"/>
                        </a:rPr>
                        <a:t>Grupos organizados de la sociedad civil, con asistencia técnica en organización comunitaria en apoyo a la Política Nacional de Prevención de la Violencia y el Delito</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000" b="0" i="0" u="none" strike="noStrike" dirty="0" smtClean="0">
                          <a:solidFill>
                            <a:srgbClr val="000000"/>
                          </a:solidFill>
                          <a:effectLst/>
                          <a:latin typeface="Arial" panose="020B0604020202020204" pitchFamily="34" charset="0"/>
                        </a:rPr>
                        <a:t>10,873 Personas</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000" b="0" i="0" u="none" strike="noStrike" dirty="0" smtClean="0">
                          <a:solidFill>
                            <a:srgbClr val="000000"/>
                          </a:solidFill>
                          <a:effectLst/>
                          <a:latin typeface="Arial" panose="020B0604020202020204" pitchFamily="34" charset="0"/>
                        </a:rPr>
                        <a:t>13.9</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519">
                <a:tc>
                  <a:txBody>
                    <a:bodyPr/>
                    <a:lstStyle/>
                    <a:p>
                      <a:pPr algn="ctr" fontAlgn="ctr"/>
                      <a:r>
                        <a:rPr lang="es-GT" sz="1000" b="0" i="0" u="none" strike="noStrike">
                          <a:solidFill>
                            <a:srgbClr val="000000"/>
                          </a:solidFill>
                          <a:effectLst/>
                          <a:latin typeface="Arial" panose="020B0604020202020204" pitchFamily="34" charset="0"/>
                        </a:rPr>
                        <a:t>008-003</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000" b="0" i="0" u="none" strike="noStrike" dirty="0">
                          <a:solidFill>
                            <a:srgbClr val="000000"/>
                          </a:solidFill>
                          <a:effectLst/>
                          <a:latin typeface="Arial" panose="020B0604020202020204" pitchFamily="34" charset="0"/>
                        </a:rPr>
                        <a:t>Jóvenes con participación en actividades de prevención de la violencia</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000" b="0" i="0" u="none" strike="noStrike" dirty="0" smtClean="0">
                          <a:solidFill>
                            <a:srgbClr val="000000"/>
                          </a:solidFill>
                          <a:effectLst/>
                          <a:latin typeface="Arial" panose="020B0604020202020204" pitchFamily="34" charset="0"/>
                        </a:rPr>
                        <a:t>65,060 Personas</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000" b="0" i="0" u="none" strike="noStrike" dirty="0" smtClean="0">
                          <a:solidFill>
                            <a:srgbClr val="000000"/>
                          </a:solidFill>
                          <a:effectLst/>
                          <a:latin typeface="Arial" panose="020B0604020202020204" pitchFamily="34" charset="0"/>
                        </a:rPr>
                        <a:t>7.3</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519">
                <a:tc>
                  <a:txBody>
                    <a:bodyPr/>
                    <a:lstStyle/>
                    <a:p>
                      <a:pPr algn="ctr" fontAlgn="ctr"/>
                      <a:r>
                        <a:rPr lang="es-GT" sz="1000" b="0" i="0" u="none" strike="noStrike">
                          <a:solidFill>
                            <a:srgbClr val="000000"/>
                          </a:solidFill>
                          <a:effectLst/>
                          <a:latin typeface="Arial" panose="020B0604020202020204" pitchFamily="34" charset="0"/>
                        </a:rPr>
                        <a:t>009-001</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GT" sz="1000" b="0" i="0" u="none" strike="noStrike" dirty="0">
                          <a:solidFill>
                            <a:srgbClr val="000000"/>
                          </a:solidFill>
                          <a:effectLst/>
                          <a:latin typeface="Arial" panose="020B0604020202020204" pitchFamily="34" charset="0"/>
                        </a:rPr>
                        <a:t>Seguridad policial en áreas de mayor incidencia de homicidios</a:t>
                      </a: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GT" sz="1000" b="0" i="0" u="none" strike="noStrike" dirty="0" smtClean="0">
                          <a:solidFill>
                            <a:srgbClr val="000000"/>
                          </a:solidFill>
                          <a:effectLst/>
                          <a:latin typeface="Arial" panose="020B0604020202020204" pitchFamily="34" charset="0"/>
                        </a:rPr>
                        <a:t>401,503 </a:t>
                      </a:r>
                      <a:r>
                        <a:rPr lang="es-GT" sz="1000" b="0" i="0" u="none" strike="noStrike" baseline="0" dirty="0" smtClean="0">
                          <a:solidFill>
                            <a:srgbClr val="000000"/>
                          </a:solidFill>
                          <a:effectLst/>
                          <a:latin typeface="Arial" panose="020B0604020202020204" pitchFamily="34" charset="0"/>
                        </a:rPr>
                        <a:t>Eventos</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GT" sz="1000" b="0" i="0" u="none" strike="noStrike" dirty="0" smtClean="0">
                          <a:solidFill>
                            <a:srgbClr val="000000"/>
                          </a:solidFill>
                          <a:effectLst/>
                          <a:latin typeface="Arial" panose="020B0604020202020204" pitchFamily="34" charset="0"/>
                        </a:rPr>
                        <a:t>76.0</a:t>
                      </a:r>
                      <a:endParaRPr lang="es-GT" sz="1000" b="0" i="0" u="none" strike="noStrike" dirty="0">
                        <a:solidFill>
                          <a:srgbClr val="000000"/>
                        </a:solidFill>
                        <a:effectLst/>
                        <a:latin typeface="Arial" panose="020B0604020202020204" pitchFamily="34" charset="0"/>
                      </a:endParaRPr>
                    </a:p>
                  </a:txBody>
                  <a:tcPr marL="6855" marR="6855" marT="685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80042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44624"/>
            <a:ext cx="5184576" cy="1512168"/>
          </a:xfrm>
        </p:spPr>
        <p:txBody>
          <a:bodyPr>
            <a:noAutofit/>
          </a:bodyPr>
          <a:lstStyle/>
          <a:p>
            <a:r>
              <a:rPr lang="es-GT" sz="3000" dirty="0" smtClean="0"/>
              <a:t>Oferta Programática Vigente y Costo 2017 Programas 12 al 15</a:t>
            </a:r>
            <a:endParaRPr lang="es-GT" sz="3000" dirty="0"/>
          </a:p>
        </p:txBody>
      </p:sp>
      <p:graphicFrame>
        <p:nvGraphicFramePr>
          <p:cNvPr id="7" name="Tabla 6"/>
          <p:cNvGraphicFramePr>
            <a:graphicFrameLocks noGrp="1"/>
          </p:cNvGraphicFramePr>
          <p:nvPr>
            <p:extLst>
              <p:ext uri="{D42A27DB-BD31-4B8C-83A1-F6EECF244321}">
                <p14:modId xmlns:p14="http://schemas.microsoft.com/office/powerpoint/2010/main" val="1290783627"/>
              </p:ext>
            </p:extLst>
          </p:nvPr>
        </p:nvGraphicFramePr>
        <p:xfrm>
          <a:off x="308924" y="1412774"/>
          <a:ext cx="7791468" cy="4991719"/>
        </p:xfrm>
        <a:graphic>
          <a:graphicData uri="http://schemas.openxmlformats.org/drawingml/2006/table">
            <a:tbl>
              <a:tblPr/>
              <a:tblGrid>
                <a:gridCol w="763721"/>
                <a:gridCol w="4114342"/>
                <a:gridCol w="1720344"/>
                <a:gridCol w="1193061"/>
              </a:tblGrid>
              <a:tr h="396616">
                <a:tc>
                  <a:txBody>
                    <a:bodyPr/>
                    <a:lstStyle/>
                    <a:p>
                      <a:pPr algn="ctr" fontAlgn="ctr"/>
                      <a:r>
                        <a:rPr lang="es-GT" sz="1100" b="1" i="0" u="none" strike="noStrike" dirty="0">
                          <a:solidFill>
                            <a:srgbClr val="000000"/>
                          </a:solidFill>
                          <a:effectLst/>
                          <a:latin typeface="Arial" panose="020B0604020202020204" pitchFamily="34" charset="0"/>
                        </a:rPr>
                        <a:t>Producto</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GT" sz="1100" b="1" i="0" u="none" strike="noStrike" dirty="0" smtClean="0">
                          <a:solidFill>
                            <a:srgbClr val="000000"/>
                          </a:solidFill>
                          <a:effectLst/>
                          <a:latin typeface="Arial" panose="020B0604020202020204" pitchFamily="34" charset="0"/>
                        </a:rPr>
                        <a:t>Principales</a:t>
                      </a:r>
                      <a:r>
                        <a:rPr lang="es-GT" sz="1100" b="1" i="0" u="none" strike="noStrike" baseline="0" dirty="0" smtClean="0">
                          <a:solidFill>
                            <a:srgbClr val="000000"/>
                          </a:solidFill>
                          <a:effectLst/>
                          <a:latin typeface="Arial" panose="020B0604020202020204" pitchFamily="34" charset="0"/>
                        </a:rPr>
                        <a:t> </a:t>
                      </a:r>
                      <a:r>
                        <a:rPr lang="es-GT" sz="1100" b="1" i="0" u="none" strike="noStrike" dirty="0" smtClean="0">
                          <a:solidFill>
                            <a:srgbClr val="000000"/>
                          </a:solidFill>
                          <a:effectLst/>
                          <a:latin typeface="Arial" panose="020B0604020202020204" pitchFamily="34" charset="0"/>
                        </a:rPr>
                        <a:t>Bienes y Servicios entregados a la Población</a:t>
                      </a:r>
                      <a:endParaRPr lang="es-GT" sz="1100" b="1"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GT" sz="1100" b="1" i="0" u="none" strike="noStrike">
                          <a:solidFill>
                            <a:srgbClr val="000000"/>
                          </a:solidFill>
                          <a:effectLst/>
                          <a:latin typeface="Arial" panose="020B0604020202020204" pitchFamily="34" charset="0"/>
                        </a:rPr>
                        <a:t>Fisico</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GT" sz="1100" b="1" i="0" u="none" strike="noStrike" dirty="0" smtClean="0">
                          <a:solidFill>
                            <a:srgbClr val="000000"/>
                          </a:solidFill>
                          <a:effectLst/>
                          <a:latin typeface="Arial" panose="020B0604020202020204" pitchFamily="34" charset="0"/>
                        </a:rPr>
                        <a:t>Financiero</a:t>
                      </a:r>
                      <a:r>
                        <a:rPr lang="es-GT" sz="1100" b="1" i="0" u="none" strike="noStrike" baseline="0" dirty="0">
                          <a:solidFill>
                            <a:srgbClr val="000000"/>
                          </a:solidFill>
                          <a:effectLst/>
                          <a:latin typeface="Arial" panose="020B0604020202020204" pitchFamily="34" charset="0"/>
                        </a:rPr>
                        <a:t> </a:t>
                      </a:r>
                      <a:r>
                        <a:rPr lang="es-GT" sz="1100" b="1" i="0" u="none" strike="noStrike" dirty="0" smtClean="0">
                          <a:solidFill>
                            <a:srgbClr val="000000"/>
                          </a:solidFill>
                          <a:effectLst/>
                          <a:latin typeface="Arial" panose="020B0604020202020204" pitchFamily="34" charset="0"/>
                        </a:rPr>
                        <a:t>Millones</a:t>
                      </a:r>
                      <a:r>
                        <a:rPr lang="es-GT" sz="1100" b="1" i="0" u="none" strike="noStrike" baseline="0" dirty="0" smtClean="0">
                          <a:solidFill>
                            <a:srgbClr val="000000"/>
                          </a:solidFill>
                          <a:effectLst/>
                          <a:latin typeface="Arial" panose="020B0604020202020204" pitchFamily="34" charset="0"/>
                        </a:rPr>
                        <a:t> de Q.</a:t>
                      </a:r>
                      <a:endParaRPr lang="es-GT" sz="1100" b="1" i="0" u="none" strike="noStrike" dirty="0" smtClean="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251458">
                <a:tc gridSpan="4">
                  <a:txBody>
                    <a:bodyPr/>
                    <a:lstStyle/>
                    <a:p>
                      <a:pPr algn="l" fontAlgn="ctr"/>
                      <a:r>
                        <a:rPr lang="es-GT" sz="1100" b="1" i="0" u="none" strike="noStrike" dirty="0" smtClean="0">
                          <a:solidFill>
                            <a:srgbClr val="000000"/>
                          </a:solidFill>
                          <a:effectLst/>
                          <a:latin typeface="Arial" panose="020B0604020202020204" pitchFamily="34" charset="0"/>
                        </a:rPr>
                        <a:t>Programa 12 Servicios de Custodia</a:t>
                      </a:r>
                      <a:r>
                        <a:rPr lang="es-GT" sz="1100" b="1" i="0" u="none" strike="noStrike" baseline="0" dirty="0" smtClean="0">
                          <a:solidFill>
                            <a:srgbClr val="000000"/>
                          </a:solidFill>
                          <a:effectLst/>
                          <a:latin typeface="Arial" panose="020B0604020202020204" pitchFamily="34" charset="0"/>
                        </a:rPr>
                        <a:t> y Rehabilitación de Privados de Libertad</a:t>
                      </a:r>
                      <a:endParaRPr lang="es-GT" sz="1100" b="1" i="0" u="none" strike="noStrike" dirty="0">
                        <a:solidFill>
                          <a:srgbClr val="000000"/>
                        </a:solidFill>
                        <a:effectLst/>
                        <a:latin typeface="Arial" panose="020B0604020202020204" pitchFamily="34" charset="0"/>
                      </a:endParaRPr>
                    </a:p>
                  </a:txBody>
                  <a:tcPr marL="8472" marR="8472" marT="8472"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ct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110">
                <a:tc>
                  <a:txBody>
                    <a:bodyPr/>
                    <a:lstStyle/>
                    <a:p>
                      <a:pPr algn="ctr" fontAlgn="ctr"/>
                      <a:r>
                        <a:rPr lang="es-GT" sz="1100" b="0" i="0" u="none" strike="noStrike" dirty="0">
                          <a:solidFill>
                            <a:srgbClr val="000000"/>
                          </a:solidFill>
                          <a:effectLst/>
                          <a:latin typeface="Arial" panose="020B0604020202020204" pitchFamily="34" charset="0"/>
                        </a:rPr>
                        <a:t>000-017</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100" b="0" i="0" u="none" strike="noStrike" dirty="0">
                          <a:solidFill>
                            <a:srgbClr val="000000"/>
                          </a:solidFill>
                          <a:effectLst/>
                          <a:latin typeface="Arial" panose="020B0604020202020204" pitchFamily="34" charset="0"/>
                        </a:rPr>
                        <a:t>Agentes penitenciarios y personal operativo graduado y especializado</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100" b="0" i="0" u="none" strike="noStrike" dirty="0" smtClean="0">
                          <a:solidFill>
                            <a:srgbClr val="000000"/>
                          </a:solidFill>
                          <a:effectLst/>
                          <a:latin typeface="Arial" panose="020B0604020202020204" pitchFamily="34" charset="0"/>
                        </a:rPr>
                        <a:t>950 Personas </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Arial" panose="020B0604020202020204" pitchFamily="34" charset="0"/>
                        </a:rPr>
                        <a:t>5.6 </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143">
                <a:tc>
                  <a:txBody>
                    <a:bodyPr/>
                    <a:lstStyle/>
                    <a:p>
                      <a:pPr algn="ctr" fontAlgn="ctr"/>
                      <a:r>
                        <a:rPr lang="es-GT" sz="1100" b="0" i="0" u="none" strike="noStrike" dirty="0">
                          <a:solidFill>
                            <a:srgbClr val="000000"/>
                          </a:solidFill>
                          <a:effectLst/>
                          <a:latin typeface="Arial" panose="020B0604020202020204" pitchFamily="34" charset="0"/>
                        </a:rPr>
                        <a:t>000-018</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100" b="0" i="0" u="none" strike="noStrike" dirty="0">
                          <a:solidFill>
                            <a:srgbClr val="000000"/>
                          </a:solidFill>
                          <a:effectLst/>
                          <a:latin typeface="Arial" panose="020B0604020202020204" pitchFamily="34" charset="0"/>
                        </a:rPr>
                        <a:t>Centros de detención operativizados y administrados</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100" b="0" i="0" u="none" strike="noStrike" dirty="0" smtClean="0">
                          <a:solidFill>
                            <a:srgbClr val="000000"/>
                          </a:solidFill>
                          <a:effectLst/>
                          <a:latin typeface="Arial" panose="020B0604020202020204" pitchFamily="34" charset="0"/>
                        </a:rPr>
                        <a:t>9,405,558 Eventos </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Arial" panose="020B0604020202020204" pitchFamily="34" charset="0"/>
                        </a:rPr>
                        <a:t>231.7 </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110">
                <a:tc>
                  <a:txBody>
                    <a:bodyPr/>
                    <a:lstStyle/>
                    <a:p>
                      <a:pPr algn="ctr" fontAlgn="ctr"/>
                      <a:r>
                        <a:rPr lang="es-GT" sz="1100" b="0" i="0" u="none" strike="noStrike" dirty="0">
                          <a:solidFill>
                            <a:srgbClr val="000000"/>
                          </a:solidFill>
                          <a:effectLst/>
                          <a:latin typeface="Arial" panose="020B0604020202020204" pitchFamily="34" charset="0"/>
                        </a:rPr>
                        <a:t>005-005</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GT" sz="1100" b="0" i="0" u="none" strike="noStrike" dirty="0">
                          <a:solidFill>
                            <a:srgbClr val="000000"/>
                          </a:solidFill>
                          <a:effectLst/>
                          <a:latin typeface="Arial" panose="020B0604020202020204" pitchFamily="34" charset="0"/>
                        </a:rPr>
                        <a:t>Privados de libertad atendidos en programas de rehabilitación</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GT" sz="1100" b="0" i="0" u="none" strike="noStrike" dirty="0" smtClean="0">
                          <a:solidFill>
                            <a:srgbClr val="000000"/>
                          </a:solidFill>
                          <a:effectLst/>
                          <a:latin typeface="Arial" panose="020B0604020202020204" pitchFamily="34" charset="0"/>
                        </a:rPr>
                        <a:t>175,390 Eventos </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Arial" panose="020B0604020202020204" pitchFamily="34" charset="0"/>
                        </a:rPr>
                        <a:t>15.4</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169">
                <a:tc grid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GT" sz="1100" b="1" i="0" u="none" strike="noStrike" kern="1200" dirty="0" smtClean="0">
                          <a:solidFill>
                            <a:srgbClr val="000000"/>
                          </a:solidFill>
                          <a:effectLst/>
                          <a:latin typeface="Arial" panose="020B0604020202020204" pitchFamily="34" charset="0"/>
                          <a:ea typeface="+mn-ea"/>
                          <a:cs typeface="+mn-cs"/>
                        </a:rPr>
                        <a:t>Programa 13 Servicios de Migración y Extranjería</a:t>
                      </a:r>
                      <a:endParaRPr lang="es-GT" sz="2400" b="0" i="0" u="none" strike="noStrike" dirty="0">
                        <a:solidFill>
                          <a:srgbClr val="000000"/>
                        </a:solidFill>
                        <a:effectLst/>
                        <a:latin typeface="Arial" panose="020B0604020202020204" pitchFamily="34" charset="0"/>
                      </a:endParaRPr>
                    </a:p>
                  </a:txBody>
                  <a:tcPr marL="8472" marR="8472" marT="847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t"/>
                      <a:endParaRPr lang="es-GT" sz="100" b="0" i="0" u="none" strike="noStrike" dirty="0">
                        <a:solidFill>
                          <a:srgbClr val="000000"/>
                        </a:solidFill>
                        <a:effectLst/>
                        <a:latin typeface="Arial" panose="020B0604020202020204" pitchFamily="34" charset="0"/>
                      </a:endParaRPr>
                    </a:p>
                  </a:txBody>
                  <a:tcPr marL="8472" marR="8472" marT="847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t"/>
                      <a:endParaRPr lang="es-GT" sz="100" b="0" i="0" u="none" strike="noStrike" dirty="0">
                        <a:solidFill>
                          <a:srgbClr val="000000"/>
                        </a:solidFill>
                        <a:effectLst/>
                        <a:latin typeface="Arial" panose="020B0604020202020204" pitchFamily="34" charset="0"/>
                      </a:endParaRPr>
                    </a:p>
                  </a:txBody>
                  <a:tcPr marL="8472" marR="8472" marT="847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t"/>
                      <a:endParaRPr lang="es-GT" sz="100" b="0" i="0" u="none" strike="noStrike" dirty="0">
                        <a:solidFill>
                          <a:srgbClr val="000000"/>
                        </a:solidFill>
                        <a:effectLst/>
                        <a:latin typeface="Arial" panose="020B0604020202020204" pitchFamily="34" charset="0"/>
                      </a:endParaRPr>
                    </a:p>
                  </a:txBody>
                  <a:tcPr marL="8472" marR="8472" marT="847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110">
                <a:tc>
                  <a:txBody>
                    <a:bodyPr/>
                    <a:lstStyle/>
                    <a:p>
                      <a:pPr algn="ctr" fontAlgn="ctr"/>
                      <a:r>
                        <a:rPr lang="es-GT" sz="1100" b="0" i="0" u="none" strike="noStrike" dirty="0">
                          <a:solidFill>
                            <a:srgbClr val="000000"/>
                          </a:solidFill>
                          <a:effectLst/>
                          <a:latin typeface="Arial" panose="020B0604020202020204" pitchFamily="34" charset="0"/>
                        </a:rPr>
                        <a:t>006-002</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100" b="0" i="0" u="none" strike="noStrike">
                          <a:solidFill>
                            <a:srgbClr val="000000"/>
                          </a:solidFill>
                          <a:effectLst/>
                          <a:latin typeface="Arial" panose="020B0604020202020204" pitchFamily="34" charset="0"/>
                        </a:rPr>
                        <a:t>Registro y emisión de documentos migratorios a personas</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100" b="0" i="0" u="none" strike="noStrike" dirty="0" smtClean="0">
                          <a:solidFill>
                            <a:srgbClr val="000000"/>
                          </a:solidFill>
                          <a:effectLst/>
                          <a:latin typeface="Arial" panose="020B0604020202020204" pitchFamily="34" charset="0"/>
                        </a:rPr>
                        <a:t>7,330,718 Documentos</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Arial" panose="020B0604020202020204" pitchFamily="34" charset="0"/>
                        </a:rPr>
                        <a:t>126.0</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143">
                <a:tc>
                  <a:txBody>
                    <a:bodyPr/>
                    <a:lstStyle/>
                    <a:p>
                      <a:pPr algn="ctr" fontAlgn="ctr"/>
                      <a:r>
                        <a:rPr lang="es-GT" sz="1100" b="0" i="0" u="none" strike="noStrike" dirty="0">
                          <a:solidFill>
                            <a:srgbClr val="000000"/>
                          </a:solidFill>
                          <a:effectLst/>
                          <a:latin typeface="Arial" panose="020B0604020202020204" pitchFamily="34" charset="0"/>
                        </a:rPr>
                        <a:t>006-003</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GT" sz="1100" b="0" i="0" u="none" strike="noStrike">
                          <a:solidFill>
                            <a:srgbClr val="000000"/>
                          </a:solidFill>
                          <a:effectLst/>
                          <a:latin typeface="Arial" panose="020B0604020202020204" pitchFamily="34" charset="0"/>
                        </a:rPr>
                        <a:t>Personas extranjeras sin tránsito legalizado atendidas</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GT" sz="1100" b="0" i="0" u="none" strike="noStrike" dirty="0" smtClean="0">
                          <a:solidFill>
                            <a:srgbClr val="000000"/>
                          </a:solidFill>
                          <a:effectLst/>
                          <a:latin typeface="Arial" panose="020B0604020202020204" pitchFamily="34" charset="0"/>
                        </a:rPr>
                        <a:t>5,000 Personas</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Arial" panose="020B0604020202020204" pitchFamily="34" charset="0"/>
                        </a:rPr>
                        <a:t>2.4 </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85">
                <a:tc grid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GT" sz="1100" b="1" i="0" u="none" strike="noStrike" kern="1200" dirty="0" smtClean="0">
                          <a:solidFill>
                            <a:srgbClr val="000000"/>
                          </a:solidFill>
                          <a:effectLst/>
                          <a:latin typeface="Arial" panose="020B0604020202020204" pitchFamily="34" charset="0"/>
                          <a:ea typeface="+mn-ea"/>
                          <a:cs typeface="+mn-cs"/>
                        </a:rPr>
                        <a:t>Programa 14 Servicios de Divulgación Oficial </a:t>
                      </a:r>
                      <a:endParaRPr lang="es-GT" sz="100" b="0" i="0" u="none" strike="noStrike" dirty="0">
                        <a:solidFill>
                          <a:srgbClr val="000000"/>
                        </a:solidFill>
                        <a:effectLst/>
                        <a:latin typeface="Arial" panose="020B0604020202020204" pitchFamily="34" charset="0"/>
                      </a:endParaRPr>
                    </a:p>
                  </a:txBody>
                  <a:tcPr marL="8472" marR="8472" marT="847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t"/>
                      <a:endParaRPr lang="es-GT" sz="100" b="0" i="0" u="none" strike="noStrike" dirty="0">
                        <a:solidFill>
                          <a:srgbClr val="000000"/>
                        </a:solidFill>
                        <a:effectLst/>
                        <a:latin typeface="Arial" panose="020B0604020202020204" pitchFamily="34" charset="0"/>
                      </a:endParaRPr>
                    </a:p>
                  </a:txBody>
                  <a:tcPr marL="8472" marR="8472" marT="847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t"/>
                      <a:endParaRPr lang="es-GT" sz="100" b="0" i="0" u="none" strike="noStrike" dirty="0">
                        <a:solidFill>
                          <a:srgbClr val="000000"/>
                        </a:solidFill>
                        <a:effectLst/>
                        <a:latin typeface="Arial" panose="020B0604020202020204" pitchFamily="34" charset="0"/>
                      </a:endParaRPr>
                    </a:p>
                  </a:txBody>
                  <a:tcPr marL="8472" marR="8472" marT="847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t"/>
                      <a:endParaRPr lang="es-GT" sz="100" b="0" i="0" u="none" strike="noStrike" dirty="0">
                        <a:solidFill>
                          <a:srgbClr val="000000"/>
                        </a:solidFill>
                        <a:effectLst/>
                        <a:latin typeface="Arial" panose="020B0604020202020204" pitchFamily="34" charset="0"/>
                      </a:endParaRPr>
                    </a:p>
                  </a:txBody>
                  <a:tcPr marL="8472" marR="8472" marT="847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143">
                <a:tc>
                  <a:txBody>
                    <a:bodyPr/>
                    <a:lstStyle/>
                    <a:p>
                      <a:pPr algn="ctr" fontAlgn="ctr"/>
                      <a:r>
                        <a:rPr lang="es-GT" sz="1100" b="0" i="0" u="none" strike="noStrike" dirty="0">
                          <a:solidFill>
                            <a:srgbClr val="000000"/>
                          </a:solidFill>
                          <a:effectLst/>
                          <a:latin typeface="Arial" panose="020B0604020202020204" pitchFamily="34" charset="0"/>
                        </a:rPr>
                        <a:t>007-002</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100" b="0" i="0" u="none" strike="noStrike">
                          <a:solidFill>
                            <a:srgbClr val="000000"/>
                          </a:solidFill>
                          <a:effectLst/>
                          <a:latin typeface="Arial" panose="020B0604020202020204" pitchFamily="34" charset="0"/>
                        </a:rPr>
                        <a:t>Diario oficial impreso y distribuido</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100" b="0" i="0" u="none" strike="noStrike" dirty="0" smtClean="0">
                          <a:solidFill>
                            <a:srgbClr val="000000"/>
                          </a:solidFill>
                          <a:effectLst/>
                          <a:latin typeface="Arial" panose="020B0604020202020204" pitchFamily="34" charset="0"/>
                        </a:rPr>
                        <a:t>2,278,441 Documentos</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Arial" panose="020B0604020202020204" pitchFamily="34" charset="0"/>
                        </a:rPr>
                        <a:t>15.8</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143">
                <a:tc>
                  <a:txBody>
                    <a:bodyPr/>
                    <a:lstStyle/>
                    <a:p>
                      <a:pPr algn="ctr" fontAlgn="ctr"/>
                      <a:r>
                        <a:rPr lang="es-GT" sz="1100" b="0" i="0" u="none" strike="noStrike" dirty="0">
                          <a:solidFill>
                            <a:srgbClr val="000000"/>
                          </a:solidFill>
                          <a:effectLst/>
                          <a:latin typeface="Arial" panose="020B0604020202020204" pitchFamily="34" charset="0"/>
                        </a:rPr>
                        <a:t>007-003</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GT" sz="1100" b="0" i="0" u="none" strike="noStrike">
                          <a:solidFill>
                            <a:srgbClr val="000000"/>
                          </a:solidFill>
                          <a:effectLst/>
                          <a:latin typeface="Arial" panose="020B0604020202020204" pitchFamily="34" charset="0"/>
                        </a:rPr>
                        <a:t>Documentos diversos impresos</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GT" sz="1100" b="0" i="0" u="none" strike="noStrike" dirty="0" smtClean="0">
                          <a:solidFill>
                            <a:srgbClr val="000000"/>
                          </a:solidFill>
                          <a:effectLst/>
                          <a:latin typeface="Arial" panose="020B0604020202020204" pitchFamily="34" charset="0"/>
                        </a:rPr>
                        <a:t>6,480,574 Documentos</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Arial" panose="020B0604020202020204" pitchFamily="34" charset="0"/>
                        </a:rPr>
                        <a:t>39.9 </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636">
                <a:tc gridSpan="4">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GT" sz="1100" b="1" i="0" u="none" strike="noStrike" kern="1200" dirty="0" smtClean="0">
                          <a:solidFill>
                            <a:srgbClr val="000000"/>
                          </a:solidFill>
                          <a:effectLst/>
                          <a:latin typeface="Arial" panose="020B0604020202020204" pitchFamily="34" charset="0"/>
                          <a:ea typeface="+mn-ea"/>
                          <a:cs typeface="+mn-cs"/>
                        </a:rPr>
                        <a:t>Programa 15 Servicios</a:t>
                      </a:r>
                      <a:r>
                        <a:rPr lang="es-GT" sz="1100" b="1" i="0" u="none" strike="noStrike" kern="1200" baseline="0" dirty="0" smtClean="0">
                          <a:solidFill>
                            <a:srgbClr val="000000"/>
                          </a:solidFill>
                          <a:effectLst/>
                          <a:latin typeface="Arial" panose="020B0604020202020204" pitchFamily="34" charset="0"/>
                          <a:ea typeface="+mn-ea"/>
                          <a:cs typeface="+mn-cs"/>
                        </a:rPr>
                        <a:t> de Gobierno Departamental </a:t>
                      </a:r>
                      <a:r>
                        <a:rPr lang="es-GT" sz="1100" b="1" i="0" u="none" strike="noStrike" kern="1200" dirty="0" smtClean="0">
                          <a:solidFill>
                            <a:srgbClr val="000000"/>
                          </a:solidFill>
                          <a:effectLst/>
                          <a:latin typeface="Arial" panose="020B0604020202020204" pitchFamily="34" charset="0"/>
                          <a:ea typeface="+mn-ea"/>
                          <a:cs typeface="+mn-cs"/>
                        </a:rPr>
                        <a:t>y</a:t>
                      </a:r>
                      <a:r>
                        <a:rPr lang="es-GT" sz="1100" b="1" i="0" u="none" strike="noStrike" kern="1200" baseline="0" dirty="0" smtClean="0">
                          <a:solidFill>
                            <a:srgbClr val="000000"/>
                          </a:solidFill>
                          <a:effectLst/>
                          <a:latin typeface="Arial" panose="020B0604020202020204" pitchFamily="34" charset="0"/>
                          <a:ea typeface="+mn-ea"/>
                          <a:cs typeface="+mn-cs"/>
                        </a:rPr>
                        <a:t> Registro de Personas Jurídicas</a:t>
                      </a:r>
                      <a:r>
                        <a:rPr lang="es-GT" sz="1100" b="1" i="0" u="none" strike="noStrike" kern="1200" dirty="0" smtClean="0">
                          <a:solidFill>
                            <a:srgbClr val="000000"/>
                          </a:solidFill>
                          <a:effectLst/>
                          <a:latin typeface="Arial" panose="020B0604020202020204" pitchFamily="34" charset="0"/>
                          <a:ea typeface="+mn-ea"/>
                          <a:cs typeface="+mn-cs"/>
                        </a:rPr>
                        <a:t> </a:t>
                      </a:r>
                    </a:p>
                    <a:p>
                      <a:pPr algn="l" fontAlgn="t"/>
                      <a:endParaRPr lang="es-GT" sz="100" b="0" i="0" u="none" strike="noStrike" dirty="0">
                        <a:solidFill>
                          <a:srgbClr val="000000"/>
                        </a:solidFill>
                        <a:effectLst/>
                        <a:latin typeface="Arial" panose="020B0604020202020204" pitchFamily="34" charset="0"/>
                      </a:endParaRPr>
                    </a:p>
                  </a:txBody>
                  <a:tcPr marL="8472" marR="8472" marT="847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t"/>
                      <a:endParaRPr lang="es-GT" sz="100" b="0" i="0" u="none" strike="noStrike" dirty="0">
                        <a:solidFill>
                          <a:srgbClr val="000000"/>
                        </a:solidFill>
                        <a:effectLst/>
                        <a:latin typeface="Arial" panose="020B0604020202020204" pitchFamily="34" charset="0"/>
                      </a:endParaRPr>
                    </a:p>
                  </a:txBody>
                  <a:tcPr marL="8472" marR="8472" marT="847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fontAlgn="t"/>
                      <a:endParaRPr lang="es-GT" sz="100" b="0" i="0" u="none" strike="noStrike" dirty="0">
                        <a:solidFill>
                          <a:srgbClr val="000000"/>
                        </a:solidFill>
                        <a:effectLst/>
                        <a:latin typeface="Arial" panose="020B0604020202020204" pitchFamily="34" charset="0"/>
                      </a:endParaRPr>
                    </a:p>
                  </a:txBody>
                  <a:tcPr marL="8472" marR="8472" marT="847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t"/>
                      <a:endParaRPr lang="es-GT" sz="100" b="0" i="0" u="none" strike="noStrike" dirty="0">
                        <a:solidFill>
                          <a:srgbClr val="000000"/>
                        </a:solidFill>
                        <a:effectLst/>
                        <a:latin typeface="Arial" panose="020B0604020202020204" pitchFamily="34" charset="0"/>
                      </a:endParaRPr>
                    </a:p>
                  </a:txBody>
                  <a:tcPr marL="8472" marR="8472" marT="847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110">
                <a:tc>
                  <a:txBody>
                    <a:bodyPr/>
                    <a:lstStyle/>
                    <a:p>
                      <a:pPr algn="ctr" fontAlgn="ctr"/>
                      <a:r>
                        <a:rPr lang="es-GT" sz="1100" b="0" i="0" u="none" strike="noStrike" dirty="0">
                          <a:solidFill>
                            <a:srgbClr val="000000"/>
                          </a:solidFill>
                          <a:effectLst/>
                          <a:latin typeface="Arial" panose="020B0604020202020204" pitchFamily="34" charset="0"/>
                        </a:rPr>
                        <a:t>000-003</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GT" sz="1100" b="0" i="0" u="none" strike="noStrike" dirty="0">
                          <a:solidFill>
                            <a:srgbClr val="000000"/>
                          </a:solidFill>
                          <a:effectLst/>
                          <a:latin typeface="Arial" panose="020B0604020202020204" pitchFamily="34" charset="0"/>
                        </a:rPr>
                        <a:t>Personas con resoluciones, autorizaciones y certificaciones emitidas</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GT" sz="1100" b="0" i="0" u="none" strike="noStrike" dirty="0" smtClean="0">
                          <a:solidFill>
                            <a:srgbClr val="000000"/>
                          </a:solidFill>
                          <a:effectLst/>
                          <a:latin typeface="Arial" panose="020B0604020202020204" pitchFamily="34" charset="0"/>
                        </a:rPr>
                        <a:t>105,847 Documentos</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Arial" panose="020B0604020202020204" pitchFamily="34" charset="0"/>
                        </a:rPr>
                        <a:t>0.5</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143">
                <a:tc>
                  <a:txBody>
                    <a:bodyPr/>
                    <a:lstStyle/>
                    <a:p>
                      <a:pPr algn="ctr" fontAlgn="ctr"/>
                      <a:r>
                        <a:rPr lang="es-GT" sz="1100" b="0" i="0" u="none" strike="noStrike" dirty="0">
                          <a:solidFill>
                            <a:srgbClr val="000000"/>
                          </a:solidFill>
                          <a:effectLst/>
                          <a:latin typeface="Arial" panose="020B0604020202020204" pitchFamily="34" charset="0"/>
                        </a:rPr>
                        <a:t>000-005</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GT" sz="1100" b="0" i="0" u="none" strike="noStrike" dirty="0">
                          <a:solidFill>
                            <a:srgbClr val="000000"/>
                          </a:solidFill>
                          <a:effectLst/>
                          <a:latin typeface="Arial" panose="020B0604020202020204" pitchFamily="34" charset="0"/>
                        </a:rPr>
                        <a:t>Personas jurídicas registradas y certificadas</a:t>
                      </a: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s-GT" sz="1100" b="0" i="0" u="none" strike="noStrike" dirty="0" smtClean="0">
                          <a:solidFill>
                            <a:srgbClr val="000000"/>
                          </a:solidFill>
                          <a:effectLst/>
                          <a:latin typeface="Arial" panose="020B0604020202020204" pitchFamily="34" charset="0"/>
                        </a:rPr>
                        <a:t>24,000 Documentos</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GT" sz="1100" b="0" i="0" u="none" strike="noStrike" dirty="0" smtClean="0">
                          <a:solidFill>
                            <a:srgbClr val="000000"/>
                          </a:solidFill>
                          <a:effectLst/>
                          <a:latin typeface="Arial" panose="020B0604020202020204" pitchFamily="34" charset="0"/>
                        </a:rPr>
                        <a:t>6.0</a:t>
                      </a:r>
                      <a:endParaRPr lang="es-GT" sz="1100" b="0" i="0" u="none" strike="noStrike" dirty="0">
                        <a:solidFill>
                          <a:srgbClr val="000000"/>
                        </a:solidFill>
                        <a:effectLst/>
                        <a:latin typeface="Arial" panose="020B0604020202020204" pitchFamily="34" charset="0"/>
                      </a:endParaRPr>
                    </a:p>
                  </a:txBody>
                  <a:tcPr marL="8472" marR="8472" marT="84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22828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512" y="22070"/>
            <a:ext cx="4762872" cy="1210146"/>
          </a:xfrm>
        </p:spPr>
        <p:txBody>
          <a:bodyPr>
            <a:noAutofit/>
          </a:bodyPr>
          <a:lstStyle/>
          <a:p>
            <a:r>
              <a:rPr lang="es-GT" sz="3600" b="1" dirty="0" smtClean="0"/>
              <a:t>Oferta Programática Vigente 2017</a:t>
            </a:r>
            <a:endParaRPr lang="es-GT" sz="3600" b="1" dirty="0"/>
          </a:p>
        </p:txBody>
      </p:sp>
      <p:sp>
        <p:nvSpPr>
          <p:cNvPr id="4" name="3 Marcador de contenido"/>
          <p:cNvSpPr>
            <a:spLocks noGrp="1"/>
          </p:cNvSpPr>
          <p:nvPr>
            <p:ph idx="1"/>
          </p:nvPr>
        </p:nvSpPr>
        <p:spPr>
          <a:xfrm>
            <a:off x="143906" y="4365104"/>
            <a:ext cx="7776864" cy="2267712"/>
          </a:xfrm>
        </p:spPr>
        <p:txBody>
          <a:bodyPr>
            <a:noAutofit/>
          </a:bodyPr>
          <a:lstStyle/>
          <a:p>
            <a:pPr marL="0" indent="0" algn="just">
              <a:buNone/>
            </a:pPr>
            <a:r>
              <a:rPr lang="es-GT" sz="1800" dirty="0"/>
              <a:t>El presupuesto vigente del Ministerio de Gobernación es de </a:t>
            </a:r>
            <a:r>
              <a:rPr lang="es-GT" sz="1800" dirty="0" smtClean="0"/>
              <a:t>Q5,455.00 </a:t>
            </a:r>
            <a:r>
              <a:rPr lang="es-GT" sz="1800" dirty="0"/>
              <a:t>millones, cuenta con 8</a:t>
            </a:r>
            <a:r>
              <a:rPr lang="es-GT" sz="1800" dirty="0" smtClean="0"/>
              <a:t> programas de los cuales 5 entregan bienes y servicios a la población.</a:t>
            </a:r>
          </a:p>
          <a:p>
            <a:pPr marL="0" indent="0" algn="just">
              <a:buNone/>
            </a:pPr>
            <a:endParaRPr lang="es-GT" sz="1800" dirty="0" smtClean="0"/>
          </a:p>
          <a:p>
            <a:pPr marL="0" indent="0" algn="just">
              <a:buNone/>
            </a:pPr>
            <a:r>
              <a:rPr lang="es-GT" sz="1800" dirty="0" smtClean="0"/>
              <a:t>Los programas prioritarios son: </a:t>
            </a:r>
            <a:r>
              <a:rPr lang="es-GT" sz="1800" dirty="0"/>
              <a:t>el </a:t>
            </a:r>
            <a:r>
              <a:rPr lang="es-GT" sz="1800" dirty="0" smtClean="0"/>
              <a:t>11 “Servicios </a:t>
            </a:r>
            <a:r>
              <a:rPr lang="es-GT" sz="1800" dirty="0"/>
              <a:t>de Seguridad a las Personas y su </a:t>
            </a:r>
            <a:r>
              <a:rPr lang="es-GT" sz="1800" dirty="0" smtClean="0"/>
              <a:t>Patrimonio” </a:t>
            </a:r>
            <a:r>
              <a:rPr lang="es-GT" sz="1800" dirty="0"/>
              <a:t>y 12 </a:t>
            </a:r>
            <a:r>
              <a:rPr lang="es-GT" sz="1800" dirty="0" smtClean="0"/>
              <a:t>“Servicios </a:t>
            </a:r>
            <a:r>
              <a:rPr lang="es-GT" sz="1800" dirty="0"/>
              <a:t>de Custodia y Rehabilitación de Privados de </a:t>
            </a:r>
            <a:r>
              <a:rPr lang="es-GT" sz="1800" dirty="0" smtClean="0"/>
              <a:t>Libertad”.</a:t>
            </a:r>
          </a:p>
        </p:txBody>
      </p:sp>
      <p:sp>
        <p:nvSpPr>
          <p:cNvPr id="2" name="CuadroTexto 1"/>
          <p:cNvSpPr txBox="1"/>
          <p:nvPr/>
        </p:nvSpPr>
        <p:spPr>
          <a:xfrm>
            <a:off x="6550067" y="1605860"/>
            <a:ext cx="1368152" cy="2062103"/>
          </a:xfrm>
          <a:prstGeom prst="rect">
            <a:avLst/>
          </a:prstGeom>
          <a:noFill/>
        </p:spPr>
        <p:txBody>
          <a:bodyPr wrap="square" rtlCol="0">
            <a:spAutoFit/>
          </a:bodyPr>
          <a:lstStyle/>
          <a:p>
            <a:pPr algn="just"/>
            <a:r>
              <a:rPr lang="es-GT" sz="1600" b="1" i="1" dirty="0" smtClean="0"/>
              <a:t>La población beneficiada son todas las personas que habitan y transitan en el territorio nacional.</a:t>
            </a:r>
            <a:endParaRPr lang="es-GT" sz="1600" b="1" i="1" dirty="0"/>
          </a:p>
        </p:txBody>
      </p:sp>
      <p:graphicFrame>
        <p:nvGraphicFramePr>
          <p:cNvPr id="6" name="Gráfico 5"/>
          <p:cNvGraphicFramePr>
            <a:graphicFrameLocks/>
          </p:cNvGraphicFramePr>
          <p:nvPr>
            <p:extLst>
              <p:ext uri="{D42A27DB-BD31-4B8C-83A1-F6EECF244321}">
                <p14:modId xmlns:p14="http://schemas.microsoft.com/office/powerpoint/2010/main" val="2455679253"/>
              </p:ext>
            </p:extLst>
          </p:nvPr>
        </p:nvGraphicFramePr>
        <p:xfrm>
          <a:off x="0" y="1161288"/>
          <a:ext cx="6300192" cy="31318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085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Marcador de contenido"/>
          <p:cNvSpPr txBox="1">
            <a:spLocks/>
          </p:cNvSpPr>
          <p:nvPr/>
        </p:nvSpPr>
        <p:spPr>
          <a:xfrm>
            <a:off x="251520" y="1340768"/>
            <a:ext cx="7776864" cy="15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s-GT" sz="2400" b="1" dirty="0" smtClean="0"/>
              <a:t>Programa 11 </a:t>
            </a:r>
          </a:p>
          <a:p>
            <a:pPr marL="0" indent="0" algn="ctr">
              <a:buFont typeface="Arial" panose="020B0604020202020204" pitchFamily="34" charset="0"/>
              <a:buNone/>
            </a:pPr>
            <a:r>
              <a:rPr lang="es-GT" sz="2400" b="1" dirty="0" smtClean="0"/>
              <a:t>“Servicios de Seguridad a las Personas y su Patrimonio”</a:t>
            </a:r>
            <a:endParaRPr lang="es-GT" sz="2400" b="1" dirty="0"/>
          </a:p>
        </p:txBody>
      </p:sp>
      <p:sp>
        <p:nvSpPr>
          <p:cNvPr id="10" name="2 Título"/>
          <p:cNvSpPr txBox="1">
            <a:spLocks/>
          </p:cNvSpPr>
          <p:nvPr/>
        </p:nvSpPr>
        <p:spPr>
          <a:xfrm>
            <a:off x="323528" y="188640"/>
            <a:ext cx="5400600" cy="108012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376092"/>
                </a:solidFill>
                <a:latin typeface="+mj-lt"/>
                <a:ea typeface="+mj-ea"/>
                <a:cs typeface="+mj-cs"/>
              </a:defRPr>
            </a:lvl1pPr>
          </a:lstStyle>
          <a:p>
            <a:r>
              <a:rPr lang="es-GT" dirty="0" smtClean="0"/>
              <a:t>Priorización Programática</a:t>
            </a:r>
            <a:endParaRPr lang="es-GT" dirty="0"/>
          </a:p>
        </p:txBody>
      </p:sp>
      <p:sp>
        <p:nvSpPr>
          <p:cNvPr id="11" name="3 Marcador de contenido"/>
          <p:cNvSpPr>
            <a:spLocks noGrp="1"/>
          </p:cNvSpPr>
          <p:nvPr>
            <p:ph idx="1"/>
          </p:nvPr>
        </p:nvSpPr>
        <p:spPr>
          <a:xfrm>
            <a:off x="431540" y="2492896"/>
            <a:ext cx="7596844" cy="3960440"/>
          </a:xfrm>
        </p:spPr>
        <p:txBody>
          <a:bodyPr>
            <a:noAutofit/>
          </a:bodyPr>
          <a:lstStyle/>
          <a:p>
            <a:pPr marL="0" indent="0" algn="just">
              <a:buNone/>
            </a:pPr>
            <a:r>
              <a:rPr lang="es-GT" sz="2100" dirty="0"/>
              <a:t>El programa 11 contempla los resultados estratégicos relacionados con la Reducción de Hechos Delictivos contra el Patrimonio de las Personas y la Reducción del Índice de Homicidios.</a:t>
            </a:r>
          </a:p>
          <a:p>
            <a:pPr marL="0" indent="0" algn="just">
              <a:buNone/>
            </a:pPr>
            <a:r>
              <a:rPr lang="es-GT" sz="2100" dirty="0" smtClean="0"/>
              <a:t>A través del programa 11 se prestan diferentes servicios a la población, entre los que se puede mencionar:</a:t>
            </a:r>
          </a:p>
          <a:p>
            <a:pPr marL="514350" indent="-514350" algn="just">
              <a:buAutoNum type="alphaLcParenR"/>
            </a:pPr>
            <a:r>
              <a:rPr lang="es-GT" sz="2100" dirty="0" smtClean="0"/>
              <a:t>Servicios de seguridad policial.</a:t>
            </a:r>
          </a:p>
          <a:p>
            <a:pPr marL="514350" indent="-514350" algn="just">
              <a:buAutoNum type="alphaLcParenR"/>
            </a:pPr>
            <a:r>
              <a:rPr lang="es-GT" sz="2100" dirty="0" smtClean="0"/>
              <a:t>Programas de educación y seguridad vial. </a:t>
            </a:r>
          </a:p>
          <a:p>
            <a:pPr marL="514350" indent="-514350" algn="just">
              <a:buAutoNum type="alphaLcParenR"/>
            </a:pPr>
            <a:r>
              <a:rPr lang="es-GT" sz="2100" dirty="0" smtClean="0"/>
              <a:t>Investigación criminal.</a:t>
            </a:r>
          </a:p>
          <a:p>
            <a:pPr marL="514350" indent="-514350" algn="just">
              <a:buAutoNum type="alphaLcParenR"/>
            </a:pPr>
            <a:r>
              <a:rPr lang="es-GT" sz="2100" dirty="0" smtClean="0"/>
              <a:t>Seguridad preventiva y del delito.</a:t>
            </a:r>
          </a:p>
          <a:p>
            <a:pPr marL="514350" indent="-514350" algn="just">
              <a:buAutoNum type="alphaLcParenR"/>
            </a:pPr>
            <a:r>
              <a:rPr lang="es-GT" sz="2100" dirty="0" smtClean="0"/>
              <a:t>Combate a la narcoactividad.</a:t>
            </a:r>
          </a:p>
          <a:p>
            <a:pPr marL="0" indent="0" algn="just">
              <a:buNone/>
            </a:pPr>
            <a:endParaRPr lang="es-GT" sz="2100" dirty="0" smtClean="0"/>
          </a:p>
        </p:txBody>
      </p:sp>
    </p:spTree>
    <p:extLst>
      <p:ext uri="{BB962C8B-B14F-4D97-AF65-F5344CB8AC3E}">
        <p14:creationId xmlns:p14="http://schemas.microsoft.com/office/powerpoint/2010/main" val="1538837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504" y="332656"/>
            <a:ext cx="4572000" cy="769441"/>
          </a:xfrm>
          <a:prstGeom prst="rect">
            <a:avLst/>
          </a:prstGeom>
        </p:spPr>
        <p:txBody>
          <a:bodyPr>
            <a:spAutoFit/>
          </a:bodyPr>
          <a:lstStyle/>
          <a:p>
            <a:pPr algn="just"/>
            <a:r>
              <a:rPr lang="es-GT" sz="2200" b="1" dirty="0" smtClean="0">
                <a:solidFill>
                  <a:srgbClr val="376092"/>
                </a:solidFill>
                <a:latin typeface="+mj-lt"/>
                <a:ea typeface="+mj-ea"/>
                <a:cs typeface="+mj-cs"/>
              </a:rPr>
              <a:t>Impacto en los indicadores relevantes de seguridad del programa 11</a:t>
            </a:r>
            <a:endParaRPr lang="es-GT" sz="2200" b="1" dirty="0">
              <a:solidFill>
                <a:srgbClr val="376092"/>
              </a:solidFill>
              <a:latin typeface="+mj-lt"/>
              <a:ea typeface="+mj-ea"/>
              <a:cs typeface="+mj-cs"/>
            </a:endParaRPr>
          </a:p>
        </p:txBody>
      </p:sp>
      <p:graphicFrame>
        <p:nvGraphicFramePr>
          <p:cNvPr id="5" name="Gráfico 4"/>
          <p:cNvGraphicFramePr>
            <a:graphicFrameLocks/>
          </p:cNvGraphicFramePr>
          <p:nvPr>
            <p:extLst>
              <p:ext uri="{D42A27DB-BD31-4B8C-83A1-F6EECF244321}">
                <p14:modId xmlns:p14="http://schemas.microsoft.com/office/powerpoint/2010/main" val="1920378121"/>
              </p:ext>
            </p:extLst>
          </p:nvPr>
        </p:nvGraphicFramePr>
        <p:xfrm>
          <a:off x="138174" y="2221707"/>
          <a:ext cx="6234025" cy="4521373"/>
        </p:xfrm>
        <a:graphic>
          <a:graphicData uri="http://schemas.openxmlformats.org/drawingml/2006/chart">
            <c:chart xmlns:c="http://schemas.openxmlformats.org/drawingml/2006/chart" xmlns:r="http://schemas.openxmlformats.org/officeDocument/2006/relationships" r:id="rId2"/>
          </a:graphicData>
        </a:graphic>
      </p:graphicFrame>
      <p:sp>
        <p:nvSpPr>
          <p:cNvPr id="8" name="3 Marcador de contenido"/>
          <p:cNvSpPr>
            <a:spLocks noGrp="1"/>
          </p:cNvSpPr>
          <p:nvPr>
            <p:ph idx="1"/>
          </p:nvPr>
        </p:nvSpPr>
        <p:spPr>
          <a:xfrm>
            <a:off x="191590" y="1407715"/>
            <a:ext cx="7882278" cy="792088"/>
          </a:xfrm>
        </p:spPr>
        <p:txBody>
          <a:bodyPr>
            <a:normAutofit lnSpcReduction="10000"/>
          </a:bodyPr>
          <a:lstStyle/>
          <a:p>
            <a:pPr marL="0" indent="0" algn="just">
              <a:buNone/>
            </a:pPr>
            <a:r>
              <a:rPr lang="es-GT" sz="1600" dirty="0" smtClean="0"/>
              <a:t>Los Servicios de Seguridad a las Personas y su Patrimonio, contempla acciones encaminadas a dar cumplimiento al precepto constitucional de garantizar la vida y la seguridad de los habitantes y las personas que transitan en el territorio guatemalteco.</a:t>
            </a:r>
            <a:endParaRPr lang="es-GT" sz="1600" dirty="0"/>
          </a:p>
        </p:txBody>
      </p:sp>
      <p:sp>
        <p:nvSpPr>
          <p:cNvPr id="9" name="CuadroTexto 8"/>
          <p:cNvSpPr txBox="1"/>
          <p:nvPr/>
        </p:nvSpPr>
        <p:spPr>
          <a:xfrm>
            <a:off x="6519198" y="2420888"/>
            <a:ext cx="1584176"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GT" sz="1200" dirty="0" smtClean="0"/>
              <a:t>Para 2016 la meta de reducción de la tasa de hechos delictivos contra el patrimonio era de 95.25 y se redujo a 86.0 por lo que la meta se superó con 8.65 por cada 100,000 habitantes</a:t>
            </a:r>
            <a:endParaRPr lang="es-GT" sz="1200" dirty="0"/>
          </a:p>
        </p:txBody>
      </p:sp>
      <p:sp>
        <p:nvSpPr>
          <p:cNvPr id="10" name="CuadroTexto 9"/>
          <p:cNvSpPr txBox="1"/>
          <p:nvPr/>
        </p:nvSpPr>
        <p:spPr>
          <a:xfrm>
            <a:off x="6519198" y="4869160"/>
            <a:ext cx="1584176"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GT" sz="1200" dirty="0" smtClean="0"/>
              <a:t>Para 2016 la meta de reducción de la tasa de homicidios era de 28.2 y se redujo a 27.3 por lo que la meta se superó con 0.9 por cada 100,000 habitantes</a:t>
            </a:r>
            <a:endParaRPr lang="es-GT" sz="1200" dirty="0"/>
          </a:p>
        </p:txBody>
      </p:sp>
    </p:spTree>
    <p:extLst>
      <p:ext uri="{BB962C8B-B14F-4D97-AF65-F5344CB8AC3E}">
        <p14:creationId xmlns:p14="http://schemas.microsoft.com/office/powerpoint/2010/main" val="1015630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248084088"/>
              </p:ext>
            </p:extLst>
          </p:nvPr>
        </p:nvGraphicFramePr>
        <p:xfrm>
          <a:off x="683568" y="1196752"/>
          <a:ext cx="7056784"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107504" y="332656"/>
            <a:ext cx="4572000" cy="769441"/>
          </a:xfrm>
          <a:prstGeom prst="rect">
            <a:avLst/>
          </a:prstGeom>
        </p:spPr>
        <p:txBody>
          <a:bodyPr>
            <a:spAutoFit/>
          </a:bodyPr>
          <a:lstStyle/>
          <a:p>
            <a:pPr algn="just"/>
            <a:r>
              <a:rPr lang="es-GT" sz="2200" b="1" dirty="0" smtClean="0">
                <a:solidFill>
                  <a:srgbClr val="376092"/>
                </a:solidFill>
                <a:latin typeface="+mj-lt"/>
                <a:ea typeface="+mj-ea"/>
                <a:cs typeface="+mj-cs"/>
              </a:rPr>
              <a:t>Impacto en los indicadores relevantes de seguridad del programa 11</a:t>
            </a:r>
            <a:endParaRPr lang="es-GT" sz="2200" b="1" dirty="0">
              <a:solidFill>
                <a:srgbClr val="376092"/>
              </a:solidFill>
              <a:latin typeface="+mj-lt"/>
              <a:ea typeface="+mj-ea"/>
              <a:cs typeface="+mj-cs"/>
            </a:endParaRPr>
          </a:p>
        </p:txBody>
      </p:sp>
    </p:spTree>
    <p:extLst>
      <p:ext uri="{BB962C8B-B14F-4D97-AF65-F5344CB8AC3E}">
        <p14:creationId xmlns:p14="http://schemas.microsoft.com/office/powerpoint/2010/main" val="1694618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a:graphicFrameLocks/>
          </p:cNvGraphicFramePr>
          <p:nvPr>
            <p:extLst>
              <p:ext uri="{D42A27DB-BD31-4B8C-83A1-F6EECF244321}">
                <p14:modId xmlns:p14="http://schemas.microsoft.com/office/powerpoint/2010/main" val="617851681"/>
              </p:ext>
            </p:extLst>
          </p:nvPr>
        </p:nvGraphicFramePr>
        <p:xfrm>
          <a:off x="467544" y="1268760"/>
          <a:ext cx="7056784"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107504" y="332656"/>
            <a:ext cx="4572000" cy="769441"/>
          </a:xfrm>
          <a:prstGeom prst="rect">
            <a:avLst/>
          </a:prstGeom>
        </p:spPr>
        <p:txBody>
          <a:bodyPr>
            <a:spAutoFit/>
          </a:bodyPr>
          <a:lstStyle/>
          <a:p>
            <a:pPr algn="just"/>
            <a:r>
              <a:rPr lang="es-GT" sz="2200" b="1" dirty="0" smtClean="0">
                <a:solidFill>
                  <a:srgbClr val="376092"/>
                </a:solidFill>
                <a:latin typeface="+mj-lt"/>
                <a:ea typeface="+mj-ea"/>
                <a:cs typeface="+mj-cs"/>
              </a:rPr>
              <a:t>Impacto en los indicadores relevantes de seguridad del programa 11</a:t>
            </a:r>
            <a:endParaRPr lang="es-GT" sz="2200" b="1" dirty="0">
              <a:solidFill>
                <a:srgbClr val="376092"/>
              </a:solidFill>
              <a:latin typeface="+mj-lt"/>
              <a:ea typeface="+mj-ea"/>
              <a:cs typeface="+mj-cs"/>
            </a:endParaRPr>
          </a:p>
        </p:txBody>
      </p:sp>
    </p:spTree>
    <p:extLst>
      <p:ext uri="{BB962C8B-B14F-4D97-AF65-F5344CB8AC3E}">
        <p14:creationId xmlns:p14="http://schemas.microsoft.com/office/powerpoint/2010/main" val="3937598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3261</TotalTime>
  <Words>1945</Words>
  <Application>Microsoft Office PowerPoint</Application>
  <PresentationFormat>Presentación en pantalla (4:3)</PresentationFormat>
  <Paragraphs>331</Paragraphs>
  <Slides>22</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Segoe UI Black</vt:lpstr>
      <vt:lpstr>Wingdings</vt:lpstr>
      <vt:lpstr>Tema de Office</vt:lpstr>
      <vt:lpstr>Presentación de PowerPoint</vt:lpstr>
      <vt:lpstr>MINISTERIO DE GOBERNACIÓN</vt:lpstr>
      <vt:lpstr> Oferta Programática Vigente y Costo 2017 del Programa 11 Servicios de Seguridad a las Personas y su Patrimonio</vt:lpstr>
      <vt:lpstr>Oferta Programática Vigente y Costo 2017 Programas 12 al 15</vt:lpstr>
      <vt:lpstr>Oferta Programática Vigente 2017</vt:lpstr>
      <vt:lpstr>Presentación de PowerPoint</vt:lpstr>
      <vt:lpstr>Presentación de PowerPoint</vt:lpstr>
      <vt:lpstr>Presentación de PowerPoint</vt:lpstr>
      <vt:lpstr>Presentación de PowerPoint</vt:lpstr>
      <vt:lpstr>Necesidades</vt:lpstr>
      <vt:lpstr>Necesidades Financieras 2018-2022 (Montos en Millones de Quetzales)</vt:lpstr>
      <vt:lpstr>Necesidades Financieras 2018-2022</vt:lpstr>
      <vt:lpstr>Presentación de PowerPoint</vt:lpstr>
      <vt:lpstr>Necesidades Financieras</vt:lpstr>
      <vt:lpstr>Modelos Estratégicos del Ministerio de Gobernación</vt:lpstr>
      <vt:lpstr>Priorización programática</vt:lpstr>
      <vt:lpstr>Presentación de PowerPoint</vt:lpstr>
      <vt:lpstr>Necesidades Financieras      (Montos en Millones de Quetzales)</vt:lpstr>
      <vt:lpstr>Oferta Programática Multianual</vt:lpstr>
      <vt:lpstr>Conclusiones</vt:lpstr>
      <vt:lpstr>Conclusiones</vt:lpstr>
      <vt:lpstr>Conclusiones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Hiram Azel Letona Ramos</dc:creator>
  <cp:lastModifiedBy>ASTRID JEANETTE VILLACORTA CANO DE SIERRA</cp:lastModifiedBy>
  <cp:revision>215</cp:revision>
  <cp:lastPrinted>2017-05-23T00:17:26Z</cp:lastPrinted>
  <dcterms:created xsi:type="dcterms:W3CDTF">2017-05-10T23:30:59Z</dcterms:created>
  <dcterms:modified xsi:type="dcterms:W3CDTF">2017-05-23T14:09:19Z</dcterms:modified>
</cp:coreProperties>
</file>