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282" r:id="rId3"/>
    <p:sldId id="271" r:id="rId4"/>
    <p:sldId id="289" r:id="rId5"/>
    <p:sldId id="272" r:id="rId6"/>
    <p:sldId id="285" r:id="rId7"/>
    <p:sldId id="319" r:id="rId8"/>
    <p:sldId id="295" r:id="rId9"/>
    <p:sldId id="321" r:id="rId10"/>
    <p:sldId id="293" r:id="rId11"/>
    <p:sldId id="307" r:id="rId12"/>
    <p:sldId id="305" r:id="rId13"/>
    <p:sldId id="306" r:id="rId14"/>
    <p:sldId id="312" r:id="rId15"/>
    <p:sldId id="313" r:id="rId16"/>
    <p:sldId id="314" r:id="rId17"/>
    <p:sldId id="322" r:id="rId18"/>
    <p:sldId id="296" r:id="rId19"/>
    <p:sldId id="309" r:id="rId20"/>
    <p:sldId id="318" r:id="rId21"/>
    <p:sldId id="320" r:id="rId22"/>
    <p:sldId id="315" r:id="rId23"/>
    <p:sldId id="317" r:id="rId24"/>
    <p:sldId id="297" r:id="rId25"/>
    <p:sldId id="298" r:id="rId26"/>
    <p:sldId id="299" r:id="rId27"/>
    <p:sldId id="300" r:id="rId28"/>
  </p:sldIdLst>
  <p:sldSz cx="9144000" cy="6858000" type="screen4x3"/>
  <p:notesSz cx="6858000" cy="9236075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4" autoAdjust="0"/>
    <p:restoredTop sz="94675" autoAdjust="0"/>
  </p:normalViewPr>
  <p:slideViewPr>
    <p:cSldViewPr>
      <p:cViewPr varScale="1">
        <p:scale>
          <a:sx n="70" d="100"/>
          <a:sy n="70" d="100"/>
        </p:scale>
        <p:origin x="-696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4102224" cy="1470025"/>
          </a:xfr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GT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3356992"/>
            <a:ext cx="4968552" cy="172819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GT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pPr/>
              <a:t>30/05/2017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61063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pPr/>
              <a:t>30/05/2017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3800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pPr/>
              <a:t>30/05/2017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0113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pPr/>
              <a:t>30/05/2017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1834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pPr/>
              <a:t>30/05/2017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2352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pPr/>
              <a:t>30/05/2017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0753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pPr/>
              <a:t>30/05/2017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1746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pPr/>
              <a:t>30/05/2017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82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pPr/>
              <a:t>30/05/2017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0930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pPr/>
              <a:t>30/05/2017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94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pPr/>
              <a:t>30/05/2017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3059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4762872" cy="1210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GT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23528" y="1556792"/>
            <a:ext cx="7704856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GT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48DF3-0170-4D3B-BF51-487313BC535F}" type="datetimeFigureOut">
              <a:rPr lang="es-GT" smtClean="0"/>
              <a:pPr/>
              <a:t>30/05/2017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61845-E7B1-4193-8532-5A4CFE04E7A8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0125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37609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41419" y="5733256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GT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Guatemala, mayo 2017</a:t>
            </a:r>
            <a:endParaRPr lang="es-GT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66" y="2610425"/>
            <a:ext cx="432574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74243" y="1468836"/>
            <a:ext cx="4706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Procuraduría General de la Nación</a:t>
            </a:r>
            <a:endParaRPr lang="es-CO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17" y="-819472"/>
            <a:ext cx="3068960" cy="306896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445" y="0"/>
            <a:ext cx="48475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22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41" y="0"/>
            <a:ext cx="1053759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4496" y="706686"/>
            <a:ext cx="4762872" cy="778098"/>
          </a:xfrm>
        </p:spPr>
        <p:txBody>
          <a:bodyPr/>
          <a:lstStyle/>
          <a:p>
            <a:r>
              <a:rPr lang="es-GT" sz="3000" dirty="0" smtClean="0"/>
              <a:t>Datos Abogacía Laboral</a:t>
            </a:r>
            <a:endParaRPr lang="es-GT" sz="3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34496" y="1052736"/>
            <a:ext cx="496855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 smtClean="0"/>
              <a:t>Cantidad de expedientes ordinarios por año</a:t>
            </a:r>
            <a:endParaRPr lang="es-GT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869" y="1700808"/>
            <a:ext cx="282713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" y="1700808"/>
            <a:ext cx="631679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315416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0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9448" y="908720"/>
            <a:ext cx="8216968" cy="1143000"/>
          </a:xfrm>
        </p:spPr>
        <p:txBody>
          <a:bodyPr>
            <a:noAutofit/>
          </a:bodyPr>
          <a:lstStyle/>
          <a:p>
            <a:r>
              <a:rPr lang="es-GT" sz="2300" dirty="0" smtClean="0"/>
              <a:t>Cantidad de incidentes por año en procesos colectivos laborales </a:t>
            </a:r>
            <a:endParaRPr lang="es-GT" sz="23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07504" y="755576"/>
            <a:ext cx="4762872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3000" dirty="0" smtClean="0"/>
              <a:t>Datos Abogacía Laboral</a:t>
            </a:r>
            <a:endParaRPr lang="es-GT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6845841" cy="356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 de flecha"/>
          <p:cNvCxnSpPr/>
          <p:nvPr/>
        </p:nvCxnSpPr>
        <p:spPr>
          <a:xfrm flipV="1">
            <a:off x="5724128" y="2780928"/>
            <a:ext cx="648072" cy="1206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" y="-171400"/>
            <a:ext cx="1440160" cy="144016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41" y="0"/>
            <a:ext cx="1053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9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41" y="0"/>
            <a:ext cx="1053759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7843" y="1296237"/>
            <a:ext cx="8108574" cy="704876"/>
          </a:xfrm>
        </p:spPr>
        <p:txBody>
          <a:bodyPr>
            <a:normAutofit/>
          </a:bodyPr>
          <a:lstStyle/>
          <a:p>
            <a:r>
              <a:rPr lang="es-GT" sz="2000" dirty="0" smtClean="0"/>
              <a:t>Procesos activos en el mes de mayo 2017 por tipo de procesos, cantidad de expedientes y monto </a:t>
            </a:r>
            <a:endParaRPr lang="es-GT" sz="20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207842" y="779859"/>
            <a:ext cx="476287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2800" dirty="0" smtClean="0"/>
              <a:t>Datos Abogacía Civil</a:t>
            </a:r>
            <a:endParaRPr lang="es-GT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026325" y="4941168"/>
            <a:ext cx="1137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400" b="1" dirty="0" smtClean="0"/>
              <a:t>Millones Q</a:t>
            </a:r>
            <a:endParaRPr lang="es-GT" sz="1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42" y="2132856"/>
            <a:ext cx="350006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51" y="2564904"/>
            <a:ext cx="4438948" cy="225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" y="-315416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41" y="0"/>
            <a:ext cx="1053759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25513" y="1295027"/>
            <a:ext cx="7751189" cy="693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1800" dirty="0" smtClean="0">
                <a:solidFill>
                  <a:schemeClr val="accent1">
                    <a:lumMod val="75000"/>
                  </a:schemeClr>
                </a:solidFill>
              </a:rPr>
              <a:t>Procesos activos en el mes de mayo 2017 en el </a:t>
            </a:r>
            <a:r>
              <a:rPr lang="es-GT" sz="1800" b="1" dirty="0" smtClean="0">
                <a:solidFill>
                  <a:schemeClr val="accent1">
                    <a:lumMod val="75000"/>
                  </a:schemeClr>
                </a:solidFill>
              </a:rPr>
              <a:t>área Económico Coactiva</a:t>
            </a:r>
            <a:r>
              <a:rPr lang="es-GT" sz="1800" dirty="0" smtClean="0">
                <a:solidFill>
                  <a:schemeClr val="accent1">
                    <a:lumMod val="75000"/>
                  </a:schemeClr>
                </a:solidFill>
              </a:rPr>
              <a:t>, por tipo de procesos, cantidad de expedientes y monto </a:t>
            </a:r>
            <a:endParaRPr lang="es-GT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79512" y="791828"/>
            <a:ext cx="4762872" cy="778098"/>
          </a:xfrm>
        </p:spPr>
        <p:txBody>
          <a:bodyPr/>
          <a:lstStyle/>
          <a:p>
            <a:r>
              <a:rPr lang="es-GT" sz="3000" dirty="0" smtClean="0"/>
              <a:t>Datos Abogacía Civil</a:t>
            </a:r>
            <a:endParaRPr lang="es-GT" sz="30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4077072"/>
            <a:ext cx="9144000" cy="6938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1800" b="1" dirty="0" smtClean="0">
                <a:solidFill>
                  <a:schemeClr val="accent1">
                    <a:lumMod val="75000"/>
                  </a:schemeClr>
                </a:solidFill>
              </a:rPr>
              <a:t>Lo que está en litigio en la Abogacía Civil  es al menos 20 veces más grande </a:t>
            </a:r>
          </a:p>
          <a:p>
            <a:pPr algn="ctr"/>
            <a:r>
              <a:rPr lang="es-GT" sz="1800" b="1" dirty="0" smtClean="0">
                <a:solidFill>
                  <a:schemeClr val="accent1">
                    <a:lumMod val="75000"/>
                  </a:schemeClr>
                </a:solidFill>
              </a:rPr>
              <a:t>que el presupuesto vigente de PGN.</a:t>
            </a:r>
            <a:endParaRPr lang="es-GT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461055"/>
              </p:ext>
            </p:extLst>
          </p:nvPr>
        </p:nvGraphicFramePr>
        <p:xfrm>
          <a:off x="953107" y="4941168"/>
          <a:ext cx="6096000" cy="741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GT" dirty="0" smtClean="0"/>
                        <a:t>Total en litigio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dirty="0" smtClean="0"/>
                        <a:t>Presupuesto vigente PGN</a:t>
                      </a:r>
                      <a:endParaRPr lang="es-G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GT" b="1" dirty="0" smtClean="0"/>
                        <a:t>Q 1,689,977,297</a:t>
                      </a:r>
                      <a:endParaRPr lang="es-G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b="1" dirty="0" smtClean="0"/>
                        <a:t>Q 82,250,000</a:t>
                      </a:r>
                      <a:endParaRPr lang="es-GT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3" name="12 Conector recto de flecha"/>
          <p:cNvCxnSpPr/>
          <p:nvPr/>
        </p:nvCxnSpPr>
        <p:spPr>
          <a:xfrm flipH="1" flipV="1">
            <a:off x="2483768" y="5733256"/>
            <a:ext cx="1368152" cy="7200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V="1">
            <a:off x="3860304" y="5733256"/>
            <a:ext cx="1503784" cy="7284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Elipse"/>
          <p:cNvSpPr/>
          <p:nvPr/>
        </p:nvSpPr>
        <p:spPr>
          <a:xfrm>
            <a:off x="683568" y="3965922"/>
            <a:ext cx="7704856" cy="83122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1" name="10 CuadroTexto"/>
          <p:cNvSpPr txBox="1"/>
          <p:nvPr/>
        </p:nvSpPr>
        <p:spPr>
          <a:xfrm>
            <a:off x="6300192" y="3658146"/>
            <a:ext cx="1137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400" b="1" dirty="0" smtClean="0"/>
              <a:t>Millones Q</a:t>
            </a:r>
            <a:endParaRPr lang="es-GT" sz="1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13" y="2132856"/>
            <a:ext cx="803350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" y="-387424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2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899075"/>
            <a:ext cx="6291080" cy="585709"/>
          </a:xfrm>
        </p:spPr>
        <p:txBody>
          <a:bodyPr/>
          <a:lstStyle/>
          <a:p>
            <a:r>
              <a:rPr lang="es-GT" sz="2000" dirty="0" smtClean="0"/>
              <a:t>Programa 13: Procuraduría de la Niñez y Adolescencia</a:t>
            </a:r>
            <a:endParaRPr lang="es-GT" sz="20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225136" y="3356992"/>
            <a:ext cx="7704856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GT" sz="2000" b="1" dirty="0" smtClean="0"/>
              <a:t>Modelo de Investigación y Representación de casos de la Procuraduría General de la Nación.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GT" sz="800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GT" sz="2000" dirty="0" smtClean="0"/>
              <a:t>Resultados: Modelo implementado en Chimaltenango y Sacatepéquez.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GT" sz="2000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es-GT" sz="2000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es-GT" sz="2000" dirty="0" smtClean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767127"/>
              </p:ext>
            </p:extLst>
          </p:nvPr>
        </p:nvGraphicFramePr>
        <p:xfrm>
          <a:off x="1809312" y="4562380"/>
          <a:ext cx="4536504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GT" sz="1200" dirty="0" smtClean="0"/>
                        <a:t>Número</a:t>
                      </a:r>
                      <a:r>
                        <a:rPr lang="es-GT" sz="1200" baseline="0" dirty="0" smtClean="0"/>
                        <a:t> de personas atendidas en 2 delegaciones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200" dirty="0" smtClean="0"/>
                        <a:t>%</a:t>
                      </a:r>
                      <a:r>
                        <a:rPr lang="es-GT" sz="1200" baseline="0" dirty="0" smtClean="0"/>
                        <a:t> casos resueltos vía administrativa</a:t>
                      </a:r>
                      <a:endParaRPr lang="es-G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200" dirty="0" smtClean="0"/>
                        <a:t>%</a:t>
                      </a:r>
                      <a:r>
                        <a:rPr lang="es-GT" sz="1200" baseline="0" dirty="0" smtClean="0"/>
                        <a:t> casos resueltos por judicialización e institucionalización de NNA´S</a:t>
                      </a:r>
                      <a:endParaRPr lang="es-GT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GT" dirty="0" smtClean="0"/>
                        <a:t>573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dirty="0" smtClean="0"/>
                        <a:t>77%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dirty="0" smtClean="0"/>
                        <a:t>23%</a:t>
                      </a:r>
                      <a:endParaRPr lang="es-G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6 Elipse"/>
          <p:cNvSpPr/>
          <p:nvPr/>
        </p:nvSpPr>
        <p:spPr>
          <a:xfrm>
            <a:off x="3731385" y="5243749"/>
            <a:ext cx="648072" cy="64807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" name="2 Rectángulo"/>
          <p:cNvSpPr/>
          <p:nvPr/>
        </p:nvSpPr>
        <p:spPr>
          <a:xfrm>
            <a:off x="3574401" y="6237312"/>
            <a:ext cx="962039" cy="388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441</a:t>
            </a:r>
            <a:endParaRPr lang="es-GT" dirty="0"/>
          </a:p>
        </p:txBody>
      </p:sp>
      <p:cxnSp>
        <p:nvCxnSpPr>
          <p:cNvPr id="8" name="7 Conector recto de flecha"/>
          <p:cNvCxnSpPr>
            <a:stCxn id="7" idx="4"/>
            <a:endCxn id="3" idx="0"/>
          </p:cNvCxnSpPr>
          <p:nvPr/>
        </p:nvCxnSpPr>
        <p:spPr>
          <a:xfrm>
            <a:off x="4055421" y="5891821"/>
            <a:ext cx="0" cy="3454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 Título"/>
          <p:cNvSpPr txBox="1">
            <a:spLocks/>
          </p:cNvSpPr>
          <p:nvPr/>
        </p:nvSpPr>
        <p:spPr>
          <a:xfrm>
            <a:off x="173574" y="1484784"/>
            <a:ext cx="7710794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2000" dirty="0" smtClean="0"/>
              <a:t>Rescates de NNA´S en el departamento de Guatemala, 2016 </a:t>
            </a:r>
            <a:endParaRPr lang="es-GT" sz="2000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203994"/>
              </p:ext>
            </p:extLst>
          </p:nvPr>
        </p:nvGraphicFramePr>
        <p:xfrm>
          <a:off x="1835696" y="1988840"/>
          <a:ext cx="4536504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GT" sz="1200" dirty="0" smtClean="0"/>
                        <a:t>Número</a:t>
                      </a:r>
                      <a:r>
                        <a:rPr lang="es-GT" sz="1200" baseline="0" dirty="0" smtClean="0"/>
                        <a:t> de personas atendidas en  la Delegación Central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200" dirty="0" smtClean="0"/>
                        <a:t>%</a:t>
                      </a:r>
                      <a:r>
                        <a:rPr lang="es-GT" sz="1200" baseline="0" dirty="0" smtClean="0"/>
                        <a:t> casos resueltos vía administrativa</a:t>
                      </a:r>
                      <a:endParaRPr lang="es-G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200" dirty="0" smtClean="0"/>
                        <a:t>%</a:t>
                      </a:r>
                      <a:r>
                        <a:rPr lang="es-GT" sz="1200" baseline="0" dirty="0" smtClean="0"/>
                        <a:t> casos resueltos por judicialización e institucionalización de NNA´S</a:t>
                      </a:r>
                      <a:endParaRPr lang="es-GT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GT" dirty="0" smtClean="0"/>
                        <a:t>1,513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dirty="0" smtClean="0"/>
                        <a:t>25%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dirty="0" smtClean="0"/>
                        <a:t>75%</a:t>
                      </a:r>
                      <a:endParaRPr lang="es-G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10 Elipse"/>
          <p:cNvSpPr/>
          <p:nvPr/>
        </p:nvSpPr>
        <p:spPr>
          <a:xfrm>
            <a:off x="3779912" y="2636912"/>
            <a:ext cx="648072" cy="64807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" y="-171400"/>
            <a:ext cx="1440160" cy="144016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41" y="0"/>
            <a:ext cx="1053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1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217598" y="2636912"/>
            <a:ext cx="7704856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GT" sz="2000" b="1" dirty="0" smtClean="0">
                <a:solidFill>
                  <a:schemeClr val="accent1">
                    <a:lumMod val="75000"/>
                  </a:schemeClr>
                </a:solidFill>
              </a:rPr>
              <a:t>Resultado institucional al 2022</a:t>
            </a:r>
            <a:r>
              <a:rPr lang="es-GT" sz="20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GT" sz="2000" dirty="0" smtClean="0"/>
              <a:t>Niños, niñas, adolescentes, mujeres, adulto mayor, personas con discapacidad son reintegrados a sus familias en un 77% de los casos resueltos.</a:t>
            </a:r>
            <a:endParaRPr lang="es-GT" sz="20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083115"/>
              </p:ext>
            </p:extLst>
          </p:nvPr>
        </p:nvGraphicFramePr>
        <p:xfrm>
          <a:off x="1691680" y="4077072"/>
          <a:ext cx="4536504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GT" sz="1200" dirty="0" smtClean="0"/>
                        <a:t>Número</a:t>
                      </a:r>
                      <a:r>
                        <a:rPr lang="es-GT" sz="1200" baseline="0" dirty="0" smtClean="0"/>
                        <a:t> de personas atendidas en todas las delegaciones vigente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200" dirty="0" smtClean="0"/>
                        <a:t>%</a:t>
                      </a:r>
                      <a:r>
                        <a:rPr lang="es-GT" sz="1200" baseline="0" dirty="0" smtClean="0"/>
                        <a:t> casos resueltos vía administrativa</a:t>
                      </a:r>
                      <a:endParaRPr lang="es-G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200" dirty="0" smtClean="0"/>
                        <a:t>%</a:t>
                      </a:r>
                      <a:r>
                        <a:rPr lang="es-GT" sz="1200" baseline="0" dirty="0" smtClean="0"/>
                        <a:t> casos resueltos por judicialización e institucionalización de NNA´S</a:t>
                      </a:r>
                      <a:endParaRPr lang="es-GT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GT" dirty="0" smtClean="0"/>
                        <a:t>28,692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dirty="0" smtClean="0"/>
                        <a:t>77%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dirty="0" smtClean="0"/>
                        <a:t>23%</a:t>
                      </a:r>
                      <a:endParaRPr lang="es-G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5 Elipse"/>
          <p:cNvSpPr/>
          <p:nvPr/>
        </p:nvSpPr>
        <p:spPr>
          <a:xfrm>
            <a:off x="3599892" y="4743239"/>
            <a:ext cx="648072" cy="64807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7" name="6 Rectángulo"/>
          <p:cNvSpPr/>
          <p:nvPr/>
        </p:nvSpPr>
        <p:spPr>
          <a:xfrm>
            <a:off x="251520" y="1475492"/>
            <a:ext cx="76616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GT" dirty="0"/>
              <a:t>Para el 2018, implementar el Modelo en las 7 Delegaciones Regionales.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217598" y="1988840"/>
            <a:ext cx="7801819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GT" sz="1800" b="1" dirty="0" smtClean="0">
                <a:solidFill>
                  <a:schemeClr val="accent1">
                    <a:lumMod val="75000"/>
                  </a:schemeClr>
                </a:solidFill>
              </a:rPr>
              <a:t>Objetivo</a:t>
            </a:r>
            <a:r>
              <a:rPr lang="es-GT" sz="18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s-GT" sz="1800" dirty="0" smtClean="0"/>
              <a:t> Para el 2022, implementar el Modelo en todas las Delegaciones de la PGN.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51520" y="1052736"/>
            <a:ext cx="62875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2000" dirty="0" smtClean="0"/>
              <a:t>Programa 13: Procuraduría de la Niñez y Adolescencia</a:t>
            </a:r>
            <a:endParaRPr lang="es-GT" sz="2000" dirty="0"/>
          </a:p>
        </p:txBody>
      </p:sp>
      <p:sp>
        <p:nvSpPr>
          <p:cNvPr id="9" name="8 Rectángulo"/>
          <p:cNvSpPr/>
          <p:nvPr/>
        </p:nvSpPr>
        <p:spPr>
          <a:xfrm>
            <a:off x="3239852" y="5949280"/>
            <a:ext cx="1368152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22,093</a:t>
            </a:r>
            <a:endParaRPr lang="es-GT" dirty="0"/>
          </a:p>
        </p:txBody>
      </p:sp>
      <p:cxnSp>
        <p:nvCxnSpPr>
          <p:cNvPr id="11" name="10 Conector recto de flecha"/>
          <p:cNvCxnSpPr>
            <a:endCxn id="9" idx="0"/>
          </p:cNvCxnSpPr>
          <p:nvPr/>
        </p:nvCxnSpPr>
        <p:spPr>
          <a:xfrm>
            <a:off x="3923928" y="5373216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" y="-171400"/>
            <a:ext cx="1440160" cy="144016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41" y="0"/>
            <a:ext cx="1053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41" y="0"/>
            <a:ext cx="1053759" cy="6858000"/>
          </a:xfrm>
          <a:prstGeom prst="rect">
            <a:avLst/>
          </a:prstGeom>
        </p:spPr>
      </p:pic>
      <p:sp>
        <p:nvSpPr>
          <p:cNvPr id="2" name="1 Título"/>
          <p:cNvSpPr txBox="1">
            <a:spLocks/>
          </p:cNvSpPr>
          <p:nvPr/>
        </p:nvSpPr>
        <p:spPr>
          <a:xfrm>
            <a:off x="179512" y="315767"/>
            <a:ext cx="5184576" cy="605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2400" dirty="0" smtClean="0"/>
              <a:t>Movilidad de NNA´S del Hogar Seguro</a:t>
            </a:r>
            <a:endParaRPr lang="es-GT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98735"/>
            <a:ext cx="2405555" cy="250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3 Conector recto"/>
          <p:cNvCxnSpPr/>
          <p:nvPr/>
        </p:nvCxnSpPr>
        <p:spPr>
          <a:xfrm flipV="1">
            <a:off x="6228184" y="1484784"/>
            <a:ext cx="72008" cy="7200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6"/>
          <p:cNvSpPr txBox="1"/>
          <p:nvPr/>
        </p:nvSpPr>
        <p:spPr>
          <a:xfrm>
            <a:off x="377841" y="3724640"/>
            <a:ext cx="75061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/>
              <a:t>Estas gráficas muestran la temporalidad de institucionalización del NNA, se puede determinar que existe movilidad dentro del hogar; esta movilidad se ve reflejada también en las estadísticas que manejan los juzgados y la PNA en general.</a:t>
            </a:r>
          </a:p>
          <a:p>
            <a:pPr algn="just"/>
            <a:endParaRPr lang="es-MX" sz="1200" dirty="0"/>
          </a:p>
          <a:p>
            <a:pPr algn="just"/>
            <a:r>
              <a:rPr lang="es-MX" sz="1200" dirty="0"/>
              <a:t>Estas graficas muestran que existe un flujo continuo en ingresos y egresos, sin embargo, existen casos que quedan rezagados y que necesitan ser activados para ubicar el recurso familiar, generalmente son dos tendencias, la primera NNAcD y la segunda después de estar dentro del hogar por año, seguramente su caso esta detenido.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37" y="1196752"/>
            <a:ext cx="2428463" cy="247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946" y="1196751"/>
            <a:ext cx="2317989" cy="247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uadroTexto 6"/>
          <p:cNvSpPr txBox="1"/>
          <p:nvPr/>
        </p:nvSpPr>
        <p:spPr>
          <a:xfrm>
            <a:off x="179512" y="5248134"/>
            <a:ext cx="792087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/>
              <a:t>La implementación del Modelo de Investigación se enfoca en que los NNA´S se reintegren a sus familias, verificando que se cumplan las medidas necesarias para que su entorno cambie y ya no se vulneren sus derechos, por ejemplo: si no iba a la escuela, el equipo lo lleva, verifica que lo inscriban y que asista a clases, visitando el establecimiento educativo, además, dependiendo del caso los padres deben ir a una escuela para padres, entre otros. Cuando los NNA´S van a judicialización de casos, regularmente la sentencia que se emite es que asistan a la escuela, pero no hay un equipo que de seguimiento, adicionalmente es muy tardado el proceso, el equipo multidisciplinario vela por la rapidez de la solución para los NNA´S. 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49203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24223" y="1340768"/>
            <a:ext cx="7300105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GT" sz="2200" dirty="0" smtClean="0"/>
              <a:t>Niños, niñas y adolescentes migrantes, 2014–2016</a:t>
            </a:r>
            <a:endParaRPr lang="es-GT" sz="22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315416"/>
            <a:ext cx="1440160" cy="144016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41" y="0"/>
            <a:ext cx="1053759" cy="6858000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692696"/>
            <a:ext cx="4762872" cy="792088"/>
          </a:xfrm>
        </p:spPr>
        <p:txBody>
          <a:bodyPr/>
          <a:lstStyle/>
          <a:p>
            <a:r>
              <a:rPr lang="es-GT" dirty="0" smtClean="0"/>
              <a:t>NNA migrantes</a:t>
            </a:r>
            <a:endParaRPr lang="es-G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39" y="5661248"/>
            <a:ext cx="381642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24" y="2222599"/>
            <a:ext cx="6132655" cy="322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22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165548"/>
            <a:ext cx="7776864" cy="535260"/>
          </a:xfrm>
        </p:spPr>
        <p:txBody>
          <a:bodyPr/>
          <a:lstStyle/>
          <a:p>
            <a:r>
              <a:rPr lang="es-GT" sz="2400" dirty="0" smtClean="0"/>
              <a:t>Datos Unidad Operativa de la Coordinadora Nacional del Sistema de Alerta Alba-Keneth</a:t>
            </a:r>
            <a:endParaRPr lang="es-GT" sz="24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52215" y="1844824"/>
            <a:ext cx="7300105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GT" sz="2200" dirty="0" smtClean="0"/>
              <a:t>Niños, niñas y adolescentes reportados desaparecidos o sustraídos por año, 2010–2017 (enero-abril)</a:t>
            </a:r>
            <a:endParaRPr lang="es-GT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7492851" cy="341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recto de flecha"/>
          <p:cNvCxnSpPr/>
          <p:nvPr/>
        </p:nvCxnSpPr>
        <p:spPr>
          <a:xfrm flipV="1">
            <a:off x="2843808" y="3356992"/>
            <a:ext cx="576064" cy="11293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315416"/>
            <a:ext cx="1440160" cy="144016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41" y="0"/>
            <a:ext cx="1053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41" y="0"/>
            <a:ext cx="1053759" cy="6858000"/>
          </a:xfrm>
          <a:prstGeom prst="rect">
            <a:avLst/>
          </a:prstGeom>
        </p:spPr>
      </p:pic>
      <p:sp>
        <p:nvSpPr>
          <p:cNvPr id="2060" name="2059 Rectángulo"/>
          <p:cNvSpPr/>
          <p:nvPr/>
        </p:nvSpPr>
        <p:spPr>
          <a:xfrm>
            <a:off x="4644008" y="0"/>
            <a:ext cx="3888432" cy="11293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04332" y="116632"/>
            <a:ext cx="4762872" cy="576064"/>
          </a:xfrm>
        </p:spPr>
        <p:txBody>
          <a:bodyPr/>
          <a:lstStyle/>
          <a:p>
            <a:pPr algn="ctr"/>
            <a:r>
              <a:rPr lang="es-GT" sz="2000" u="sng" dirty="0" smtClean="0"/>
              <a:t>Datos Delegaciones</a:t>
            </a:r>
            <a:endParaRPr lang="es-GT" sz="2000" u="sng" dirty="0"/>
          </a:p>
        </p:txBody>
      </p:sp>
      <p:sp>
        <p:nvSpPr>
          <p:cNvPr id="7" name="6 Abrir llave"/>
          <p:cNvSpPr/>
          <p:nvPr/>
        </p:nvSpPr>
        <p:spPr>
          <a:xfrm rot="5400000">
            <a:off x="5944751" y="-202756"/>
            <a:ext cx="297327" cy="2664295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GT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19" y="2641914"/>
            <a:ext cx="3702891" cy="91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Elipse"/>
          <p:cNvSpPr/>
          <p:nvPr/>
        </p:nvSpPr>
        <p:spPr>
          <a:xfrm>
            <a:off x="3391903" y="3097741"/>
            <a:ext cx="460017" cy="460865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6" name="5 CuadroTexto"/>
          <p:cNvSpPr txBox="1"/>
          <p:nvPr/>
        </p:nvSpPr>
        <p:spPr>
          <a:xfrm>
            <a:off x="251520" y="840592"/>
            <a:ext cx="2894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 smtClean="0">
                <a:solidFill>
                  <a:schemeClr val="accent1">
                    <a:lumMod val="75000"/>
                  </a:schemeClr>
                </a:solidFill>
              </a:rPr>
              <a:t>Santa Rosa (Cuilapa)</a:t>
            </a:r>
            <a:endParaRPr lang="es-G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19" y="1264112"/>
            <a:ext cx="7071343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354219" y="3717032"/>
            <a:ext cx="2894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 smtClean="0">
                <a:solidFill>
                  <a:schemeClr val="accent1">
                    <a:lumMod val="75000"/>
                  </a:schemeClr>
                </a:solidFill>
              </a:rPr>
              <a:t>Retalhuleu</a:t>
            </a:r>
            <a:endParaRPr lang="es-G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733256"/>
            <a:ext cx="40862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149080"/>
            <a:ext cx="7920879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Abrir llave"/>
          <p:cNvSpPr/>
          <p:nvPr/>
        </p:nvSpPr>
        <p:spPr>
          <a:xfrm rot="5400000">
            <a:off x="4272730" y="3057722"/>
            <a:ext cx="297327" cy="1885388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GT"/>
          </a:p>
        </p:txBody>
      </p:sp>
      <p:cxnSp>
        <p:nvCxnSpPr>
          <p:cNvPr id="13" name="12 Conector recto de flecha"/>
          <p:cNvCxnSpPr>
            <a:stCxn id="2054" idx="0"/>
          </p:cNvCxnSpPr>
          <p:nvPr/>
        </p:nvCxnSpPr>
        <p:spPr>
          <a:xfrm flipH="1" flipV="1">
            <a:off x="2013192" y="5316463"/>
            <a:ext cx="2369673" cy="4167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stCxn id="2054" idx="0"/>
          </p:cNvCxnSpPr>
          <p:nvPr/>
        </p:nvCxnSpPr>
        <p:spPr>
          <a:xfrm flipV="1">
            <a:off x="4382865" y="5316463"/>
            <a:ext cx="2526871" cy="4167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24 Elipse"/>
          <p:cNvSpPr/>
          <p:nvPr/>
        </p:nvSpPr>
        <p:spPr>
          <a:xfrm>
            <a:off x="5646300" y="6171406"/>
            <a:ext cx="460017" cy="460865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6" name="25 Rectángulo"/>
          <p:cNvSpPr/>
          <p:nvPr/>
        </p:nvSpPr>
        <p:spPr>
          <a:xfrm>
            <a:off x="7425562" y="44624"/>
            <a:ext cx="1692442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sz="1200" dirty="0" smtClean="0"/>
              <a:t>Equipo multidisiciplinario:</a:t>
            </a:r>
          </a:p>
          <a:p>
            <a:pPr algn="ctr"/>
            <a:r>
              <a:rPr lang="es-GT" sz="1200" dirty="0" smtClean="0"/>
              <a:t>Psicología, Trabajo Social, Investigación. </a:t>
            </a:r>
            <a:endParaRPr lang="es-GT" sz="1200" dirty="0"/>
          </a:p>
        </p:txBody>
      </p:sp>
      <p:cxnSp>
        <p:nvCxnSpPr>
          <p:cNvPr id="19" name="18 Conector recto"/>
          <p:cNvCxnSpPr>
            <a:stCxn id="17" idx="1"/>
            <a:endCxn id="26" idx="2"/>
          </p:cNvCxnSpPr>
          <p:nvPr/>
        </p:nvCxnSpPr>
        <p:spPr>
          <a:xfrm flipV="1">
            <a:off x="4421394" y="836712"/>
            <a:ext cx="3850389" cy="301504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20 Conector recto"/>
          <p:cNvCxnSpPr>
            <a:stCxn id="7" idx="1"/>
            <a:endCxn id="26" idx="2"/>
          </p:cNvCxnSpPr>
          <p:nvPr/>
        </p:nvCxnSpPr>
        <p:spPr>
          <a:xfrm flipV="1">
            <a:off x="6093414" y="836712"/>
            <a:ext cx="2178369" cy="14401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315416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7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476672"/>
            <a:ext cx="4762872" cy="720080"/>
          </a:xfrm>
        </p:spPr>
        <p:txBody>
          <a:bodyPr/>
          <a:lstStyle/>
          <a:p>
            <a:pPr algn="ctr"/>
            <a:r>
              <a:rPr lang="es-GT" dirty="0" smtClean="0"/>
              <a:t>Marco legal</a:t>
            </a:r>
            <a:endParaRPr lang="es-GT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" y="-315416"/>
            <a:ext cx="1440160" cy="14401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41" y="0"/>
            <a:ext cx="1053759" cy="6858000"/>
          </a:xfrm>
          <a:prstGeom prst="rect">
            <a:avLst/>
          </a:prstGeom>
        </p:spPr>
      </p:pic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323528" y="1340768"/>
            <a:ext cx="7704856" cy="525658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GT" sz="1600" dirty="0" smtClean="0">
                <a:cs typeface="Arial" pitchFamily="34" charset="0"/>
              </a:rPr>
              <a:t>Artículo </a:t>
            </a:r>
            <a:r>
              <a:rPr lang="es-GT" sz="1600" dirty="0">
                <a:cs typeface="Arial" pitchFamily="34" charset="0"/>
              </a:rPr>
              <a:t>252 de la Constitución Política de la República de Guatemala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GT" sz="1600" dirty="0">
                <a:cs typeface="Arial" pitchFamily="34" charset="0"/>
              </a:rPr>
              <a:t>Ley Orgánica, Decreto 512 del Congreso de la República de Guatemala</a:t>
            </a:r>
          </a:p>
          <a:p>
            <a:pPr algn="just"/>
            <a:endParaRPr lang="es-GT" sz="800" dirty="0">
              <a:cs typeface="Arial" pitchFamily="34" charset="0"/>
            </a:endParaRPr>
          </a:p>
          <a:p>
            <a:pPr marL="0" indent="0" algn="just">
              <a:buNone/>
            </a:pPr>
            <a:endParaRPr lang="es-GT" sz="400" dirty="0"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GT" sz="1600" dirty="0">
                <a:cs typeface="Arial" pitchFamily="34" charset="0"/>
              </a:rPr>
              <a:t>Acuerdo 12-2016  “Corte Suprema de Justicia”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GT" sz="1600" dirty="0" smtClean="0">
                <a:cs typeface="Arial" pitchFamily="34" charset="0"/>
              </a:rPr>
              <a:t>Decreto </a:t>
            </a:r>
            <a:r>
              <a:rPr lang="es-GT" sz="1600" dirty="0">
                <a:cs typeface="Arial" pitchFamily="34" charset="0"/>
              </a:rPr>
              <a:t>55-2010 “Ley de Extinción de Dominio</a:t>
            </a:r>
            <a:r>
              <a:rPr lang="es-GT" sz="1600" dirty="0" smtClean="0">
                <a:cs typeface="Arial" pitchFamily="34" charset="0"/>
              </a:rPr>
              <a:t>”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GT" sz="1600" dirty="0">
                <a:cs typeface="Arial" pitchFamily="34" charset="0"/>
              </a:rPr>
              <a:t>Decreto 18-2008  “Ley Marco del Sistema Nacional de Seguridad”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GT" sz="1600" dirty="0">
                <a:cs typeface="Arial" pitchFamily="34" charset="0"/>
              </a:rPr>
              <a:t>Decreto 54-77  “Ley Reguladora de Asuntos de Jurisdicción Voluntaria</a:t>
            </a:r>
            <a:r>
              <a:rPr lang="es-GT" sz="1600" dirty="0" smtClean="0">
                <a:cs typeface="Arial" pitchFamily="34" charset="0"/>
              </a:rPr>
              <a:t>”</a:t>
            </a:r>
          </a:p>
          <a:p>
            <a:pPr marL="0" indent="0" algn="just">
              <a:buNone/>
            </a:pPr>
            <a:endParaRPr lang="es-GT" sz="800" dirty="0" smtClean="0"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GT" sz="1600" dirty="0">
                <a:cs typeface="Arial" pitchFamily="34" charset="0"/>
              </a:rPr>
              <a:t>Decreto 28-2010 “Ley del Sistema de Alerta Alba-Keneth”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GT" sz="1600" dirty="0" smtClean="0">
                <a:cs typeface="Arial" pitchFamily="34" charset="0"/>
              </a:rPr>
              <a:t>Decreto </a:t>
            </a:r>
            <a:r>
              <a:rPr lang="es-GT" sz="1600" dirty="0">
                <a:cs typeface="Arial" pitchFamily="34" charset="0"/>
              </a:rPr>
              <a:t>9-2009  “Ley contra la Violencia Sexual, Explotación y Trata de personas”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GT" sz="1600" dirty="0" smtClean="0">
                <a:cs typeface="Arial" pitchFamily="34" charset="0"/>
              </a:rPr>
              <a:t>Decreto </a:t>
            </a:r>
            <a:r>
              <a:rPr lang="es-GT" sz="1600" dirty="0">
                <a:cs typeface="Arial" pitchFamily="34" charset="0"/>
              </a:rPr>
              <a:t>27-2003 “Ley de Protección Integral de la Niñez y Adolescencia”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GT" sz="1600" dirty="0" smtClean="0">
                <a:cs typeface="Arial" pitchFamily="34" charset="0"/>
              </a:rPr>
              <a:t>Decreto </a:t>
            </a:r>
            <a:r>
              <a:rPr lang="es-GT" sz="1600" dirty="0">
                <a:cs typeface="Arial" pitchFamily="34" charset="0"/>
              </a:rPr>
              <a:t>97-96  “ Ley para Prevenir, Sancionar y Erradicar la Violencia Intrafamiliar”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GT" sz="1600" dirty="0">
                <a:cs typeface="Arial" pitchFamily="34" charset="0"/>
              </a:rPr>
              <a:t>Decreto 80-96 “Ley de Protección para las personas de la tercera edad”</a:t>
            </a:r>
          </a:p>
          <a:p>
            <a:pPr marL="0" indent="0" algn="just">
              <a:buNone/>
            </a:pPr>
            <a:endParaRPr lang="es-GT" sz="1000" dirty="0" smtClean="0">
              <a:cs typeface="Arial" pitchFamily="34" charset="0"/>
            </a:endParaRPr>
          </a:p>
          <a:p>
            <a:pPr marL="0" indent="0" algn="just">
              <a:buNone/>
            </a:pPr>
            <a:r>
              <a:rPr lang="es-GT" sz="1600" dirty="0" smtClean="0">
                <a:cs typeface="Arial" pitchFamily="34" charset="0"/>
              </a:rPr>
              <a:t>Asimismo </a:t>
            </a:r>
            <a:r>
              <a:rPr lang="es-GT" sz="1600" dirty="0">
                <a:cs typeface="Arial" pitchFamily="34" charset="0"/>
              </a:rPr>
              <a:t>designa representantes para que participen en comisiones interinstitucionales, suscribe convenios con organismos, entidades nacionales e internacionales y participa en el Consejo Nacional de Administración de Bienes en Extinción de Dominio -CONABED-.</a:t>
            </a:r>
          </a:p>
          <a:p>
            <a:pPr marL="0" indent="0">
              <a:buNone/>
            </a:pPr>
            <a:endParaRPr lang="es-GT" sz="1600" dirty="0">
              <a:cs typeface="Arial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323528" y="2060848"/>
            <a:ext cx="77768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323528" y="3429000"/>
            <a:ext cx="77768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323528" y="5085184"/>
            <a:ext cx="77768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30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0" y="-27384"/>
            <a:ext cx="9144052" cy="100940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GT" sz="1600" u="sng" dirty="0" smtClean="0"/>
              <a:t>Oferta programática Multianual Programas 11, 12 y 13: </a:t>
            </a:r>
          </a:p>
          <a:p>
            <a:pPr algn="just"/>
            <a:r>
              <a:rPr lang="es-GT" sz="1600" dirty="0" smtClean="0"/>
              <a:t>Representación y Defensa de los intereses del  Estado, Consultoría y Asesoría del Estado, Protección de los Derechos de la Familia. </a:t>
            </a:r>
            <a:endParaRPr lang="es-GT" sz="1600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6804248" y="908720"/>
            <a:ext cx="2289896" cy="44949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defPPr>
              <a:defRPr lang="es-G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GT" sz="1400" b="1" dirty="0" smtClean="0">
                <a:solidFill>
                  <a:schemeClr val="accent1">
                    <a:lumMod val="75000"/>
                  </a:schemeClr>
                </a:solidFill>
              </a:rPr>
              <a:t>Resultados institucionales al 2022</a:t>
            </a:r>
            <a:r>
              <a:rPr lang="es-GT" sz="14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GT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s-GT" sz="1400" dirty="0" smtClean="0"/>
              <a:t>Incrementar la atención en materia de  Consultorías y Asesorías del Estado, Representación y Defensa de los intereses del Estado, Jurisdicción Voluntaria y Protección de los Derechos de la Familia en 25% comparado con el año 2015.</a:t>
            </a:r>
          </a:p>
          <a:p>
            <a:pPr algn="just"/>
            <a:endParaRPr lang="es-GT" sz="1400" dirty="0" smtClean="0"/>
          </a:p>
          <a:p>
            <a:pPr algn="just"/>
            <a:r>
              <a:rPr lang="es-GT" sz="1400" dirty="0" smtClean="0"/>
              <a:t>Reintegrar a sus familias a los Niños</a:t>
            </a:r>
            <a:r>
              <a:rPr lang="es-GT" sz="1400" dirty="0"/>
              <a:t>, niñas, adolescentes, mujeres, adulto mayor, personas con discapacidad </a:t>
            </a:r>
            <a:r>
              <a:rPr lang="es-GT" sz="1400" dirty="0" smtClean="0"/>
              <a:t>en al menos un 77% de </a:t>
            </a:r>
            <a:r>
              <a:rPr lang="es-GT" sz="1400" dirty="0"/>
              <a:t>los casos resueltos.</a:t>
            </a:r>
          </a:p>
          <a:p>
            <a:pPr marL="0" indent="0" algn="just">
              <a:buNone/>
            </a:pPr>
            <a:endParaRPr lang="es-GT" sz="1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6433362" cy="37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2 Flecha curvada hacia abajo"/>
          <p:cNvSpPr/>
          <p:nvPr/>
        </p:nvSpPr>
        <p:spPr>
          <a:xfrm rot="20863269">
            <a:off x="2604196" y="1455923"/>
            <a:ext cx="693965" cy="258535"/>
          </a:xfrm>
          <a:prstGeom prst="curved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GT" sz="1100">
              <a:solidFill>
                <a:schemeClr val="tx1"/>
              </a:solidFill>
            </a:endParaRPr>
          </a:p>
        </p:txBody>
      </p:sp>
      <p:sp>
        <p:nvSpPr>
          <p:cNvPr id="11" name="22 Flecha a la derecha con bandas"/>
          <p:cNvSpPr/>
          <p:nvPr/>
        </p:nvSpPr>
        <p:spPr>
          <a:xfrm rot="17521352">
            <a:off x="743002" y="2537393"/>
            <a:ext cx="825386" cy="160161"/>
          </a:xfrm>
          <a:prstGeom prst="striped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GT" sz="1100"/>
          </a:p>
        </p:txBody>
      </p:sp>
      <p:cxnSp>
        <p:nvCxnSpPr>
          <p:cNvPr id="12" name="14 Conector recto de flecha"/>
          <p:cNvCxnSpPr/>
          <p:nvPr/>
        </p:nvCxnSpPr>
        <p:spPr>
          <a:xfrm flipV="1">
            <a:off x="3250417" y="1594794"/>
            <a:ext cx="3193791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24 Rectángulo"/>
          <p:cNvSpPr/>
          <p:nvPr/>
        </p:nvSpPr>
        <p:spPr>
          <a:xfrm>
            <a:off x="349362" y="5587912"/>
            <a:ext cx="856461" cy="119131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GT" sz="1000" baseline="0" dirty="0">
                <a:solidFill>
                  <a:schemeClr val="tx1"/>
                </a:solidFill>
              </a:rPr>
              <a:t>Crecimiento al 2022 del 122% comparado con el año base 2014. </a:t>
            </a:r>
            <a:endParaRPr lang="es-GT" sz="1000" dirty="0">
              <a:solidFill>
                <a:schemeClr val="tx1"/>
              </a:solidFill>
            </a:endParaRPr>
          </a:p>
        </p:txBody>
      </p:sp>
      <p:sp>
        <p:nvSpPr>
          <p:cNvPr id="14" name="23 Flecha arriba"/>
          <p:cNvSpPr/>
          <p:nvPr/>
        </p:nvSpPr>
        <p:spPr>
          <a:xfrm>
            <a:off x="947287" y="4921189"/>
            <a:ext cx="258536" cy="666723"/>
          </a:xfrm>
          <a:prstGeom prst="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GT" sz="1100"/>
          </a:p>
        </p:txBody>
      </p:sp>
      <p:sp>
        <p:nvSpPr>
          <p:cNvPr id="15" name="27 Rectángulo"/>
          <p:cNvSpPr/>
          <p:nvPr/>
        </p:nvSpPr>
        <p:spPr>
          <a:xfrm>
            <a:off x="1586658" y="5589240"/>
            <a:ext cx="881743" cy="119131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GT" sz="1000" baseline="0" dirty="0">
                <a:solidFill>
                  <a:schemeClr val="tx1"/>
                </a:solidFill>
              </a:rPr>
              <a:t>Crecimiento al 2022 del 25% comparado con el año 2015. </a:t>
            </a:r>
            <a:endParaRPr lang="es-GT" sz="1000" dirty="0">
              <a:solidFill>
                <a:schemeClr val="tx1"/>
              </a:solidFill>
            </a:endParaRPr>
          </a:p>
        </p:txBody>
      </p:sp>
      <p:sp>
        <p:nvSpPr>
          <p:cNvPr id="16" name="23 Flecha arriba"/>
          <p:cNvSpPr/>
          <p:nvPr/>
        </p:nvSpPr>
        <p:spPr>
          <a:xfrm>
            <a:off x="1586658" y="4949705"/>
            <a:ext cx="258536" cy="639535"/>
          </a:xfrm>
          <a:prstGeom prst="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GT" sz="1100"/>
          </a:p>
        </p:txBody>
      </p:sp>
      <p:sp>
        <p:nvSpPr>
          <p:cNvPr id="17" name="16 Rectángulo"/>
          <p:cNvSpPr/>
          <p:nvPr/>
        </p:nvSpPr>
        <p:spPr>
          <a:xfrm>
            <a:off x="2588046" y="5769241"/>
            <a:ext cx="4024828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GT" sz="1100" dirty="0" smtClean="0"/>
              <a:t>El 2017 se proyecta cerrar con una meta de 31,692, la cual supera en 3,000 la meta vigente  para el Programa 13 (28,692), derivado de la demanda.  </a:t>
            </a:r>
            <a:endParaRPr lang="es-GT" sz="1100" dirty="0"/>
          </a:p>
        </p:txBody>
      </p:sp>
      <p:sp>
        <p:nvSpPr>
          <p:cNvPr id="18" name="17 Rectángulo"/>
          <p:cNvSpPr/>
          <p:nvPr/>
        </p:nvSpPr>
        <p:spPr>
          <a:xfrm>
            <a:off x="6804248" y="5450659"/>
            <a:ext cx="2289896" cy="14073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300" dirty="0">
                <a:solidFill>
                  <a:schemeClr val="tx1"/>
                </a:solidFill>
              </a:rPr>
              <a:t>La importancia radica no sólo en la cantidad de personas </a:t>
            </a:r>
            <a:r>
              <a:rPr lang="es-GT" sz="1300" dirty="0" smtClean="0">
                <a:solidFill>
                  <a:schemeClr val="tx1"/>
                </a:solidFill>
              </a:rPr>
              <a:t>atendidas, </a:t>
            </a:r>
            <a:r>
              <a:rPr lang="es-GT" sz="1300" dirty="0">
                <a:solidFill>
                  <a:schemeClr val="tx1"/>
                </a:solidFill>
              </a:rPr>
              <a:t>sino en la forma en que los casos se están resolviendo</a:t>
            </a:r>
            <a:r>
              <a:rPr lang="es-GT" sz="1300" dirty="0" smtClean="0">
                <a:solidFill>
                  <a:schemeClr val="tx1"/>
                </a:solidFill>
              </a:rPr>
              <a:t>.</a:t>
            </a:r>
            <a:endParaRPr lang="es-GT" sz="13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9094144" y="908720"/>
            <a:ext cx="49908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5944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323528" y="778694"/>
            <a:ext cx="4762872" cy="850106"/>
          </a:xfrm>
        </p:spPr>
        <p:txBody>
          <a:bodyPr/>
          <a:lstStyle/>
          <a:p>
            <a:r>
              <a:rPr lang="es-GT" sz="2200" dirty="0" smtClean="0"/>
              <a:t>Variaciones presupuestarias 2014-2016</a:t>
            </a:r>
            <a:endParaRPr lang="es-GT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597376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recto de flecha"/>
          <p:cNvCxnSpPr/>
          <p:nvPr/>
        </p:nvCxnSpPr>
        <p:spPr>
          <a:xfrm>
            <a:off x="3347864" y="3645024"/>
            <a:ext cx="93610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451" y="5189536"/>
            <a:ext cx="3791862" cy="122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" y="-171400"/>
            <a:ext cx="1440160" cy="14401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41" y="0"/>
            <a:ext cx="10537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23528" y="620688"/>
            <a:ext cx="4762872" cy="1210146"/>
          </a:xfrm>
        </p:spPr>
        <p:txBody>
          <a:bodyPr/>
          <a:lstStyle/>
          <a:p>
            <a:r>
              <a:rPr lang="es-GT" dirty="0" smtClean="0"/>
              <a:t>Necesidades Financieras</a:t>
            </a:r>
            <a:endParaRPr lang="es-GT" dirty="0"/>
          </a:p>
        </p:txBody>
      </p:sp>
      <p:sp>
        <p:nvSpPr>
          <p:cNvPr id="2" name="1 Rectángulo"/>
          <p:cNvSpPr/>
          <p:nvPr/>
        </p:nvSpPr>
        <p:spPr>
          <a:xfrm>
            <a:off x="809973" y="5464017"/>
            <a:ext cx="1329210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GT" sz="1000" b="1" dirty="0"/>
              <a:t>Actividades Centrales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483768" y="5450100"/>
            <a:ext cx="3024336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GT" sz="1000" b="1" dirty="0"/>
              <a:t>Representación y Defensa de los intereses del Estado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868144" y="5445224"/>
            <a:ext cx="1754974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GT" sz="1000" b="1" dirty="0"/>
              <a:t>Consultoría y Asesoría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827584" y="5775067"/>
            <a:ext cx="2318263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GT" sz="1000" b="1" dirty="0"/>
              <a:t>Protección de los Derechos de la Familia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" y="-171400"/>
            <a:ext cx="1440160" cy="144016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41" y="0"/>
            <a:ext cx="1053759" cy="685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628800"/>
            <a:ext cx="7056784" cy="371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7 Rectángulo"/>
          <p:cNvSpPr/>
          <p:nvPr/>
        </p:nvSpPr>
        <p:spPr>
          <a:xfrm>
            <a:off x="446582" y="5445224"/>
            <a:ext cx="328083" cy="2625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GT" sz="1100"/>
          </a:p>
        </p:txBody>
      </p:sp>
      <p:sp>
        <p:nvSpPr>
          <p:cNvPr id="16" name="4 Rectángulo"/>
          <p:cNvSpPr/>
          <p:nvPr/>
        </p:nvSpPr>
        <p:spPr>
          <a:xfrm>
            <a:off x="2139183" y="5445224"/>
            <a:ext cx="328083" cy="2625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GT" sz="1100"/>
          </a:p>
        </p:txBody>
      </p:sp>
      <p:sp>
        <p:nvSpPr>
          <p:cNvPr id="18" name="4 Rectángulo"/>
          <p:cNvSpPr/>
          <p:nvPr/>
        </p:nvSpPr>
        <p:spPr>
          <a:xfrm>
            <a:off x="5508104" y="5445224"/>
            <a:ext cx="328083" cy="2625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GT" sz="1100"/>
          </a:p>
        </p:txBody>
      </p:sp>
      <p:sp>
        <p:nvSpPr>
          <p:cNvPr id="19" name="4 Rectángulo"/>
          <p:cNvSpPr/>
          <p:nvPr/>
        </p:nvSpPr>
        <p:spPr>
          <a:xfrm>
            <a:off x="427493" y="5758780"/>
            <a:ext cx="328083" cy="2625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GT" sz="1100"/>
          </a:p>
        </p:txBody>
      </p:sp>
    </p:spTree>
    <p:extLst>
      <p:ext uri="{BB962C8B-B14F-4D97-AF65-F5344CB8AC3E}">
        <p14:creationId xmlns:p14="http://schemas.microsoft.com/office/powerpoint/2010/main" val="237943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" y="-171400"/>
            <a:ext cx="1440160" cy="14401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41" y="0"/>
            <a:ext cx="1053759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700808"/>
            <a:ext cx="6370637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3112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 smtClean="0"/>
              <a:t>Fortalecimiento institucional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2439" y="1340768"/>
            <a:ext cx="7704856" cy="504056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s-GT" sz="2200" dirty="0"/>
              <a:t>Desarrollar capacidades y especialidades en cada área sustantiva de la institución</a:t>
            </a:r>
            <a:r>
              <a:rPr lang="es-GT" sz="22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s-GT" sz="2200" dirty="0"/>
              <a:t>Fortalecer las áreas administrativas y financieras. </a:t>
            </a:r>
          </a:p>
          <a:p>
            <a:pPr algn="just">
              <a:buFont typeface="Wingdings" pitchFamily="2" charset="2"/>
              <a:buChar char="Ø"/>
            </a:pPr>
            <a:r>
              <a:rPr lang="es-GT" sz="2200" dirty="0" smtClean="0"/>
              <a:t>Adquirir recursos </a:t>
            </a:r>
            <a:r>
              <a:rPr lang="es-GT" sz="2200" dirty="0"/>
              <a:t>tecnológicos </a:t>
            </a:r>
            <a:r>
              <a:rPr lang="es-GT" sz="2200" dirty="0" smtClean="0"/>
              <a:t>(</a:t>
            </a:r>
            <a:r>
              <a:rPr lang="es-GT" sz="2200" dirty="0"/>
              <a:t>hardware, software, telecomunicaciones</a:t>
            </a:r>
            <a:r>
              <a:rPr lang="es-GT" sz="2200" dirty="0" smtClean="0"/>
              <a:t>).</a:t>
            </a:r>
          </a:p>
          <a:p>
            <a:pPr algn="just">
              <a:buFont typeface="Wingdings" pitchFamily="2" charset="2"/>
              <a:buChar char="Ø"/>
            </a:pPr>
            <a:r>
              <a:rPr lang="es-GT" sz="2200" dirty="0" smtClean="0"/>
              <a:t>Contar con un “Expediente electrónico” (modernización y sistematización de sus procesos).</a:t>
            </a:r>
          </a:p>
          <a:p>
            <a:pPr algn="just">
              <a:buFont typeface="Wingdings" pitchFamily="2" charset="2"/>
              <a:buChar char="Ø"/>
            </a:pPr>
            <a:r>
              <a:rPr lang="es-GT" sz="2200" dirty="0" smtClean="0"/>
              <a:t>Determinar carga </a:t>
            </a:r>
            <a:r>
              <a:rPr lang="es-GT" sz="2200" dirty="0"/>
              <a:t>de trabajo y necesidades </a:t>
            </a:r>
            <a:r>
              <a:rPr lang="es-GT" sz="2200" dirty="0" smtClean="0"/>
              <a:t>para </a:t>
            </a:r>
            <a:r>
              <a:rPr lang="es-GT" sz="2200" dirty="0"/>
              <a:t>mejorar las condiciones del </a:t>
            </a:r>
            <a:r>
              <a:rPr lang="es-GT" sz="2200" dirty="0" smtClean="0"/>
              <a:t>personal.</a:t>
            </a:r>
          </a:p>
          <a:p>
            <a:pPr algn="just">
              <a:buNone/>
            </a:pPr>
            <a:endParaRPr lang="es-GT" sz="2200" dirty="0"/>
          </a:p>
          <a:p>
            <a:pPr algn="just">
              <a:buFont typeface="Wingdings" pitchFamily="2" charset="2"/>
              <a:buChar char="Ø"/>
            </a:pPr>
            <a:r>
              <a:rPr lang="es-GT" sz="2200" dirty="0" smtClean="0"/>
              <a:t>Presupuesto </a:t>
            </a:r>
            <a:r>
              <a:rPr lang="es-GT" sz="2200" dirty="0"/>
              <a:t>que le permita ejecutar adecuadamente sus funciones. </a:t>
            </a:r>
          </a:p>
          <a:p>
            <a:pPr algn="just">
              <a:buFont typeface="Wingdings" pitchFamily="2" charset="2"/>
              <a:buChar char="Ø"/>
            </a:pPr>
            <a:r>
              <a:rPr lang="es-GT" sz="2200" dirty="0"/>
              <a:t>Ley Orgánica de la Procuraduría General </a:t>
            </a:r>
            <a:r>
              <a:rPr lang="es-GT" sz="2200" dirty="0" smtClean="0"/>
              <a:t>de </a:t>
            </a:r>
            <a:r>
              <a:rPr lang="es-GT" sz="2200" dirty="0"/>
              <a:t>la Nación.</a:t>
            </a:r>
          </a:p>
          <a:p>
            <a:pPr marL="514350" indent="-514350" algn="just"/>
            <a:endParaRPr lang="es-GT" sz="2400" dirty="0"/>
          </a:p>
          <a:p>
            <a:endParaRPr lang="es-GT" sz="2400" dirty="0"/>
          </a:p>
          <a:p>
            <a:endParaRPr lang="es-GT" sz="2400" dirty="0"/>
          </a:p>
        </p:txBody>
      </p:sp>
      <p:sp>
        <p:nvSpPr>
          <p:cNvPr id="4" name="Shape 192"/>
          <p:cNvSpPr/>
          <p:nvPr/>
        </p:nvSpPr>
        <p:spPr>
          <a:xfrm>
            <a:off x="0" y="548680"/>
            <a:ext cx="940499" cy="648072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00206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41" y="0"/>
            <a:ext cx="1053759" cy="6858000"/>
          </a:xfrm>
          <a:prstGeom prst="rect">
            <a:avLst/>
          </a:prstGeom>
        </p:spPr>
      </p:pic>
      <p:cxnSp>
        <p:nvCxnSpPr>
          <p:cNvPr id="6" name="5 Conector recto"/>
          <p:cNvCxnSpPr/>
          <p:nvPr/>
        </p:nvCxnSpPr>
        <p:spPr>
          <a:xfrm>
            <a:off x="395536" y="4941168"/>
            <a:ext cx="77768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899592" y="4725144"/>
            <a:ext cx="223224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dirty="0" smtClean="0">
                <a:solidFill>
                  <a:schemeClr val="tx1"/>
                </a:solidFill>
              </a:rPr>
              <a:t>Gestiones externas</a:t>
            </a:r>
            <a:endParaRPr lang="es-G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2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04664"/>
            <a:ext cx="4762872" cy="994122"/>
          </a:xfrm>
        </p:spPr>
        <p:txBody>
          <a:bodyPr/>
          <a:lstStyle/>
          <a:p>
            <a:pPr algn="ctr"/>
            <a:r>
              <a:rPr lang="es-GT" dirty="0" smtClean="0"/>
              <a:t>Requerimientos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412776"/>
            <a:ext cx="7704856" cy="5184576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GT" sz="2100" dirty="0"/>
              <a:t>La validación del lugar que ocupa la Procuraduría General de la Nación para el Estado de Guatemala</a:t>
            </a:r>
            <a:r>
              <a:rPr lang="es-GT" sz="2100" dirty="0" smtClean="0"/>
              <a:t>.</a:t>
            </a:r>
          </a:p>
          <a:p>
            <a:pPr marL="0" indent="0" algn="just">
              <a:buFont typeface="Wingdings" pitchFamily="2" charset="2"/>
              <a:buChar char="Ø"/>
            </a:pPr>
            <a:endParaRPr lang="es-GT" sz="1600" dirty="0"/>
          </a:p>
          <a:p>
            <a:pPr algn="just">
              <a:buFont typeface="Wingdings" pitchFamily="2" charset="2"/>
              <a:buChar char="Ø"/>
            </a:pPr>
            <a:r>
              <a:rPr lang="es-GT" sz="2100" dirty="0"/>
              <a:t>El acompañamiento de la sociedad civil y de las entidades nacionales e internacionales que velan por el respeto y los intereses de un Estado soberano, libre e independiente, proporcionando apoyo técnico y financiero</a:t>
            </a:r>
            <a:r>
              <a:rPr lang="es-GT" sz="2100" dirty="0" smtClean="0"/>
              <a:t>.</a:t>
            </a:r>
          </a:p>
          <a:p>
            <a:pPr algn="just">
              <a:buNone/>
            </a:pPr>
            <a:endParaRPr lang="es-GT" sz="1600" dirty="0" smtClean="0"/>
          </a:p>
          <a:p>
            <a:pPr algn="just">
              <a:buFont typeface="Wingdings" pitchFamily="2" charset="2"/>
              <a:buChar char="Ø"/>
            </a:pPr>
            <a:r>
              <a:rPr lang="es-GT" sz="2100" dirty="0" smtClean="0"/>
              <a:t>La voluntad y apoyo de las instituciones y organismos del Estado en materia de agilidad de procesos que permitan fortalecer a la Procuraduría General de la Nación que tiene a cargo no solo la Defensa del Estado de Guatemala sino la protección de los grupos vulnerados en sus derechos (NNA´S, mujer, adulto mayor y personas con discapacidad) que constituye lo más importante para un Estado y el futuro de una Nación: </a:t>
            </a:r>
            <a:r>
              <a:rPr lang="es-GT" sz="2100" b="1" dirty="0" smtClean="0">
                <a:solidFill>
                  <a:schemeClr val="accent1">
                    <a:lumMod val="75000"/>
                  </a:schemeClr>
                </a:solidFill>
              </a:rPr>
              <a:t>La Familia. </a:t>
            </a:r>
          </a:p>
          <a:p>
            <a:pPr marL="0" indent="0" algn="just">
              <a:buFont typeface="Wingdings" pitchFamily="2" charset="2"/>
              <a:buChar char="Ø"/>
            </a:pPr>
            <a:endParaRPr lang="es-GT" sz="2100" dirty="0"/>
          </a:p>
          <a:p>
            <a:endParaRPr lang="es-GT" sz="2100" dirty="0"/>
          </a:p>
        </p:txBody>
      </p:sp>
      <p:sp>
        <p:nvSpPr>
          <p:cNvPr id="4" name="Shape 192"/>
          <p:cNvSpPr/>
          <p:nvPr/>
        </p:nvSpPr>
        <p:spPr>
          <a:xfrm>
            <a:off x="6378" y="548680"/>
            <a:ext cx="940499" cy="648072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00206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41" y="0"/>
            <a:ext cx="1053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5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lecha derecha"/>
          <p:cNvSpPr/>
          <p:nvPr/>
        </p:nvSpPr>
        <p:spPr>
          <a:xfrm>
            <a:off x="179512" y="1844824"/>
            <a:ext cx="3528392" cy="136815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solidFill>
                <a:schemeClr val="bg1"/>
              </a:solidFill>
            </a:endParaRPr>
          </a:p>
        </p:txBody>
      </p:sp>
      <p:sp>
        <p:nvSpPr>
          <p:cNvPr id="6" name="Shape 118"/>
          <p:cNvSpPr txBox="1">
            <a:spLocks/>
          </p:cNvSpPr>
          <p:nvPr/>
        </p:nvSpPr>
        <p:spPr>
          <a:xfrm>
            <a:off x="251520" y="2348880"/>
            <a:ext cx="3096344" cy="5040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Responsables</a:t>
            </a:r>
            <a:endParaRPr kumimoji="0" lang="en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" name="Shape 118"/>
          <p:cNvSpPr txBox="1">
            <a:spLocks/>
          </p:cNvSpPr>
          <p:nvPr/>
        </p:nvSpPr>
        <p:spPr>
          <a:xfrm>
            <a:off x="3779912" y="1916832"/>
            <a:ext cx="3672408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tabLst/>
              <a:defRPr/>
            </a:pPr>
            <a:endParaRPr kumimoji="0" lang="en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251520" y="3933056"/>
            <a:ext cx="3456384" cy="144016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solidFill>
                <a:schemeClr val="bg1"/>
              </a:solidFill>
            </a:endParaRPr>
          </a:p>
        </p:txBody>
      </p:sp>
      <p:sp>
        <p:nvSpPr>
          <p:cNvPr id="9" name="Shape 118"/>
          <p:cNvSpPr txBox="1">
            <a:spLocks/>
          </p:cNvSpPr>
          <p:nvPr/>
        </p:nvSpPr>
        <p:spPr>
          <a:xfrm>
            <a:off x="251520" y="4437112"/>
            <a:ext cx="3096344" cy="5040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tabLst/>
              <a:defRPr/>
            </a:pPr>
            <a:r>
              <a:rPr lang="en" sz="3200" dirty="0" smtClean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Beneficiarios</a:t>
            </a:r>
            <a:endParaRPr kumimoji="0" lang="en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" name="Shape 118"/>
          <p:cNvSpPr txBox="1">
            <a:spLocks/>
          </p:cNvSpPr>
          <p:nvPr/>
        </p:nvSpPr>
        <p:spPr>
          <a:xfrm>
            <a:off x="3779912" y="3933056"/>
            <a:ext cx="3672408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tabLst/>
              <a:defRPr/>
            </a:pPr>
            <a:endParaRPr kumimoji="0" lang="en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" name="Shape 118"/>
          <p:cNvSpPr txBox="1">
            <a:spLocks/>
          </p:cNvSpPr>
          <p:nvPr/>
        </p:nvSpPr>
        <p:spPr>
          <a:xfrm>
            <a:off x="3851920" y="4653136"/>
            <a:ext cx="3528392" cy="5040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tabLst/>
              <a:defRPr/>
            </a:pPr>
            <a:r>
              <a:rPr lang="en" sz="3000" noProof="0" dirty="0" smtClean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El Estado de Guatemala</a:t>
            </a:r>
            <a:endParaRPr kumimoji="0" lang="en" sz="3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24744"/>
            <a:ext cx="2808312" cy="280868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41" y="0"/>
            <a:ext cx="1053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6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298974"/>
            <a:ext cx="6984776" cy="850106"/>
          </a:xfrm>
        </p:spPr>
        <p:txBody>
          <a:bodyPr/>
          <a:lstStyle/>
          <a:p>
            <a:pPr algn="ctr"/>
            <a:r>
              <a:rPr lang="es-GT" dirty="0" smtClean="0"/>
              <a:t>Muchas gracias por su valiosa atención,</a:t>
            </a:r>
            <a:endParaRPr lang="es-GT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73353" y="4839964"/>
            <a:ext cx="7666999" cy="1397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3000" dirty="0" smtClean="0">
                <a:latin typeface="+mn-lt"/>
              </a:rPr>
              <a:t>Lcda. Gladys Annabella Morfin Mansilla</a:t>
            </a:r>
            <a:br>
              <a:rPr lang="es-GT" sz="3000" dirty="0" smtClean="0">
                <a:latin typeface="+mn-lt"/>
              </a:rPr>
            </a:br>
            <a:r>
              <a:rPr lang="es-GT" sz="3000" dirty="0" smtClean="0">
                <a:latin typeface="+mn-lt"/>
              </a:rPr>
              <a:t>Procuradora General de la Nación</a:t>
            </a:r>
            <a:endParaRPr lang="es-GT" sz="3000" dirty="0">
              <a:latin typeface="+mn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315772"/>
            <a:ext cx="4824892" cy="48248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41" y="0"/>
            <a:ext cx="1053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4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 txBox="1">
            <a:spLocks/>
          </p:cNvSpPr>
          <p:nvPr/>
        </p:nvSpPr>
        <p:spPr>
          <a:xfrm>
            <a:off x="3325249" y="1628800"/>
            <a:ext cx="136815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dirty="0" smtClean="0"/>
              <a:t>Misión</a:t>
            </a:r>
            <a:endParaRPr lang="es-GT" dirty="0"/>
          </a:p>
        </p:txBody>
      </p:sp>
      <p:sp>
        <p:nvSpPr>
          <p:cNvPr id="2" name="1 Rectángulo"/>
          <p:cNvSpPr/>
          <p:nvPr/>
        </p:nvSpPr>
        <p:spPr>
          <a:xfrm>
            <a:off x="666151" y="2348880"/>
            <a:ext cx="6984776" cy="295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GT" dirty="0" smtClean="0">
                <a:cs typeface="Times New Roman" panose="02020603050405020304" pitchFamily="18" charset="0"/>
              </a:rPr>
              <a:t>La </a:t>
            </a:r>
            <a:r>
              <a:rPr lang="es-GT" dirty="0">
                <a:cs typeface="Times New Roman" panose="02020603050405020304" pitchFamily="18" charset="0"/>
              </a:rPr>
              <a:t>Procuraduría General de la Nación, es la institución pública creada por mandato constitucional, cuyas competencias están orientadas a la asesoría jurídica y consultoría de la administración pública, ejerciendo la personería del Estado de Guatemala, a través de la Procuradora General de la Nación. La institución representa y defiende a los niños, niñas, y adolescentes, a las mujeres, adultos mayores y a las personas declaradas ausentes y en estado de interdicción, de conformidad con las leyes.                                                            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" y="-171400"/>
            <a:ext cx="1440160" cy="14401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41" y="0"/>
            <a:ext cx="1053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Elipse"/>
          <p:cNvSpPr>
            <a:spLocks/>
          </p:cNvSpPr>
          <p:nvPr/>
        </p:nvSpPr>
        <p:spPr bwMode="auto">
          <a:xfrm>
            <a:off x="1412711" y="1052736"/>
            <a:ext cx="5219700" cy="4933950"/>
          </a:xfrm>
          <a:prstGeom prst="ellipse">
            <a:avLst/>
          </a:prstGeom>
          <a:noFill/>
          <a:ln w="25400">
            <a:solidFill>
              <a:srgbClr val="243F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08"/>
            <a:ext cx="6888163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2 Título"/>
          <p:cNvSpPr txBox="1">
            <a:spLocks/>
          </p:cNvSpPr>
          <p:nvPr/>
        </p:nvSpPr>
        <p:spPr>
          <a:xfrm>
            <a:off x="-108520" y="332656"/>
            <a:ext cx="302433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2400" u="sng" dirty="0" smtClean="0"/>
              <a:t>Ejes estratégicos</a:t>
            </a:r>
            <a:endParaRPr lang="es-GT" sz="2400" u="sng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72208"/>
            <a:ext cx="3068960" cy="306896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41" y="0"/>
            <a:ext cx="1053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7504" y="764704"/>
            <a:ext cx="5112568" cy="431093"/>
          </a:xfrm>
        </p:spPr>
        <p:txBody>
          <a:bodyPr>
            <a:noAutofit/>
          </a:bodyPr>
          <a:lstStyle/>
          <a:p>
            <a:pPr algn="ctr"/>
            <a:r>
              <a:rPr lang="es-GT" sz="2000" dirty="0" smtClean="0"/>
              <a:t>Oferta Programática Vigente y Costo 2017</a:t>
            </a:r>
            <a:endParaRPr lang="es-GT" sz="2000" dirty="0"/>
          </a:p>
        </p:txBody>
      </p:sp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515783"/>
              </p:ext>
            </p:extLst>
          </p:nvPr>
        </p:nvGraphicFramePr>
        <p:xfrm>
          <a:off x="1475300" y="1268760"/>
          <a:ext cx="5040561" cy="2896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41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9876">
                <a:tc>
                  <a:txBody>
                    <a:bodyPr/>
                    <a:lstStyle/>
                    <a:p>
                      <a:pPr algn="ctr"/>
                      <a:r>
                        <a:rPr lang="es-GT" sz="1400" dirty="0" smtClean="0"/>
                        <a:t>Programa</a:t>
                      </a:r>
                      <a:endParaRPr lang="es-G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400" dirty="0" smtClean="0"/>
                        <a:t>Presupuesto</a:t>
                      </a:r>
                      <a:r>
                        <a:rPr lang="es-GT" sz="1400" baseline="0" dirty="0" smtClean="0"/>
                        <a:t> vigente</a:t>
                      </a:r>
                      <a:endParaRPr lang="es-GT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5142">
                <a:tc>
                  <a:txBody>
                    <a:bodyPr/>
                    <a:lstStyle/>
                    <a:p>
                      <a:r>
                        <a:rPr lang="es-GT" sz="1400" dirty="0" smtClean="0"/>
                        <a:t>01.  Actividades Centrales </a:t>
                      </a:r>
                      <a:endParaRPr lang="es-G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1400" dirty="0" smtClean="0"/>
                        <a:t>Q</a:t>
                      </a:r>
                      <a:r>
                        <a:rPr lang="es-GT" sz="1400" baseline="0" dirty="0" smtClean="0"/>
                        <a:t>    26,733.515</a:t>
                      </a:r>
                      <a:endParaRPr lang="es-GT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98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dirty="0" smtClean="0"/>
                        <a:t>11. </a:t>
                      </a:r>
                      <a:r>
                        <a:rPr lang="es-GT" sz="1400" baseline="0" dirty="0" smtClean="0"/>
                        <a:t> </a:t>
                      </a:r>
                      <a:r>
                        <a:rPr lang="es-GT" sz="1400" dirty="0" smtClean="0"/>
                        <a:t>Representación</a:t>
                      </a:r>
                      <a:r>
                        <a:rPr lang="es-GT" sz="1400" baseline="0" dirty="0" smtClean="0"/>
                        <a:t> y Defensa de los intereses del Estado</a:t>
                      </a:r>
                      <a:endParaRPr lang="es-G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1400" dirty="0" smtClean="0"/>
                        <a:t>Q    28,259,586</a:t>
                      </a:r>
                      <a:endParaRPr lang="es-GT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5142">
                <a:tc>
                  <a:txBody>
                    <a:bodyPr/>
                    <a:lstStyle/>
                    <a:p>
                      <a:pPr marL="542925" indent="-542925"/>
                      <a:r>
                        <a:rPr lang="es-GT" sz="1400" dirty="0" smtClean="0"/>
                        <a:t>12.</a:t>
                      </a:r>
                      <a:r>
                        <a:rPr lang="es-GT" sz="1400" baseline="0" dirty="0" smtClean="0"/>
                        <a:t>  Consultoría y Asesoría del Estado</a:t>
                      </a:r>
                      <a:endParaRPr lang="es-G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1400" dirty="0" smtClean="0"/>
                        <a:t>Q      5,359,357</a:t>
                      </a:r>
                      <a:endParaRPr lang="es-GT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5142">
                <a:tc>
                  <a:txBody>
                    <a:bodyPr/>
                    <a:lstStyle/>
                    <a:p>
                      <a:r>
                        <a:rPr lang="es-GT" sz="1400" dirty="0" smtClean="0"/>
                        <a:t>13.</a:t>
                      </a:r>
                      <a:r>
                        <a:rPr lang="es-GT" sz="1400" baseline="0" dirty="0" smtClean="0"/>
                        <a:t>  Protección de los Derechos de la Familia</a:t>
                      </a:r>
                      <a:endParaRPr lang="es-G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1400" dirty="0" smtClean="0"/>
                        <a:t>Q    21,897,542</a:t>
                      </a:r>
                      <a:endParaRPr lang="es-GT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5142">
                <a:tc>
                  <a:txBody>
                    <a:bodyPr/>
                    <a:lstStyle/>
                    <a:p>
                      <a:pPr algn="ctr"/>
                      <a:r>
                        <a:rPr lang="es-GT" sz="1400" b="1" dirty="0" smtClean="0"/>
                        <a:t>      Total</a:t>
                      </a:r>
                      <a:endParaRPr lang="es-G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1400" b="1" dirty="0" smtClean="0"/>
                        <a:t>Q   82,250,000</a:t>
                      </a:r>
                      <a:endParaRPr lang="es-GT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475300" y="4221088"/>
            <a:ext cx="597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600" dirty="0" smtClean="0"/>
              <a:t>Ampliación solicitada: </a:t>
            </a:r>
            <a:r>
              <a:rPr lang="es-GT" sz="1600" u="sng" dirty="0" smtClean="0"/>
              <a:t>Q25,000,000 el 18 de mayo 2017</a:t>
            </a:r>
            <a:endParaRPr lang="es-GT" sz="1600" u="sng" dirty="0"/>
          </a:p>
        </p:txBody>
      </p:sp>
      <p:sp>
        <p:nvSpPr>
          <p:cNvPr id="6" name="5 CuadroTexto"/>
          <p:cNvSpPr txBox="1"/>
          <p:nvPr/>
        </p:nvSpPr>
        <p:spPr>
          <a:xfrm>
            <a:off x="179512" y="4730368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1400" dirty="0" smtClean="0"/>
              <a:t>El presupuesto institucional está integrado por 4 programas, siendo los más relevantes: Representación y Defensa de los intereses del Estado (Programa 11) </a:t>
            </a:r>
            <a:r>
              <a:rPr lang="es-GT" sz="1400" dirty="0"/>
              <a:t>y Consultoría y Asesoría del Estado (Programa 12</a:t>
            </a:r>
            <a:r>
              <a:rPr lang="es-GT" sz="1400" dirty="0" smtClean="0"/>
              <a:t>), Actividades </a:t>
            </a:r>
            <a:r>
              <a:rPr lang="es-GT" sz="1400" dirty="0"/>
              <a:t>Centrales (Programa </a:t>
            </a:r>
            <a:r>
              <a:rPr lang="es-GT" sz="1400" dirty="0" smtClean="0"/>
              <a:t>1), Protección de los Derechos de la Familia (Programa 13) respecto al presupuesto total de la institución. </a:t>
            </a:r>
          </a:p>
          <a:p>
            <a:pPr algn="just"/>
            <a:endParaRPr lang="es-GT" sz="800" dirty="0" smtClean="0"/>
          </a:p>
          <a:p>
            <a:pPr algn="just"/>
            <a:r>
              <a:rPr lang="es-GT" sz="1400" dirty="0" smtClean="0"/>
              <a:t>Se tiene programado atender en el año 2017: 30,076 casos, emitir 15,750 dictámenes a ciudadanos, realizar 7,932 consultorías y asesorías, así también,  representar, proteger y vigilar los derechos de 28,692 NNA´S , mujer, adulto </a:t>
            </a:r>
            <a:r>
              <a:rPr lang="es-GT" sz="1400" dirty="0"/>
              <a:t>m</a:t>
            </a:r>
            <a:r>
              <a:rPr lang="es-GT" sz="1400" dirty="0" smtClean="0"/>
              <a:t>ayor y personas con discapacidad; incluidos los NNA´S  localizados mediante la aplicación del Sistema de Alerta Alba-Keneth.</a:t>
            </a:r>
            <a:endParaRPr lang="es-GT" sz="14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" y="-315416"/>
            <a:ext cx="1440160" cy="144016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41" y="0"/>
            <a:ext cx="1053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9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7375525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" y="-171400"/>
            <a:ext cx="1440160" cy="14401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41" y="0"/>
            <a:ext cx="1053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9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41" y="0"/>
            <a:ext cx="1053759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454648" y="913326"/>
            <a:ext cx="1368152" cy="56907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>
                <a:solidFill>
                  <a:schemeClr val="bg1"/>
                </a:solidFill>
              </a:rPr>
              <a:t>¿</a:t>
            </a:r>
            <a:r>
              <a:rPr lang="es-GT" b="1" dirty="0" smtClean="0">
                <a:solidFill>
                  <a:schemeClr val="bg1"/>
                </a:solidFill>
              </a:rPr>
              <a:t>Dónde estamos?</a:t>
            </a:r>
            <a:endParaRPr lang="es-GT" b="1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377384" y="980316"/>
            <a:ext cx="1080120" cy="5040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 smtClean="0">
                <a:solidFill>
                  <a:schemeClr val="bg1"/>
                </a:solidFill>
              </a:rPr>
              <a:t>Meta</a:t>
            </a:r>
            <a:endParaRPr lang="es-GT" b="1" dirty="0">
              <a:solidFill>
                <a:schemeClr val="bg1"/>
              </a:solidFill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3279963" y="945599"/>
            <a:ext cx="3890854" cy="808563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600" b="1" dirty="0" smtClean="0"/>
              <a:t>Hacia dónde vamos</a:t>
            </a:r>
            <a:endParaRPr lang="es-GT" sz="160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1454648" y="1974991"/>
            <a:ext cx="1368152" cy="65461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600" dirty="0" smtClean="0"/>
              <a:t>Diagnóstico </a:t>
            </a:r>
            <a:r>
              <a:rPr lang="es-GT" sz="1600" dirty="0"/>
              <a:t>i</a:t>
            </a:r>
            <a:r>
              <a:rPr lang="es-GT" sz="1600" dirty="0" smtClean="0"/>
              <a:t>nstitucional</a:t>
            </a:r>
            <a:endParaRPr lang="es-GT" sz="1600" dirty="0"/>
          </a:p>
        </p:txBody>
      </p:sp>
      <p:sp>
        <p:nvSpPr>
          <p:cNvPr id="8" name="7 Flecha abajo"/>
          <p:cNvSpPr/>
          <p:nvPr/>
        </p:nvSpPr>
        <p:spPr>
          <a:xfrm>
            <a:off x="1907704" y="1567628"/>
            <a:ext cx="399874" cy="37306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9" name="8 Flecha izquierda, derecha y arriba"/>
          <p:cNvSpPr/>
          <p:nvPr/>
        </p:nvSpPr>
        <p:spPr>
          <a:xfrm>
            <a:off x="1528234" y="2880769"/>
            <a:ext cx="1158813" cy="523695"/>
          </a:xfrm>
          <a:prstGeom prst="leftRightUpArrow">
            <a:avLst/>
          </a:prstGeom>
          <a:solidFill>
            <a:srgbClr val="F6B8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0" name="9 Rectángulo"/>
          <p:cNvSpPr/>
          <p:nvPr/>
        </p:nvSpPr>
        <p:spPr>
          <a:xfrm>
            <a:off x="174283" y="2866645"/>
            <a:ext cx="1312276" cy="4433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600" dirty="0" smtClean="0">
                <a:solidFill>
                  <a:schemeClr val="bg1"/>
                </a:solidFill>
              </a:rPr>
              <a:t>Recurso Humano</a:t>
            </a:r>
            <a:endParaRPr lang="es-GT" sz="1600" dirty="0">
              <a:solidFill>
                <a:schemeClr val="bg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764822" y="2851972"/>
            <a:ext cx="1000224" cy="4433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600" dirty="0" smtClean="0">
                <a:solidFill>
                  <a:schemeClr val="bg1"/>
                </a:solidFill>
              </a:rPr>
              <a:t>Logístico</a:t>
            </a:r>
            <a:endParaRPr lang="es-GT" sz="1600" dirty="0">
              <a:solidFill>
                <a:schemeClr val="bg1"/>
              </a:solidFill>
            </a:endParaRPr>
          </a:p>
        </p:txBody>
      </p:sp>
      <p:sp>
        <p:nvSpPr>
          <p:cNvPr id="12" name="11 Flecha abajo"/>
          <p:cNvSpPr/>
          <p:nvPr/>
        </p:nvSpPr>
        <p:spPr>
          <a:xfrm>
            <a:off x="683567" y="3404464"/>
            <a:ext cx="373987" cy="421083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5" name="14 CuadroTexto"/>
          <p:cNvSpPr txBox="1"/>
          <p:nvPr/>
        </p:nvSpPr>
        <p:spPr>
          <a:xfrm>
            <a:off x="182208" y="3840430"/>
            <a:ext cx="1889829" cy="1892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GT" sz="1300" dirty="0"/>
              <a:t>¿</a:t>
            </a:r>
            <a:r>
              <a:rPr lang="es-GT" sz="1300" dirty="0" smtClean="0"/>
              <a:t>Cuántos somos?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GT" sz="1300" dirty="0" smtClean="0"/>
              <a:t>¿Qué hacemos?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GT" sz="1300" dirty="0" smtClean="0"/>
              <a:t>¿Dónde lo hacemos?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GT" sz="1300" dirty="0" smtClean="0"/>
              <a:t>¿Cómo lo hacemos?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GT" sz="1300" dirty="0" smtClean="0"/>
              <a:t>¿Cuál es el impacto de lo que hacemos?</a:t>
            </a:r>
            <a:endParaRPr lang="es-GT" sz="1300" dirty="0"/>
          </a:p>
        </p:txBody>
      </p:sp>
      <p:sp>
        <p:nvSpPr>
          <p:cNvPr id="16" name="15 Flecha izquierda y derecha"/>
          <p:cNvSpPr/>
          <p:nvPr/>
        </p:nvSpPr>
        <p:spPr>
          <a:xfrm>
            <a:off x="1467156" y="5958578"/>
            <a:ext cx="6201188" cy="766148"/>
          </a:xfrm>
          <a:prstGeom prst="left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 smtClean="0">
                <a:solidFill>
                  <a:schemeClr val="bg1"/>
                </a:solidFill>
              </a:rPr>
              <a:t>Tiempo de acción</a:t>
            </a:r>
            <a:endParaRPr lang="es-GT" b="1" dirty="0">
              <a:solidFill>
                <a:schemeClr val="bg1"/>
              </a:solidFill>
            </a:endParaRPr>
          </a:p>
        </p:txBody>
      </p:sp>
      <p:sp>
        <p:nvSpPr>
          <p:cNvPr id="17" name="16 Heptágono"/>
          <p:cNvSpPr/>
          <p:nvPr/>
        </p:nvSpPr>
        <p:spPr>
          <a:xfrm>
            <a:off x="539552" y="5949280"/>
            <a:ext cx="864096" cy="694140"/>
          </a:xfrm>
          <a:prstGeom prst="heptag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100" b="1" dirty="0" smtClean="0">
                <a:solidFill>
                  <a:schemeClr val="bg1"/>
                </a:solidFill>
              </a:rPr>
              <a:t>Junio 2016</a:t>
            </a:r>
            <a:endParaRPr lang="es-GT" sz="1100" b="1" dirty="0">
              <a:solidFill>
                <a:schemeClr val="bg1"/>
              </a:solidFill>
            </a:endParaRPr>
          </a:p>
        </p:txBody>
      </p:sp>
      <p:sp>
        <p:nvSpPr>
          <p:cNvPr id="18" name="17 Heptágono"/>
          <p:cNvSpPr/>
          <p:nvPr/>
        </p:nvSpPr>
        <p:spPr>
          <a:xfrm>
            <a:off x="7691657" y="5993698"/>
            <a:ext cx="904291" cy="675662"/>
          </a:xfrm>
          <a:prstGeom prst="heptag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100" b="1" dirty="0" smtClean="0">
                <a:solidFill>
                  <a:schemeClr val="bg1"/>
                </a:solidFill>
              </a:rPr>
              <a:t>2022</a:t>
            </a:r>
            <a:endParaRPr lang="es-GT" sz="1100" b="1" dirty="0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307578" y="3917374"/>
            <a:ext cx="1764196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GT" sz="1400" dirty="0" smtClean="0"/>
              <a:t>¿Qué tenemos?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GT" sz="1400" dirty="0" smtClean="0"/>
              <a:t>¿Cuánto tenemos?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GT" sz="1400" dirty="0" smtClean="0"/>
              <a:t>Ubicación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GT" sz="1400" dirty="0" smtClean="0"/>
              <a:t>Condiciones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GT" sz="1400" dirty="0" smtClean="0"/>
              <a:t>Utilidad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GT" sz="1400" dirty="0" smtClean="0"/>
              <a:t>Resultados</a:t>
            </a:r>
          </a:p>
          <a:p>
            <a:endParaRPr lang="es-GT" sz="1400" dirty="0"/>
          </a:p>
        </p:txBody>
      </p:sp>
      <p:sp>
        <p:nvSpPr>
          <p:cNvPr id="21" name="20 Cerrar llave"/>
          <p:cNvSpPr/>
          <p:nvPr/>
        </p:nvSpPr>
        <p:spPr>
          <a:xfrm>
            <a:off x="4103948" y="1916832"/>
            <a:ext cx="385382" cy="387945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2" name="21 Rectángulo"/>
          <p:cNvSpPr/>
          <p:nvPr/>
        </p:nvSpPr>
        <p:spPr>
          <a:xfrm>
            <a:off x="4586821" y="1831188"/>
            <a:ext cx="1973859" cy="71485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b="1" dirty="0" smtClean="0"/>
              <a:t>Acciones derivadas del diagnóstico</a:t>
            </a:r>
            <a:endParaRPr lang="es-GT" sz="1400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4601643" y="3303300"/>
            <a:ext cx="1944216" cy="2492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es-GT" sz="1200" dirty="0" smtClean="0"/>
              <a:t>Reestructuración interna</a:t>
            </a:r>
          </a:p>
          <a:p>
            <a:r>
              <a:rPr lang="es-GT" sz="1200" dirty="0" smtClean="0"/>
              <a:t>     (Ley Orgánica de  </a:t>
            </a:r>
          </a:p>
          <a:p>
            <a:r>
              <a:rPr lang="es-GT" sz="1200" dirty="0"/>
              <a:t> </a:t>
            </a:r>
            <a:r>
              <a:rPr lang="es-GT" sz="1200" dirty="0" smtClean="0"/>
              <a:t>      PGN)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s-GT" sz="1200" dirty="0" smtClean="0"/>
              <a:t>Adquisición de equipo informático.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s-GT" sz="1200" dirty="0" smtClean="0"/>
              <a:t>Automatización e interconexión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s-GT" sz="1200" dirty="0" smtClean="0"/>
              <a:t>Simplificación de procesos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s-GT" sz="1200" dirty="0" smtClean="0"/>
              <a:t>Capacitación, </a:t>
            </a:r>
          </a:p>
          <a:p>
            <a:r>
              <a:rPr lang="es-GT" sz="1200" dirty="0" smtClean="0"/>
              <a:t>     profesionalización y             </a:t>
            </a:r>
          </a:p>
          <a:p>
            <a:r>
              <a:rPr lang="es-GT" sz="1200" dirty="0"/>
              <a:t> </a:t>
            </a:r>
            <a:r>
              <a:rPr lang="es-GT" sz="1200" dirty="0" smtClean="0"/>
              <a:t>    especialización</a:t>
            </a:r>
            <a:endParaRPr lang="es-GT" sz="1200" dirty="0"/>
          </a:p>
        </p:txBody>
      </p:sp>
      <p:sp>
        <p:nvSpPr>
          <p:cNvPr id="25" name="24 Flecha arriba y abajo"/>
          <p:cNvSpPr/>
          <p:nvPr/>
        </p:nvSpPr>
        <p:spPr>
          <a:xfrm>
            <a:off x="7787180" y="1497889"/>
            <a:ext cx="260528" cy="465453"/>
          </a:xfrm>
          <a:prstGeom prst="up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7" name="26 Flecha arriba y abajo"/>
          <p:cNvSpPr/>
          <p:nvPr/>
        </p:nvSpPr>
        <p:spPr>
          <a:xfrm>
            <a:off x="5411733" y="2629609"/>
            <a:ext cx="324036" cy="656156"/>
          </a:xfrm>
          <a:prstGeom prst="up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27 Flecha abajo"/>
          <p:cNvSpPr/>
          <p:nvPr/>
        </p:nvSpPr>
        <p:spPr>
          <a:xfrm>
            <a:off x="3081058" y="3444571"/>
            <a:ext cx="373987" cy="421083"/>
          </a:xfrm>
          <a:prstGeom prst="downArrow">
            <a:avLst/>
          </a:prstGeom>
          <a:solidFill>
            <a:srgbClr val="F6B8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1 CuadroTexto"/>
          <p:cNvSpPr txBox="1"/>
          <p:nvPr/>
        </p:nvSpPr>
        <p:spPr>
          <a:xfrm>
            <a:off x="6948264" y="1974991"/>
            <a:ext cx="2016224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GT" sz="1200" dirty="0" smtClean="0"/>
              <a:t>Institución eficiente, transparente y totalmente ajustada a su mandato.</a:t>
            </a:r>
          </a:p>
          <a:p>
            <a:pPr algn="just"/>
            <a:endParaRPr lang="es-GT" sz="1200" dirty="0" smtClean="0"/>
          </a:p>
          <a:p>
            <a:pPr algn="just"/>
            <a:r>
              <a:rPr lang="es-GT" sz="1200" dirty="0" smtClean="0"/>
              <a:t>Personal con alta calidad técnica y profesional, comprometido con la labor institucional.</a:t>
            </a:r>
          </a:p>
          <a:p>
            <a:pPr algn="just"/>
            <a:endParaRPr lang="es-GT" sz="1200" dirty="0" smtClean="0"/>
          </a:p>
          <a:p>
            <a:pPr algn="just"/>
            <a:r>
              <a:rPr lang="es-GT" sz="1200" dirty="0" smtClean="0"/>
              <a:t>Expediente electrónico, procesos ágiles y simplificados.</a:t>
            </a:r>
          </a:p>
          <a:p>
            <a:pPr algn="just"/>
            <a:endParaRPr lang="es-GT" sz="1200" dirty="0" smtClean="0"/>
          </a:p>
          <a:p>
            <a:pPr algn="just"/>
            <a:r>
              <a:rPr lang="es-GT" sz="1200" dirty="0" smtClean="0"/>
              <a:t>Adecuada </a:t>
            </a:r>
          </a:p>
          <a:p>
            <a:pPr algn="just"/>
            <a:r>
              <a:rPr lang="es-GT" sz="1200" dirty="0" smtClean="0"/>
              <a:t>interconexión interna y externa.</a:t>
            </a:r>
          </a:p>
          <a:p>
            <a:pPr algn="just"/>
            <a:endParaRPr lang="es-GT" sz="1200" dirty="0" smtClean="0"/>
          </a:p>
          <a:p>
            <a:pPr algn="just"/>
            <a:r>
              <a:rPr lang="es-GT" sz="1200" dirty="0" smtClean="0"/>
              <a:t>Atención efectiva y oportuna hacia grupos vulnerados bajo responsabilidad institucional.</a:t>
            </a:r>
            <a:endParaRPr lang="es-GT" sz="1200" dirty="0"/>
          </a:p>
        </p:txBody>
      </p:sp>
      <p:sp>
        <p:nvSpPr>
          <p:cNvPr id="26" name="1 Título"/>
          <p:cNvSpPr txBox="1">
            <a:spLocks/>
          </p:cNvSpPr>
          <p:nvPr/>
        </p:nvSpPr>
        <p:spPr>
          <a:xfrm>
            <a:off x="1282123" y="129280"/>
            <a:ext cx="3943267" cy="428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2400" u="sng" dirty="0" smtClean="0"/>
              <a:t>Diagnóstico institucional</a:t>
            </a:r>
            <a:endParaRPr lang="es-GT" sz="2400" u="sng" dirty="0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387424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5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908720"/>
            <a:ext cx="4762872" cy="760208"/>
          </a:xfrm>
        </p:spPr>
        <p:txBody>
          <a:bodyPr/>
          <a:lstStyle/>
          <a:p>
            <a:r>
              <a:rPr lang="es-GT" sz="2000" dirty="0" smtClean="0"/>
              <a:t>Datos de Consultoría y Asesoría del Estado y Procesos de Jurisdicción Voluntaria</a:t>
            </a:r>
            <a:endParaRPr lang="es-GT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6599364" cy="34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835696" y="5805264"/>
            <a:ext cx="1728192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Programa 12</a:t>
            </a:r>
            <a:endParaRPr lang="es-GT" dirty="0"/>
          </a:p>
        </p:txBody>
      </p:sp>
      <p:sp>
        <p:nvSpPr>
          <p:cNvPr id="7" name="6 Rectángulo"/>
          <p:cNvSpPr/>
          <p:nvPr/>
        </p:nvSpPr>
        <p:spPr>
          <a:xfrm>
            <a:off x="4355976" y="5805264"/>
            <a:ext cx="1728192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Programa 11</a:t>
            </a:r>
            <a:endParaRPr lang="es-GT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315416"/>
            <a:ext cx="1440160" cy="144016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41" y="0"/>
            <a:ext cx="1053759" cy="685800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2915816" y="1844824"/>
            <a:ext cx="1728192" cy="36004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sz="1400" b="1" dirty="0" smtClean="0"/>
              <a:t>Año 2016</a:t>
            </a:r>
            <a:endParaRPr lang="es-GT" sz="1400" b="1" dirty="0"/>
          </a:p>
        </p:txBody>
      </p:sp>
    </p:spTree>
    <p:extLst>
      <p:ext uri="{BB962C8B-B14F-4D97-AF65-F5344CB8AC3E}">
        <p14:creationId xmlns:p14="http://schemas.microsoft.com/office/powerpoint/2010/main" val="8496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" y="-387424"/>
            <a:ext cx="1440160" cy="144016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41" y="0"/>
            <a:ext cx="1053759" cy="6858000"/>
          </a:xfrm>
          <a:prstGeom prst="rect">
            <a:avLst/>
          </a:prstGeom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323528" y="994718"/>
            <a:ext cx="662473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Programa 11: Representación y Defensa de los intereses del Estado</a:t>
            </a:r>
          </a:p>
        </p:txBody>
      </p:sp>
      <p:sp>
        <p:nvSpPr>
          <p:cNvPr id="13" name="2 Marcador de contenido"/>
          <p:cNvSpPr>
            <a:spLocks noGrp="1"/>
          </p:cNvSpPr>
          <p:nvPr>
            <p:ph idx="1"/>
          </p:nvPr>
        </p:nvSpPr>
        <p:spPr>
          <a:xfrm>
            <a:off x="467544" y="2564904"/>
            <a:ext cx="6120680" cy="396044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GT" sz="2400" dirty="0" smtClean="0"/>
              <a:t>Área </a:t>
            </a:r>
            <a:r>
              <a:rPr lang="es-GT" sz="2400" dirty="0"/>
              <a:t>Laboral</a:t>
            </a:r>
          </a:p>
          <a:p>
            <a:pPr marL="514350" indent="-514350">
              <a:buFont typeface="+mj-lt"/>
              <a:buAutoNum type="arabicPeriod"/>
            </a:pPr>
            <a:r>
              <a:rPr lang="es-GT" sz="2400" dirty="0"/>
              <a:t>Área Civil</a:t>
            </a:r>
          </a:p>
          <a:p>
            <a:pPr marL="514350" indent="-514350">
              <a:buFont typeface="+mj-lt"/>
              <a:buAutoNum type="arabicPeriod"/>
            </a:pPr>
            <a:r>
              <a:rPr lang="es-GT" sz="2400" dirty="0" smtClean="0"/>
              <a:t>Área Medio Ambiente</a:t>
            </a:r>
          </a:p>
          <a:p>
            <a:pPr marL="514350" indent="-514350">
              <a:buFont typeface="+mj-lt"/>
              <a:buAutoNum type="arabicPeriod"/>
            </a:pPr>
            <a:r>
              <a:rPr lang="es-GT" sz="2400" dirty="0" smtClean="0"/>
              <a:t>Área Penal</a:t>
            </a:r>
          </a:p>
          <a:p>
            <a:pPr marL="514350" indent="-514350">
              <a:buFont typeface="+mj-lt"/>
              <a:buAutoNum type="arabicPeriod"/>
            </a:pPr>
            <a:r>
              <a:rPr lang="es-GT" sz="2400" dirty="0"/>
              <a:t>Área Asuntos </a:t>
            </a:r>
            <a:r>
              <a:rPr lang="es-GT" sz="2400" dirty="0" smtClean="0"/>
              <a:t>Constitucionales</a:t>
            </a:r>
          </a:p>
          <a:p>
            <a:pPr marL="514350" indent="-514350">
              <a:buFont typeface="+mj-lt"/>
              <a:buAutoNum type="arabicPeriod"/>
            </a:pPr>
            <a:r>
              <a:rPr lang="es-GT" sz="2400" dirty="0"/>
              <a:t>Área Contencioso Administrativo</a:t>
            </a:r>
          </a:p>
          <a:p>
            <a:pPr marL="514350" indent="-514350">
              <a:buFont typeface="+mj-lt"/>
              <a:buAutoNum type="arabicPeriod"/>
            </a:pPr>
            <a:r>
              <a:rPr lang="es-GT" sz="2400" dirty="0" smtClean="0"/>
              <a:t>Unidad de Asuntos </a:t>
            </a:r>
            <a:r>
              <a:rPr lang="es-GT" sz="2400" dirty="0"/>
              <a:t>Internacionales</a:t>
            </a:r>
          </a:p>
          <a:p>
            <a:endParaRPr lang="es-GT" sz="2400" dirty="0"/>
          </a:p>
        </p:txBody>
      </p:sp>
      <p:sp>
        <p:nvSpPr>
          <p:cNvPr id="14" name="13 Cerrar llave"/>
          <p:cNvSpPr/>
          <p:nvPr/>
        </p:nvSpPr>
        <p:spPr>
          <a:xfrm>
            <a:off x="2699792" y="2564904"/>
            <a:ext cx="216023" cy="86409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5" name="1 Título"/>
          <p:cNvSpPr>
            <a:spLocks noGrp="1"/>
          </p:cNvSpPr>
          <p:nvPr>
            <p:ph type="title"/>
          </p:nvPr>
        </p:nvSpPr>
        <p:spPr>
          <a:xfrm>
            <a:off x="395536" y="1876704"/>
            <a:ext cx="4762872" cy="760208"/>
          </a:xfrm>
        </p:spPr>
        <p:txBody>
          <a:bodyPr/>
          <a:lstStyle/>
          <a:p>
            <a:r>
              <a:rPr lang="es-GT" sz="2600" dirty="0" smtClean="0"/>
              <a:t>Abogacías del Estado</a:t>
            </a:r>
            <a:endParaRPr lang="es-GT" sz="2600" dirty="0"/>
          </a:p>
        </p:txBody>
      </p:sp>
    </p:spTree>
    <p:extLst>
      <p:ext uri="{BB962C8B-B14F-4D97-AF65-F5344CB8AC3E}">
        <p14:creationId xmlns:p14="http://schemas.microsoft.com/office/powerpoint/2010/main" val="8496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2706</TotalTime>
  <Words>1689</Words>
  <Application>Microsoft Office PowerPoint</Application>
  <PresentationFormat>Presentación en pantalla (4:3)</PresentationFormat>
  <Paragraphs>193</Paragraphs>
  <Slides>27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Presentación de PowerPoint</vt:lpstr>
      <vt:lpstr>Marco legal</vt:lpstr>
      <vt:lpstr>Presentación de PowerPoint</vt:lpstr>
      <vt:lpstr>Presentación de PowerPoint</vt:lpstr>
      <vt:lpstr>Oferta Programática Vigente y Costo 2017</vt:lpstr>
      <vt:lpstr>Presentación de PowerPoint</vt:lpstr>
      <vt:lpstr>Presentación de PowerPoint</vt:lpstr>
      <vt:lpstr>Datos de Consultoría y Asesoría del Estado y Procesos de Jurisdicción Voluntaria</vt:lpstr>
      <vt:lpstr>Abogacías del Estado</vt:lpstr>
      <vt:lpstr>Datos Abogacía Laboral</vt:lpstr>
      <vt:lpstr>Cantidad de incidentes por año en procesos colectivos laborales </vt:lpstr>
      <vt:lpstr>Procesos activos en el mes de mayo 2017 por tipo de procesos, cantidad de expedientes y monto </vt:lpstr>
      <vt:lpstr>Datos Abogacía Civil</vt:lpstr>
      <vt:lpstr>Programa 13: Procuraduría de la Niñez y Adolescencia</vt:lpstr>
      <vt:lpstr>Presentación de PowerPoint</vt:lpstr>
      <vt:lpstr>Presentación de PowerPoint</vt:lpstr>
      <vt:lpstr>NNA migrantes</vt:lpstr>
      <vt:lpstr>Datos Unidad Operativa de la Coordinadora Nacional del Sistema de Alerta Alba-Keneth</vt:lpstr>
      <vt:lpstr>Datos Delegaciones</vt:lpstr>
      <vt:lpstr>Presentación de PowerPoint</vt:lpstr>
      <vt:lpstr>Variaciones presupuestarias 2014-2016</vt:lpstr>
      <vt:lpstr>Necesidades Financieras</vt:lpstr>
      <vt:lpstr>Presentación de PowerPoint</vt:lpstr>
      <vt:lpstr>Fortalecimiento institucional</vt:lpstr>
      <vt:lpstr>Requerimientos</vt:lpstr>
      <vt:lpstr>Presentación de PowerPoint</vt:lpstr>
      <vt:lpstr>Muchas gracias por su valiosa atención,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Hiram Azel Letona Ramos</dc:creator>
  <cp:lastModifiedBy>PGN-UD-PORTATIL</cp:lastModifiedBy>
  <cp:revision>259</cp:revision>
  <cp:lastPrinted>2017-05-30T15:19:46Z</cp:lastPrinted>
  <dcterms:created xsi:type="dcterms:W3CDTF">2017-05-10T23:30:59Z</dcterms:created>
  <dcterms:modified xsi:type="dcterms:W3CDTF">2017-05-30T17:45:49Z</dcterms:modified>
</cp:coreProperties>
</file>