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82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40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13" r:id="rId31"/>
    <p:sldId id="262" r:id="rId32"/>
    <p:sldId id="308" r:id="rId33"/>
    <p:sldId id="284" r:id="rId34"/>
    <p:sldId id="285" r:id="rId35"/>
    <p:sldId id="287" r:id="rId36"/>
    <p:sldId id="288" r:id="rId37"/>
    <p:sldId id="283" r:id="rId38"/>
    <p:sldId id="277" r:id="rId39"/>
    <p:sldId id="290" r:id="rId40"/>
    <p:sldId id="293" r:id="rId41"/>
    <p:sldId id="294" r:id="rId42"/>
    <p:sldId id="304" r:id="rId43"/>
    <p:sldId id="295" r:id="rId44"/>
    <p:sldId id="296" r:id="rId45"/>
    <p:sldId id="311" r:id="rId46"/>
    <p:sldId id="263" r:id="rId47"/>
    <p:sldId id="312" r:id="rId48"/>
    <p:sldId id="269" r:id="rId49"/>
    <p:sldId id="310" r:id="rId50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F"/>
    <a:srgbClr val="E2F4F6"/>
    <a:srgbClr val="E2F1F6"/>
    <a:srgbClr val="ED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94675" autoAdjust="0"/>
  </p:normalViewPr>
  <p:slideViewPr>
    <p:cSldViewPr>
      <p:cViewPr varScale="1">
        <p:scale>
          <a:sx n="101" d="100"/>
          <a:sy n="101" d="100"/>
        </p:scale>
        <p:origin x="5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Distribuci&#243;n%20del%20resto%20del%20POA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Distribuci&#243;n%20del%20resto%20del%20POA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molina\Desktop\Graficas%20gobiernos%20abier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7C85-44C0-8A18-9BB7049F518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7C85-44C0-8A18-9BB7049F518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C85-44C0-8A18-9BB7049F518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7C85-44C0-8A18-9BB7049F5187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7C85-44C0-8A18-9BB7049F518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Hoja1!$B$2:$B$14</c:f>
              <c:strCache>
                <c:ptCount val="13"/>
                <c:pt idx="0">
                  <c:v>Admin. </c:v>
                </c:pt>
                <c:pt idx="1">
                  <c:v>Infra. en salud</c:v>
                </c:pt>
                <c:pt idx="2">
                  <c:v>Serv. de formación del RRHH </c:v>
                </c:pt>
                <c:pt idx="3">
                  <c:v>Fomento de la salud </c:v>
                </c:pt>
                <c:pt idx="4">
                  <c:v>Recuperación de la salud</c:v>
                </c:pt>
                <c:pt idx="5">
                  <c:v>Prev. de la mortalidad de la niñez y desn. crónica</c:v>
                </c:pt>
                <c:pt idx="6">
                  <c:v>Prev. de la mortalidad materna y neonatal</c:v>
                </c:pt>
                <c:pt idx="7">
                  <c:v>Prevención y controls ITS, VIH/SIDA</c:v>
                </c:pt>
                <c:pt idx="8">
                  <c:v>Prevención y control de la tuberculosis </c:v>
                </c:pt>
                <c:pt idx="9">
                  <c:v>Prev. y control de enfer. vectoriales y zoonóticas </c:v>
                </c:pt>
                <c:pt idx="10">
                  <c:v>Rreconstrucción JL7 </c:v>
                </c:pt>
                <c:pt idx="11">
                  <c:v>Rreconstrucción N7 </c:v>
                </c:pt>
                <c:pt idx="12">
                  <c:v>Partidas no asignables a prog. </c:v>
                </c:pt>
              </c:strCache>
            </c:strRef>
          </c:cat>
          <c:val>
            <c:numRef>
              <c:f>Hoja1!$C$2:$C$14</c:f>
              <c:numCache>
                <c:formatCode>[$Q-100A]#,##0</c:formatCode>
                <c:ptCount val="13"/>
                <c:pt idx="0">
                  <c:v>355796286</c:v>
                </c:pt>
                <c:pt idx="1">
                  <c:v>152061609</c:v>
                </c:pt>
                <c:pt idx="2">
                  <c:v>232854545</c:v>
                </c:pt>
                <c:pt idx="3">
                  <c:v>848366261</c:v>
                </c:pt>
                <c:pt idx="4">
                  <c:v>2738597515</c:v>
                </c:pt>
                <c:pt idx="5">
                  <c:v>1030934323</c:v>
                </c:pt>
                <c:pt idx="6">
                  <c:v>678595431</c:v>
                </c:pt>
                <c:pt idx="7">
                  <c:v>112996290</c:v>
                </c:pt>
                <c:pt idx="8">
                  <c:v>31560818</c:v>
                </c:pt>
                <c:pt idx="9">
                  <c:v>190620142</c:v>
                </c:pt>
                <c:pt idx="10">
                  <c:v>9470000</c:v>
                </c:pt>
                <c:pt idx="11">
                  <c:v>1000000</c:v>
                </c:pt>
                <c:pt idx="12">
                  <c:v>514242976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85-44C0-8A18-9BB7049F5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515136"/>
        <c:axId val="16737408"/>
      </c:barChart>
      <c:catAx>
        <c:axId val="19951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37408"/>
        <c:crosses val="autoZero"/>
        <c:auto val="1"/>
        <c:lblAlgn val="ctr"/>
        <c:lblOffset val="100"/>
        <c:noMultiLvlLbl val="0"/>
      </c:catAx>
      <c:valAx>
        <c:axId val="16737408"/>
        <c:scaling>
          <c:orientation val="minMax"/>
        </c:scaling>
        <c:delete val="0"/>
        <c:axPos val="l"/>
        <c:numFmt formatCode="[$Q-100A]#,##0" sourceLinked="1"/>
        <c:majorTickMark val="out"/>
        <c:minorTickMark val="none"/>
        <c:tickLblPos val="nextTo"/>
        <c:crossAx val="199515136"/>
        <c:crosses val="autoZero"/>
        <c:crossBetween val="between"/>
        <c:dispUnits>
          <c:builtInUnit val="millions"/>
          <c:dispUnitsLbl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s-G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14 y 15'!$B$24:$B$31</c:f>
              <c:strCache>
                <c:ptCount val="8"/>
                <c:pt idx="0">
                  <c:v>Mujer embarazada y madre lactante con alimentación complementaria</c:v>
                </c:pt>
                <c:pt idx="1">
                  <c:v>Mujer que recibe atención del parto comunitario por personal calificado</c:v>
                </c:pt>
                <c:pt idx="2">
                  <c:v>Mujer que recibe atención del parto institucional por personal calificado</c:v>
                </c:pt>
                <c:pt idx="3">
                  <c:v>Mujer que recibe atención prenatal oportuna</c:v>
                </c:pt>
                <c:pt idx="4">
                  <c:v>Población con acceso a métodos de planificación familiar</c:v>
                </c:pt>
                <c:pt idx="5">
                  <c:v>Recién nacido o neonato atendido</c:v>
                </c:pt>
                <c:pt idx="6">
                  <c:v>Servicios de apoyo a la institucionalización de los derechos de la niña adolescente</c:v>
                </c:pt>
                <c:pt idx="7">
                  <c:v>Servicios de apoyo a la institucionalización de los derechos de las mujeres</c:v>
                </c:pt>
              </c:strCache>
            </c:strRef>
          </c:cat>
          <c:val>
            <c:numRef>
              <c:f>'Productos 14 y 15'!$C$24:$C$31</c:f>
              <c:numCache>
                <c:formatCode>_-* #,##0\ _€_-;\-* #,##0\ _€_-;_-* "-"??\ _€_-;_-@_-</c:formatCode>
                <c:ptCount val="8"/>
                <c:pt idx="0">
                  <c:v>63918</c:v>
                </c:pt>
                <c:pt idx="1">
                  <c:v>643446</c:v>
                </c:pt>
                <c:pt idx="2">
                  <c:v>2222444</c:v>
                </c:pt>
                <c:pt idx="3">
                  <c:v>1236873</c:v>
                </c:pt>
                <c:pt idx="4">
                  <c:v>1298566</c:v>
                </c:pt>
                <c:pt idx="5">
                  <c:v>285669</c:v>
                </c:pt>
                <c:pt idx="6">
                  <c:v>9949</c:v>
                </c:pt>
                <c:pt idx="7">
                  <c:v>45418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4-453C-A47D-284F83273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007104"/>
        <c:axId val="201008640"/>
      </c:barChart>
      <c:catAx>
        <c:axId val="2010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008640"/>
        <c:crosses val="autoZero"/>
        <c:auto val="1"/>
        <c:lblAlgn val="ctr"/>
        <c:lblOffset val="100"/>
        <c:noMultiLvlLbl val="0"/>
      </c:catAx>
      <c:valAx>
        <c:axId val="20100864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201007104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G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Hoja2!$A$20</c:f>
              <c:strCache>
                <c:ptCount val="1"/>
                <c:pt idx="0">
                  <c:v>Programa</c:v>
                </c:pt>
              </c:strCache>
            </c:strRef>
          </c:tx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1-40AA-840F-BE4850BA5400}"/>
            </c:ext>
          </c:extLst>
        </c:ser>
        <c:ser>
          <c:idx val="4"/>
          <c:order val="1"/>
          <c:tx>
            <c:strRef>
              <c:f>Hoja2!$A$24</c:f>
              <c:strCache>
                <c:ptCount val="1"/>
                <c:pt idx="0">
                  <c:v>Recuperación de la salud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Hoja2!$B$24:$F$24</c:f>
              <c:numCache>
                <c:formatCode>[$Q-100A]#,##0;[Red][$Q-100A]#,##0</c:formatCode>
                <c:ptCount val="5"/>
                <c:pt idx="0">
                  <c:v>3619048808.4961729</c:v>
                </c:pt>
                <c:pt idx="1">
                  <c:v>6504725205.5624208</c:v>
                </c:pt>
                <c:pt idx="2">
                  <c:v>9300645455.5362873</c:v>
                </c:pt>
                <c:pt idx="3">
                  <c:v>11751713274.378548</c:v>
                </c:pt>
                <c:pt idx="4">
                  <c:v>13764907154.398129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1-40AA-840F-BE4850BA5400}"/>
            </c:ext>
          </c:extLst>
        </c:ser>
        <c:ser>
          <c:idx val="3"/>
          <c:order val="2"/>
          <c:tx>
            <c:strRef>
              <c:f>Hoja2!$A$23</c:f>
              <c:strCache>
                <c:ptCount val="1"/>
                <c:pt idx="0">
                  <c:v>Fomento de la salud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Hoja2!$B$23:$F$23</c:f>
              <c:numCache>
                <c:formatCode>[$Q-100A]#,##0;[Red][$Q-100A]#,##0</c:formatCode>
                <c:ptCount val="5"/>
                <c:pt idx="0">
                  <c:v>1082304685.4907362</c:v>
                </c:pt>
                <c:pt idx="1">
                  <c:v>1808567315.118947</c:v>
                </c:pt>
                <c:pt idx="2">
                  <c:v>2449153914.2269711</c:v>
                </c:pt>
                <c:pt idx="3">
                  <c:v>3020958919.5203452</c:v>
                </c:pt>
                <c:pt idx="4">
                  <c:v>2360876356.9901614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11-40AA-840F-BE4850BA5400}"/>
            </c:ext>
          </c:extLst>
        </c:ser>
        <c:ser>
          <c:idx val="5"/>
          <c:order val="3"/>
          <c:tx>
            <c:strRef>
              <c:f>Hoja2!$A$25</c:f>
              <c:strCache>
                <c:ptCount val="1"/>
                <c:pt idx="0">
                  <c:v>Prevención de la mortalidad infantil y desnutricion cronica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Hoja2!$B$25:$F$25</c:f>
              <c:numCache>
                <c:formatCode>[$Q-100A]#,##0;[Red][$Q-100A]#,##0</c:formatCode>
                <c:ptCount val="5"/>
                <c:pt idx="0">
                  <c:v>1152155730.0925922</c:v>
                </c:pt>
                <c:pt idx="1">
                  <c:v>1855642275.0755723</c:v>
                </c:pt>
                <c:pt idx="2">
                  <c:v>2472591485.2038741</c:v>
                </c:pt>
                <c:pt idx="3">
                  <c:v>3016272342.2943215</c:v>
                </c:pt>
                <c:pt idx="4">
                  <c:v>2509852715.2848148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11-40AA-840F-BE4850BA5400}"/>
            </c:ext>
          </c:extLst>
        </c:ser>
        <c:ser>
          <c:idx val="6"/>
          <c:order val="4"/>
          <c:tx>
            <c:strRef>
              <c:f>Hoja2!$A$26</c:f>
              <c:strCache>
                <c:ptCount val="1"/>
                <c:pt idx="0">
                  <c:v>Prevención de la mortalidad materna y neonatal</c:v>
                </c:pt>
              </c:strCache>
            </c:strRef>
          </c:tx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Hoja2!$B$26:$F$26</c:f>
              <c:numCache>
                <c:formatCode>[$Q-100A]#,##0;[Red][$Q-100A]#,##0</c:formatCode>
                <c:ptCount val="5"/>
                <c:pt idx="0">
                  <c:v>691285375.51650262</c:v>
                </c:pt>
                <c:pt idx="1">
                  <c:v>1251102367.3667915</c:v>
                </c:pt>
                <c:pt idx="2">
                  <c:v>1746681778.7681725</c:v>
                </c:pt>
                <c:pt idx="3">
                  <c:v>2181228049.2517438</c:v>
                </c:pt>
                <c:pt idx="4">
                  <c:v>2040391006.838778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11-40AA-840F-BE4850BA5400}"/>
            </c:ext>
          </c:extLst>
        </c:ser>
        <c:ser>
          <c:idx val="1"/>
          <c:order val="5"/>
          <c:tx>
            <c:strRef>
              <c:f>Hoja2!$A$21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Hoja2!$B$21:$F$21</c:f>
              <c:numCache>
                <c:formatCode>[$Q-100A]#,##0;[Red][$Q-100A]#,##0</c:formatCode>
                <c:ptCount val="5"/>
                <c:pt idx="0">
                  <c:v>601251812.91804922</c:v>
                </c:pt>
                <c:pt idx="1">
                  <c:v>749119527.368083</c:v>
                </c:pt>
                <c:pt idx="2">
                  <c:v>879790890.80961287</c:v>
                </c:pt>
                <c:pt idx="3">
                  <c:v>1000309976.3418117</c:v>
                </c:pt>
                <c:pt idx="4">
                  <c:v>1120722826.4288638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11-40AA-840F-BE4850BA5400}"/>
            </c:ext>
          </c:extLst>
        </c:ser>
        <c:ser>
          <c:idx val="2"/>
          <c:order val="6"/>
          <c:tx>
            <c:strRef>
              <c:f>Hoja2!$A$22</c:f>
              <c:strCache>
                <c:ptCount val="1"/>
                <c:pt idx="0">
                  <c:v>Servicios de formacion del RRHH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Hoja2!$B$22:$F$22</c:f>
              <c:numCache>
                <c:formatCode>[$Q-100A]#,##0;[Red][$Q-100A]#,##0</c:formatCode>
                <c:ptCount val="5"/>
                <c:pt idx="0">
                  <c:v>256386187.08947945</c:v>
                </c:pt>
                <c:pt idx="1">
                  <c:v>448990177.31290293</c:v>
                </c:pt>
                <c:pt idx="2">
                  <c:v>636257911.68194103</c:v>
                </c:pt>
                <c:pt idx="3">
                  <c:v>805072933.86300707</c:v>
                </c:pt>
                <c:pt idx="4">
                  <c:v>966070473.71748793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11-40AA-840F-BE4850BA5400}"/>
            </c:ext>
          </c:extLst>
        </c:ser>
        <c:ser>
          <c:idx val="7"/>
          <c:order val="7"/>
          <c:tx>
            <c:strRef>
              <c:f>Hoja2!$A$27</c:f>
              <c:strCache>
                <c:ptCount val="1"/>
                <c:pt idx="0">
                  <c:v>Prevencion y control de ITS y VIH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Hoja2!$B$27:$F$27</c:f>
              <c:numCache>
                <c:formatCode>[$Q-100A]#,##0;[Red][$Q-100A]#,##0</c:formatCode>
                <c:ptCount val="5"/>
                <c:pt idx="0">
                  <c:v>223137607.12416553</c:v>
                </c:pt>
                <c:pt idx="1">
                  <c:v>331101906.63063937</c:v>
                </c:pt>
                <c:pt idx="2">
                  <c:v>426969583.17155874</c:v>
                </c:pt>
                <c:pt idx="3">
                  <c:v>512586403.17516005</c:v>
                </c:pt>
                <c:pt idx="4">
                  <c:v>545901053.04187989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11-40AA-840F-BE4850BA5400}"/>
            </c:ext>
          </c:extLst>
        </c:ser>
        <c:ser>
          <c:idx val="9"/>
          <c:order val="8"/>
          <c:tx>
            <c:strRef>
              <c:f>Hoja2!$A$29</c:f>
              <c:strCache>
                <c:ptCount val="1"/>
                <c:pt idx="0">
                  <c:v>Prevencion, control y vigilancia de vectores y zoonoticas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Hoja2!$B$29:$F$29</c:f>
              <c:numCache>
                <c:formatCode>[$Q-100A]#,##0;[Red][$Q-100A]#,##0</c:formatCode>
                <c:ptCount val="5"/>
                <c:pt idx="0">
                  <c:v>185011813.99726307</c:v>
                </c:pt>
                <c:pt idx="1">
                  <c:v>315063300.33327419</c:v>
                </c:pt>
                <c:pt idx="2">
                  <c:v>425181974.43641561</c:v>
                </c:pt>
                <c:pt idx="3">
                  <c:v>519990423.16522086</c:v>
                </c:pt>
                <c:pt idx="4">
                  <c:v>484404243.44986618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11-40AA-840F-BE4850BA5400}"/>
            </c:ext>
          </c:extLst>
        </c:ser>
        <c:ser>
          <c:idx val="8"/>
          <c:order val="9"/>
          <c:tx>
            <c:strRef>
              <c:f>Hoja2!$A$28</c:f>
              <c:strCache>
                <c:ptCount val="1"/>
                <c:pt idx="0">
                  <c:v>Prevencion y control de tuberculosis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Hoja2!$B$28:$F$28</c:f>
              <c:numCache>
                <c:formatCode>[$Q-100A]#,##0;[Red][$Q-100A]#,##0</c:formatCode>
                <c:ptCount val="5"/>
                <c:pt idx="0">
                  <c:v>105953709.81391808</c:v>
                </c:pt>
                <c:pt idx="1">
                  <c:v>170922758.52043188</c:v>
                </c:pt>
                <c:pt idx="2">
                  <c:v>222625998.41694698</c:v>
                </c:pt>
                <c:pt idx="3">
                  <c:v>266868676.01341131</c:v>
                </c:pt>
                <c:pt idx="4">
                  <c:v>276757840.80811262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11-40AA-840F-BE4850BA5400}"/>
            </c:ext>
          </c:extLst>
        </c:ser>
        <c:ser>
          <c:idx val="10"/>
          <c:order val="10"/>
          <c:tx>
            <c:strRef>
              <c:f>Hoja2!$A$30</c:f>
              <c:strCache>
                <c:ptCount val="1"/>
                <c:pt idx="0">
                  <c:v>Partidas no asignables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Hoja2!$B$30:$F$30</c:f>
              <c:numCache>
                <c:formatCode>[$Q-100A]#,##0;[Red][$Q-100A]#,##0</c:formatCode>
                <c:ptCount val="5"/>
                <c:pt idx="0">
                  <c:v>780560465.46414602</c:v>
                </c:pt>
                <c:pt idx="1">
                  <c:v>965302531.19617414</c:v>
                </c:pt>
                <c:pt idx="2">
                  <c:v>1118084686.3613274</c:v>
                </c:pt>
                <c:pt idx="3">
                  <c:v>1255987681.3826423</c:v>
                </c:pt>
                <c:pt idx="4">
                  <c:v>1396094502.6622028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11-40AA-840F-BE4850BA5400}"/>
            </c:ext>
          </c:extLst>
        </c:ser>
        <c:ser>
          <c:idx val="11"/>
          <c:order val="11"/>
          <c:tx>
            <c:strRef>
              <c:f>Hoja2!$A$31</c:f>
              <c:strCache>
                <c:ptCount val="1"/>
                <c:pt idx="0">
                  <c:v>Total general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Hoja2!$B$31:$F$31</c:f>
              <c:numCache>
                <c:formatCode>[$Q-100A]#,##0;[Red][$Q-100A]#,##0</c:formatCode>
                <c:ptCount val="5"/>
                <c:pt idx="0">
                  <c:v>8697096196.0030251</c:v>
                </c:pt>
                <c:pt idx="1">
                  <c:v>14400537364.485239</c:v>
                </c:pt>
                <c:pt idx="2">
                  <c:v>19677983678.61311</c:v>
                </c:pt>
                <c:pt idx="3">
                  <c:v>24330988679.386211</c:v>
                </c:pt>
                <c:pt idx="4">
                  <c:v>25465978173.6203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11-40AA-840F-BE4850BA5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1097216"/>
        <c:axId val="201098752"/>
      </c:barChart>
      <c:catAx>
        <c:axId val="2010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098752"/>
        <c:crosses val="autoZero"/>
        <c:auto val="1"/>
        <c:lblAlgn val="ctr"/>
        <c:lblOffset val="100"/>
        <c:noMultiLvlLbl val="0"/>
      </c:catAx>
      <c:valAx>
        <c:axId val="201098752"/>
        <c:scaling>
          <c:orientation val="minMax"/>
          <c:max val="30000000000"/>
        </c:scaling>
        <c:delete val="0"/>
        <c:axPos val="l"/>
        <c:numFmt formatCode="#,##0\ [$Q-100A]" sourceLinked="0"/>
        <c:majorTickMark val="out"/>
        <c:minorTickMark val="none"/>
        <c:tickLblPos val="nextTo"/>
        <c:crossAx val="20109721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legendEntry>
        <c:idx val="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6020561211845963"/>
          <c:y val="3.7301076257933954E-2"/>
          <c:w val="0.32991791379834157"/>
          <c:h val="0.92539784748413212"/>
        </c:manualLayout>
      </c:layout>
      <c:overlay val="0"/>
      <c:txPr>
        <a:bodyPr/>
        <a:lstStyle/>
        <a:p>
          <a:pPr>
            <a:defRPr sz="1200"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2541529972591"/>
          <c:y val="4.2999574056224586E-2"/>
          <c:w val="0.47347999155020637"/>
          <c:h val="0.8265941395735765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Hoja4!$B$9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Hoja4!$C$9:$G$9</c:f>
              <c:numCache>
                <c:formatCode>[$Q-100A]#,##0.00</c:formatCode>
                <c:ptCount val="5"/>
                <c:pt idx="0">
                  <c:v>3725505062.1182923</c:v>
                </c:pt>
                <c:pt idx="1">
                  <c:v>6946542972.6607552</c:v>
                </c:pt>
                <c:pt idx="2">
                  <c:v>10063063324.761927</c:v>
                </c:pt>
                <c:pt idx="3">
                  <c:v>12784926763.098898</c:v>
                </c:pt>
                <c:pt idx="4">
                  <c:v>15341909793.592707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0-442F-81BF-A0BBC352785D}"/>
            </c:ext>
          </c:extLst>
        </c:ser>
        <c:ser>
          <c:idx val="1"/>
          <c:order val="1"/>
          <c:tx>
            <c:strRef>
              <c:f>Hoja4!$B$5</c:f>
              <c:strCache>
                <c:ptCount val="1"/>
                <c:pt idx="0">
                  <c:v>Area de Salud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Hoja4!$C$5:$G$5</c:f>
              <c:numCache>
                <c:formatCode>[$Q-100A]#,##0.00</c:formatCode>
                <c:ptCount val="5"/>
                <c:pt idx="0">
                  <c:v>2559331445.9999976</c:v>
                </c:pt>
                <c:pt idx="1">
                  <c:v>4428938736.6537695</c:v>
                </c:pt>
                <c:pt idx="2">
                  <c:v>6072586782.319994</c:v>
                </c:pt>
                <c:pt idx="3">
                  <c:v>7528849881.7486706</c:v>
                </c:pt>
                <c:pt idx="4">
                  <c:v>5626224282.2298012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0-442F-81BF-A0BBC352785D}"/>
            </c:ext>
          </c:extLst>
        </c:ser>
        <c:ser>
          <c:idx val="3"/>
          <c:order val="2"/>
          <c:tx>
            <c:strRef>
              <c:f>Hoja4!$B$7</c:f>
              <c:strCache>
                <c:ptCount val="1"/>
                <c:pt idx="0">
                  <c:v>Departamento Administrativo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Hoja4!$C$7:$G$7</c:f>
              <c:numCache>
                <c:formatCode>[$Q-100A]#,##0.00</c:formatCode>
                <c:ptCount val="5"/>
                <c:pt idx="0">
                  <c:v>2290910578.5847373</c:v>
                </c:pt>
                <c:pt idx="1">
                  <c:v>2833120402.7057114</c:v>
                </c:pt>
                <c:pt idx="2">
                  <c:v>3281529297.3051801</c:v>
                </c:pt>
                <c:pt idx="3">
                  <c:v>3686268512.3831439</c:v>
                </c:pt>
                <c:pt idx="4">
                  <c:v>4097475860.4396024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0-442F-81BF-A0BBC352785D}"/>
            </c:ext>
          </c:extLst>
        </c:ser>
        <c:ser>
          <c:idx val="2"/>
          <c:order val="3"/>
          <c:tx>
            <c:strRef>
              <c:f>Hoja4!$B$6</c:f>
              <c:strCache>
                <c:ptCount val="1"/>
                <c:pt idx="0">
                  <c:v>Cementerio Nacional</c:v>
                </c:pt>
              </c:strCache>
            </c:strRef>
          </c:tx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Hoja4!$C$6:$G$6</c:f>
              <c:numCache>
                <c:formatCode>[$Q-100A]#,##0.00</c:formatCode>
                <c:ptCount val="5"/>
                <c:pt idx="0">
                  <c:v>9974975.3499999996</c:v>
                </c:pt>
                <c:pt idx="1">
                  <c:v>16760656.6675</c:v>
                </c:pt>
                <c:pt idx="2">
                  <c:v>23670620.372000001</c:v>
                </c:pt>
                <c:pt idx="3">
                  <c:v>30704866.463500001</c:v>
                </c:pt>
                <c:pt idx="4">
                  <c:v>37863394.942000002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20-442F-81BF-A0BBC352785D}"/>
            </c:ext>
          </c:extLst>
        </c:ser>
        <c:ser>
          <c:idx val="4"/>
          <c:order val="4"/>
          <c:tx>
            <c:strRef>
              <c:f>Hoja4!$B$8</c:f>
              <c:strCache>
                <c:ptCount val="1"/>
                <c:pt idx="0">
                  <c:v>Escuela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Hoja4!$C$8:$G$8</c:f>
              <c:numCache>
                <c:formatCode>[$Q-100A]#,##0.00</c:formatCode>
                <c:ptCount val="5"/>
                <c:pt idx="0">
                  <c:v>60155554.820000015</c:v>
                </c:pt>
                <c:pt idx="1">
                  <c:v>106269473.73100001</c:v>
                </c:pt>
                <c:pt idx="2">
                  <c:v>145217326.12840003</c:v>
                </c:pt>
                <c:pt idx="3">
                  <c:v>184978584.58470002</c:v>
                </c:pt>
                <c:pt idx="4">
                  <c:v>225560221.45457506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0-442F-81BF-A0BBC352785D}"/>
            </c:ext>
          </c:extLst>
        </c:ser>
        <c:ser>
          <c:idx val="6"/>
          <c:order val="5"/>
          <c:tx>
            <c:strRef>
              <c:f>Hoja4!$B$10</c:f>
              <c:strCache>
                <c:ptCount val="1"/>
                <c:pt idx="0">
                  <c:v>Laboratorio Nacional de Salud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Hoja4!$C$10:$G$10</c:f>
              <c:numCache>
                <c:formatCode>[$Q-100A]#,##0.00</c:formatCode>
                <c:ptCount val="5"/>
                <c:pt idx="0">
                  <c:v>31177700</c:v>
                </c:pt>
                <c:pt idx="1">
                  <c:v>40372438.25</c:v>
                </c:pt>
                <c:pt idx="2">
                  <c:v>52768185.799999997</c:v>
                </c:pt>
                <c:pt idx="3">
                  <c:v>65372817.649999999</c:v>
                </c:pt>
                <c:pt idx="4">
                  <c:v>76194602.550000012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20-442F-81BF-A0BBC352785D}"/>
            </c:ext>
          </c:extLst>
        </c:ser>
        <c:ser>
          <c:idx val="7"/>
          <c:order val="6"/>
          <c:tx>
            <c:strRef>
              <c:f>Hoja4!$B$11</c:f>
              <c:strCache>
                <c:ptCount val="1"/>
                <c:pt idx="0">
                  <c:v>PROAM</c:v>
                </c:pt>
              </c:strCache>
            </c:strRef>
          </c:tx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Hoja4!$C$11:$G$11</c:f>
              <c:numCache>
                <c:formatCode>[$Q-100A]#,##0.00</c:formatCode>
                <c:ptCount val="5"/>
                <c:pt idx="0">
                  <c:v>20040879.129999999</c:v>
                </c:pt>
                <c:pt idx="1">
                  <c:v>28532683.816500001</c:v>
                </c:pt>
                <c:pt idx="2">
                  <c:v>39148141.9256</c:v>
                </c:pt>
                <c:pt idx="3">
                  <c:v>49887253.4573</c:v>
                </c:pt>
                <c:pt idx="4">
                  <c:v>60750018.411600001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20-442F-81BF-A0BBC352785D}"/>
            </c:ext>
          </c:extLst>
        </c:ser>
        <c:ser>
          <c:idx val="8"/>
          <c:order val="7"/>
          <c:tx>
            <c:strRef>
              <c:f>Hoja4!$B$12</c:f>
              <c:strCache>
                <c:ptCount val="1"/>
                <c:pt idx="0">
                  <c:v>Total general</c:v>
                </c:pt>
              </c:strCache>
            </c:strRef>
          </c:tx>
          <c:spPr>
            <a:noFill/>
          </c:spPr>
          <c:invertIfNegative val="0"/>
          <c:dLbls>
            <c:numFmt formatCode="#,##0\ [$Q-100A]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Hoja4!$C$12:$G$12</c:f>
              <c:numCache>
                <c:formatCode>[$Q-100A]#,##0.00</c:formatCode>
                <c:ptCount val="5"/>
                <c:pt idx="0">
                  <c:v>8697096196.0030251</c:v>
                </c:pt>
                <c:pt idx="1">
                  <c:v>14400537364.485235</c:v>
                </c:pt>
                <c:pt idx="2">
                  <c:v>19677983678.613098</c:v>
                </c:pt>
                <c:pt idx="3">
                  <c:v>24330988679.386211</c:v>
                </c:pt>
                <c:pt idx="4">
                  <c:v>25465978173.620281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20-442F-81BF-A0BBC352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1140096"/>
        <c:axId val="201141632"/>
      </c:barChart>
      <c:catAx>
        <c:axId val="2011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141632"/>
        <c:crosses val="autoZero"/>
        <c:auto val="1"/>
        <c:lblAlgn val="ctr"/>
        <c:lblOffset val="100"/>
        <c:noMultiLvlLbl val="0"/>
      </c:catAx>
      <c:valAx>
        <c:axId val="201141632"/>
        <c:scaling>
          <c:orientation val="minMax"/>
          <c:max val="30000000000"/>
        </c:scaling>
        <c:delete val="0"/>
        <c:axPos val="l"/>
        <c:numFmt formatCode="#,##0\ [$Q-100A]" sourceLinked="0"/>
        <c:majorTickMark val="out"/>
        <c:minorTickMark val="none"/>
        <c:tickLblPos val="nextTo"/>
        <c:crossAx val="20114009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077381785604308"/>
          <c:y val="3.6081237276679501E-2"/>
          <c:w val="0.29952928031681642"/>
          <c:h val="0.92783727547963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Hoja4!$B$17</c:f>
              <c:strCache>
                <c:ptCount val="1"/>
                <c:pt idx="0">
                  <c:v>% PIB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Hoja4!$C$16:$G$16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Hoja4!$C$17:$G$17</c:f>
              <c:numCache>
                <c:formatCode>0.0%</c:formatCode>
                <c:ptCount val="5"/>
                <c:pt idx="0">
                  <c:v>1.4297144870219172E-2</c:v>
                </c:pt>
                <c:pt idx="1">
                  <c:v>2.2938976959302988E-2</c:v>
                </c:pt>
                <c:pt idx="2">
                  <c:v>3.0373598340737495E-2</c:v>
                </c:pt>
                <c:pt idx="3">
                  <c:v>3.6391144044168065E-2</c:v>
                </c:pt>
                <c:pt idx="4">
                  <c:v>3.6907669034585727E-2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8E-433B-BFDD-9FF61BF3C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13824"/>
        <c:axId val="201215360"/>
      </c:lineChart>
      <c:catAx>
        <c:axId val="2012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215360"/>
        <c:crosses val="autoZero"/>
        <c:auto val="1"/>
        <c:lblAlgn val="ctr"/>
        <c:lblOffset val="100"/>
        <c:noMultiLvlLbl val="0"/>
      </c:catAx>
      <c:valAx>
        <c:axId val="201215360"/>
        <c:scaling>
          <c:orientation val="minMax"/>
          <c:max val="0.1"/>
        </c:scaling>
        <c:delete val="1"/>
        <c:axPos val="l"/>
        <c:numFmt formatCode="0.0%" sourceLinked="1"/>
        <c:majorTickMark val="out"/>
        <c:minorTickMark val="none"/>
        <c:tickLblPos val="nextTo"/>
        <c:crossAx val="20121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Hoja2!$A$20</c:f>
              <c:strCache>
                <c:ptCount val="1"/>
                <c:pt idx="0">
                  <c:v>Programa</c:v>
                </c:pt>
              </c:strCache>
            </c:strRef>
          </c:tx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0-4DE4-935B-ABE4525380B3}"/>
            </c:ext>
          </c:extLst>
        </c:ser>
        <c:ser>
          <c:idx val="4"/>
          <c:order val="1"/>
          <c:tx>
            <c:strRef>
              <c:f>Hoja2!$A$24</c:f>
              <c:strCache>
                <c:ptCount val="1"/>
                <c:pt idx="0">
                  <c:v>Recuperación de la salud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Hoja2!$B$24:$F$24</c:f>
              <c:numCache>
                <c:formatCode>[$Q-100A]#,##0;[Red][$Q-100A]#,##0</c:formatCode>
                <c:ptCount val="5"/>
                <c:pt idx="0">
                  <c:v>3619048808.4961729</c:v>
                </c:pt>
                <c:pt idx="1">
                  <c:v>6504725205.5624208</c:v>
                </c:pt>
                <c:pt idx="2">
                  <c:v>9300645455.5362873</c:v>
                </c:pt>
                <c:pt idx="3">
                  <c:v>11751713274.378548</c:v>
                </c:pt>
                <c:pt idx="4">
                  <c:v>13764907154.398129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0-4DE4-935B-ABE4525380B3}"/>
            </c:ext>
          </c:extLst>
        </c:ser>
        <c:ser>
          <c:idx val="3"/>
          <c:order val="2"/>
          <c:tx>
            <c:strRef>
              <c:f>Hoja2!$A$23</c:f>
              <c:strCache>
                <c:ptCount val="1"/>
                <c:pt idx="0">
                  <c:v>Fomento de la salud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Hoja2!$B$23:$F$23</c:f>
              <c:numCache>
                <c:formatCode>[$Q-100A]#,##0;[Red][$Q-100A]#,##0</c:formatCode>
                <c:ptCount val="5"/>
                <c:pt idx="0">
                  <c:v>1082304685.4907362</c:v>
                </c:pt>
                <c:pt idx="1">
                  <c:v>1808567315.118947</c:v>
                </c:pt>
                <c:pt idx="2">
                  <c:v>2449153914.2269711</c:v>
                </c:pt>
                <c:pt idx="3">
                  <c:v>3020958919.5203452</c:v>
                </c:pt>
                <c:pt idx="4">
                  <c:v>2360876356.9901614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0-4DE4-935B-ABE4525380B3}"/>
            </c:ext>
          </c:extLst>
        </c:ser>
        <c:ser>
          <c:idx val="5"/>
          <c:order val="3"/>
          <c:tx>
            <c:strRef>
              <c:f>Hoja2!$A$25</c:f>
              <c:strCache>
                <c:ptCount val="1"/>
                <c:pt idx="0">
                  <c:v>Prevención de la mortalidad infantil y desnutricion cronica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Hoja2!$B$25:$F$25</c:f>
              <c:numCache>
                <c:formatCode>[$Q-100A]#,##0;[Red][$Q-100A]#,##0</c:formatCode>
                <c:ptCount val="5"/>
                <c:pt idx="0">
                  <c:v>1152155730.0925922</c:v>
                </c:pt>
                <c:pt idx="1">
                  <c:v>1855642275.0755723</c:v>
                </c:pt>
                <c:pt idx="2">
                  <c:v>2472591485.2038741</c:v>
                </c:pt>
                <c:pt idx="3">
                  <c:v>3016272342.2943215</c:v>
                </c:pt>
                <c:pt idx="4">
                  <c:v>2509852715.2848148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00-4DE4-935B-ABE4525380B3}"/>
            </c:ext>
          </c:extLst>
        </c:ser>
        <c:ser>
          <c:idx val="6"/>
          <c:order val="4"/>
          <c:tx>
            <c:strRef>
              <c:f>Hoja2!$A$26</c:f>
              <c:strCache>
                <c:ptCount val="1"/>
                <c:pt idx="0">
                  <c:v>Prevención de la mortalidad materna y neonatal</c:v>
                </c:pt>
              </c:strCache>
            </c:strRef>
          </c:tx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Hoja2!$B$26:$F$26</c:f>
              <c:numCache>
                <c:formatCode>[$Q-100A]#,##0;[Red][$Q-100A]#,##0</c:formatCode>
                <c:ptCount val="5"/>
                <c:pt idx="0">
                  <c:v>691285375.51650262</c:v>
                </c:pt>
                <c:pt idx="1">
                  <c:v>1251102367.3667915</c:v>
                </c:pt>
                <c:pt idx="2">
                  <c:v>1746681778.7681725</c:v>
                </c:pt>
                <c:pt idx="3">
                  <c:v>2181228049.2517438</c:v>
                </c:pt>
                <c:pt idx="4">
                  <c:v>2040391006.838778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00-4DE4-935B-ABE4525380B3}"/>
            </c:ext>
          </c:extLst>
        </c:ser>
        <c:ser>
          <c:idx val="1"/>
          <c:order val="5"/>
          <c:tx>
            <c:strRef>
              <c:f>Hoja2!$A$21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Hoja2!$B$21:$F$21</c:f>
              <c:numCache>
                <c:formatCode>[$Q-100A]#,##0;[Red][$Q-100A]#,##0</c:formatCode>
                <c:ptCount val="5"/>
                <c:pt idx="0">
                  <c:v>601251812.91804922</c:v>
                </c:pt>
                <c:pt idx="1">
                  <c:v>749119527.368083</c:v>
                </c:pt>
                <c:pt idx="2">
                  <c:v>879790890.80961287</c:v>
                </c:pt>
                <c:pt idx="3">
                  <c:v>1000309976.3418117</c:v>
                </c:pt>
                <c:pt idx="4">
                  <c:v>1120722826.4288638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00-4DE4-935B-ABE4525380B3}"/>
            </c:ext>
          </c:extLst>
        </c:ser>
        <c:ser>
          <c:idx val="2"/>
          <c:order val="6"/>
          <c:tx>
            <c:strRef>
              <c:f>Hoja2!$A$22</c:f>
              <c:strCache>
                <c:ptCount val="1"/>
                <c:pt idx="0">
                  <c:v>Servicios de formacion del RRHH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Hoja2!$B$22:$F$22</c:f>
              <c:numCache>
                <c:formatCode>[$Q-100A]#,##0;[Red][$Q-100A]#,##0</c:formatCode>
                <c:ptCount val="5"/>
                <c:pt idx="0">
                  <c:v>256386187.08947945</c:v>
                </c:pt>
                <c:pt idx="1">
                  <c:v>448990177.31290293</c:v>
                </c:pt>
                <c:pt idx="2">
                  <c:v>636257911.68194103</c:v>
                </c:pt>
                <c:pt idx="3">
                  <c:v>805072933.86300707</c:v>
                </c:pt>
                <c:pt idx="4">
                  <c:v>966070473.71748793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00-4DE4-935B-ABE4525380B3}"/>
            </c:ext>
          </c:extLst>
        </c:ser>
        <c:ser>
          <c:idx val="7"/>
          <c:order val="7"/>
          <c:tx>
            <c:strRef>
              <c:f>Hoja2!$A$27</c:f>
              <c:strCache>
                <c:ptCount val="1"/>
                <c:pt idx="0">
                  <c:v>Prevencion y control de ITS y VIH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Hoja2!$B$27:$F$27</c:f>
              <c:numCache>
                <c:formatCode>[$Q-100A]#,##0;[Red][$Q-100A]#,##0</c:formatCode>
                <c:ptCount val="5"/>
                <c:pt idx="0">
                  <c:v>223137607.12416553</c:v>
                </c:pt>
                <c:pt idx="1">
                  <c:v>331101906.63063937</c:v>
                </c:pt>
                <c:pt idx="2">
                  <c:v>426969583.17155874</c:v>
                </c:pt>
                <c:pt idx="3">
                  <c:v>512586403.17516005</c:v>
                </c:pt>
                <c:pt idx="4">
                  <c:v>545901053.04187989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00-4DE4-935B-ABE4525380B3}"/>
            </c:ext>
          </c:extLst>
        </c:ser>
        <c:ser>
          <c:idx val="9"/>
          <c:order val="8"/>
          <c:tx>
            <c:strRef>
              <c:f>Hoja2!$A$29</c:f>
              <c:strCache>
                <c:ptCount val="1"/>
                <c:pt idx="0">
                  <c:v>Prevencion, control y vigilancia de vectores y zoonoticas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Hoja2!$B$29:$F$29</c:f>
              <c:numCache>
                <c:formatCode>[$Q-100A]#,##0;[Red][$Q-100A]#,##0</c:formatCode>
                <c:ptCount val="5"/>
                <c:pt idx="0">
                  <c:v>185011813.99726307</c:v>
                </c:pt>
                <c:pt idx="1">
                  <c:v>315063300.33327419</c:v>
                </c:pt>
                <c:pt idx="2">
                  <c:v>425181974.43641561</c:v>
                </c:pt>
                <c:pt idx="3">
                  <c:v>519990423.16522086</c:v>
                </c:pt>
                <c:pt idx="4">
                  <c:v>484404243.44986618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00-4DE4-935B-ABE4525380B3}"/>
            </c:ext>
          </c:extLst>
        </c:ser>
        <c:ser>
          <c:idx val="8"/>
          <c:order val="9"/>
          <c:tx>
            <c:strRef>
              <c:f>Hoja2!$A$28</c:f>
              <c:strCache>
                <c:ptCount val="1"/>
                <c:pt idx="0">
                  <c:v>Prevencion y control de tuberculosis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Hoja2!$B$28:$F$28</c:f>
              <c:numCache>
                <c:formatCode>[$Q-100A]#,##0;[Red][$Q-100A]#,##0</c:formatCode>
                <c:ptCount val="5"/>
                <c:pt idx="0">
                  <c:v>105953709.81391808</c:v>
                </c:pt>
                <c:pt idx="1">
                  <c:v>170922758.52043188</c:v>
                </c:pt>
                <c:pt idx="2">
                  <c:v>222625998.41694698</c:v>
                </c:pt>
                <c:pt idx="3">
                  <c:v>266868676.01341131</c:v>
                </c:pt>
                <c:pt idx="4">
                  <c:v>276757840.80811262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00-4DE4-935B-ABE4525380B3}"/>
            </c:ext>
          </c:extLst>
        </c:ser>
        <c:ser>
          <c:idx val="10"/>
          <c:order val="10"/>
          <c:tx>
            <c:strRef>
              <c:f>Hoja2!$A$30</c:f>
              <c:strCache>
                <c:ptCount val="1"/>
                <c:pt idx="0">
                  <c:v>Partidas no asignables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Hoja2!$B$30:$F$30</c:f>
              <c:numCache>
                <c:formatCode>[$Q-100A]#,##0;[Red][$Q-100A]#,##0</c:formatCode>
                <c:ptCount val="5"/>
                <c:pt idx="0">
                  <c:v>780560465.46414602</c:v>
                </c:pt>
                <c:pt idx="1">
                  <c:v>965302531.19617414</c:v>
                </c:pt>
                <c:pt idx="2">
                  <c:v>1118084686.3613274</c:v>
                </c:pt>
                <c:pt idx="3">
                  <c:v>1255987681.3826423</c:v>
                </c:pt>
                <c:pt idx="4">
                  <c:v>1396094502.6622028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00-4DE4-935B-ABE4525380B3}"/>
            </c:ext>
          </c:extLst>
        </c:ser>
        <c:ser>
          <c:idx val="11"/>
          <c:order val="11"/>
          <c:tx>
            <c:strRef>
              <c:f>Hoja2!$A$31</c:f>
              <c:strCache>
                <c:ptCount val="1"/>
                <c:pt idx="0">
                  <c:v>Total general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Hoja2!$B$20:$F$20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Hoja2!$B$31:$F$31</c:f>
              <c:numCache>
                <c:formatCode>[$Q-100A]#,##0;[Red][$Q-100A]#,##0</c:formatCode>
                <c:ptCount val="5"/>
                <c:pt idx="0">
                  <c:v>8697096196.0030251</c:v>
                </c:pt>
                <c:pt idx="1">
                  <c:v>14400537364.485239</c:v>
                </c:pt>
                <c:pt idx="2">
                  <c:v>19677983678.61311</c:v>
                </c:pt>
                <c:pt idx="3">
                  <c:v>24330988679.386211</c:v>
                </c:pt>
                <c:pt idx="4">
                  <c:v>25465978173.6203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00-4DE4-935B-ABE452538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089088"/>
        <c:axId val="16090624"/>
      </c:barChart>
      <c:catAx>
        <c:axId val="1608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0624"/>
        <c:crosses val="autoZero"/>
        <c:auto val="1"/>
        <c:lblAlgn val="ctr"/>
        <c:lblOffset val="100"/>
        <c:noMultiLvlLbl val="0"/>
      </c:catAx>
      <c:valAx>
        <c:axId val="16090624"/>
        <c:scaling>
          <c:orientation val="minMax"/>
          <c:max val="30000000000"/>
        </c:scaling>
        <c:delete val="0"/>
        <c:axPos val="l"/>
        <c:numFmt formatCode="#,##0\ [$Q-100A]" sourceLinked="0"/>
        <c:majorTickMark val="out"/>
        <c:minorTickMark val="none"/>
        <c:tickLblPos val="nextTo"/>
        <c:crossAx val="16089088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legendEntry>
        <c:idx val="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6020561211845963"/>
          <c:y val="3.7301076257933954E-2"/>
          <c:w val="0.32991791379834157"/>
          <c:h val="0.92539784748413212"/>
        </c:manualLayout>
      </c:layout>
      <c:overlay val="0"/>
      <c:txPr>
        <a:bodyPr/>
        <a:lstStyle/>
        <a:p>
          <a:pPr>
            <a:defRPr sz="1200"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2541529972591"/>
          <c:y val="4.2999574056224586E-2"/>
          <c:w val="0.47347999155020637"/>
          <c:h val="0.8265941395735765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Hoja4!$B$9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Hoja4!$C$9:$G$9</c:f>
              <c:numCache>
                <c:formatCode>[$Q-100A]#,##0.00</c:formatCode>
                <c:ptCount val="5"/>
                <c:pt idx="0">
                  <c:v>3725505062.1182923</c:v>
                </c:pt>
                <c:pt idx="1">
                  <c:v>6946542972.6607552</c:v>
                </c:pt>
                <c:pt idx="2">
                  <c:v>10063063324.761927</c:v>
                </c:pt>
                <c:pt idx="3">
                  <c:v>12784926763.098898</c:v>
                </c:pt>
                <c:pt idx="4">
                  <c:v>15341909793.592707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3-4B48-8F8B-30C65E2866AD}"/>
            </c:ext>
          </c:extLst>
        </c:ser>
        <c:ser>
          <c:idx val="1"/>
          <c:order val="1"/>
          <c:tx>
            <c:strRef>
              <c:f>Hoja4!$B$5</c:f>
              <c:strCache>
                <c:ptCount val="1"/>
                <c:pt idx="0">
                  <c:v>Area de Salud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Hoja4!$C$5:$G$5</c:f>
              <c:numCache>
                <c:formatCode>[$Q-100A]#,##0.00</c:formatCode>
                <c:ptCount val="5"/>
                <c:pt idx="0">
                  <c:v>2559331445.9999976</c:v>
                </c:pt>
                <c:pt idx="1">
                  <c:v>4428938736.6537695</c:v>
                </c:pt>
                <c:pt idx="2">
                  <c:v>6072586782.319994</c:v>
                </c:pt>
                <c:pt idx="3">
                  <c:v>7528849881.7486706</c:v>
                </c:pt>
                <c:pt idx="4">
                  <c:v>5626224282.2298012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3-4B48-8F8B-30C65E2866AD}"/>
            </c:ext>
          </c:extLst>
        </c:ser>
        <c:ser>
          <c:idx val="3"/>
          <c:order val="2"/>
          <c:tx>
            <c:strRef>
              <c:f>Hoja4!$B$7</c:f>
              <c:strCache>
                <c:ptCount val="1"/>
                <c:pt idx="0">
                  <c:v>Departamento Administrativo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Hoja4!$C$7:$G$7</c:f>
              <c:numCache>
                <c:formatCode>[$Q-100A]#,##0.00</c:formatCode>
                <c:ptCount val="5"/>
                <c:pt idx="0">
                  <c:v>2290910578.5847373</c:v>
                </c:pt>
                <c:pt idx="1">
                  <c:v>2833120402.7057114</c:v>
                </c:pt>
                <c:pt idx="2">
                  <c:v>3281529297.3051801</c:v>
                </c:pt>
                <c:pt idx="3">
                  <c:v>3686268512.3831439</c:v>
                </c:pt>
                <c:pt idx="4">
                  <c:v>4097475860.4396024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3-4B48-8F8B-30C65E2866AD}"/>
            </c:ext>
          </c:extLst>
        </c:ser>
        <c:ser>
          <c:idx val="2"/>
          <c:order val="3"/>
          <c:tx>
            <c:strRef>
              <c:f>Hoja4!$B$6</c:f>
              <c:strCache>
                <c:ptCount val="1"/>
                <c:pt idx="0">
                  <c:v>Cementerio Nacional</c:v>
                </c:pt>
              </c:strCache>
            </c:strRef>
          </c:tx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Hoja4!$C$6:$G$6</c:f>
              <c:numCache>
                <c:formatCode>[$Q-100A]#,##0.00</c:formatCode>
                <c:ptCount val="5"/>
                <c:pt idx="0">
                  <c:v>9974975.3499999996</c:v>
                </c:pt>
                <c:pt idx="1">
                  <c:v>16760656.6675</c:v>
                </c:pt>
                <c:pt idx="2">
                  <c:v>23670620.372000001</c:v>
                </c:pt>
                <c:pt idx="3">
                  <c:v>30704866.463500001</c:v>
                </c:pt>
                <c:pt idx="4">
                  <c:v>37863394.942000002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23-4B48-8F8B-30C65E2866AD}"/>
            </c:ext>
          </c:extLst>
        </c:ser>
        <c:ser>
          <c:idx val="4"/>
          <c:order val="4"/>
          <c:tx>
            <c:strRef>
              <c:f>Hoja4!$B$8</c:f>
              <c:strCache>
                <c:ptCount val="1"/>
                <c:pt idx="0">
                  <c:v>Escuela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Hoja4!$C$8:$G$8</c:f>
              <c:numCache>
                <c:formatCode>[$Q-100A]#,##0.00</c:formatCode>
                <c:ptCount val="5"/>
                <c:pt idx="0">
                  <c:v>60155554.820000015</c:v>
                </c:pt>
                <c:pt idx="1">
                  <c:v>106269473.73100001</c:v>
                </c:pt>
                <c:pt idx="2">
                  <c:v>145217326.12840003</c:v>
                </c:pt>
                <c:pt idx="3">
                  <c:v>184978584.58470002</c:v>
                </c:pt>
                <c:pt idx="4">
                  <c:v>225560221.45457506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23-4B48-8F8B-30C65E2866AD}"/>
            </c:ext>
          </c:extLst>
        </c:ser>
        <c:ser>
          <c:idx val="6"/>
          <c:order val="5"/>
          <c:tx>
            <c:strRef>
              <c:f>Hoja4!$B$10</c:f>
              <c:strCache>
                <c:ptCount val="1"/>
                <c:pt idx="0">
                  <c:v>Laboratorio Nacional de Salud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Hoja4!$C$10:$G$10</c:f>
              <c:numCache>
                <c:formatCode>[$Q-100A]#,##0.00</c:formatCode>
                <c:ptCount val="5"/>
                <c:pt idx="0">
                  <c:v>31177700</c:v>
                </c:pt>
                <c:pt idx="1">
                  <c:v>40372438.25</c:v>
                </c:pt>
                <c:pt idx="2">
                  <c:v>52768185.799999997</c:v>
                </c:pt>
                <c:pt idx="3">
                  <c:v>65372817.649999999</c:v>
                </c:pt>
                <c:pt idx="4">
                  <c:v>76194602.550000012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23-4B48-8F8B-30C65E2866AD}"/>
            </c:ext>
          </c:extLst>
        </c:ser>
        <c:ser>
          <c:idx val="7"/>
          <c:order val="6"/>
          <c:tx>
            <c:strRef>
              <c:f>Hoja4!$B$11</c:f>
              <c:strCache>
                <c:ptCount val="1"/>
                <c:pt idx="0">
                  <c:v>PROAM</c:v>
                </c:pt>
              </c:strCache>
            </c:strRef>
          </c:tx>
          <c:invertIfNegative val="0"/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Hoja4!$C$11:$G$11</c:f>
              <c:numCache>
                <c:formatCode>[$Q-100A]#,##0.00</c:formatCode>
                <c:ptCount val="5"/>
                <c:pt idx="0">
                  <c:v>20040879.129999999</c:v>
                </c:pt>
                <c:pt idx="1">
                  <c:v>28532683.816500001</c:v>
                </c:pt>
                <c:pt idx="2">
                  <c:v>39148141.9256</c:v>
                </c:pt>
                <c:pt idx="3">
                  <c:v>49887253.4573</c:v>
                </c:pt>
                <c:pt idx="4">
                  <c:v>60750018.411600001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23-4B48-8F8B-30C65E2866AD}"/>
            </c:ext>
          </c:extLst>
        </c:ser>
        <c:ser>
          <c:idx val="8"/>
          <c:order val="7"/>
          <c:tx>
            <c:strRef>
              <c:f>Hoja4!$B$12</c:f>
              <c:strCache>
                <c:ptCount val="1"/>
                <c:pt idx="0">
                  <c:v>Total general</c:v>
                </c:pt>
              </c:strCache>
            </c:strRef>
          </c:tx>
          <c:spPr>
            <a:noFill/>
          </c:spPr>
          <c:invertIfNegative val="0"/>
          <c:dLbls>
            <c:numFmt formatCode="#,##0\ [$Q-100A]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Hoja4!$C$12:$G$12</c:f>
              <c:numCache>
                <c:formatCode>[$Q-100A]#,##0.00</c:formatCode>
                <c:ptCount val="5"/>
                <c:pt idx="0">
                  <c:v>8697096196.0030251</c:v>
                </c:pt>
                <c:pt idx="1">
                  <c:v>14400537364.485235</c:v>
                </c:pt>
                <c:pt idx="2">
                  <c:v>19677983678.613098</c:v>
                </c:pt>
                <c:pt idx="3">
                  <c:v>24330988679.386211</c:v>
                </c:pt>
                <c:pt idx="4">
                  <c:v>25465978173.620281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23-4B48-8F8B-30C65E286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472320"/>
        <c:axId val="16482304"/>
      </c:barChart>
      <c:catAx>
        <c:axId val="164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82304"/>
        <c:crosses val="autoZero"/>
        <c:auto val="1"/>
        <c:lblAlgn val="ctr"/>
        <c:lblOffset val="100"/>
        <c:noMultiLvlLbl val="0"/>
      </c:catAx>
      <c:valAx>
        <c:axId val="16482304"/>
        <c:scaling>
          <c:orientation val="minMax"/>
          <c:max val="30000000000"/>
        </c:scaling>
        <c:delete val="0"/>
        <c:axPos val="l"/>
        <c:numFmt formatCode="#,##0\ [$Q-100A]" sourceLinked="0"/>
        <c:majorTickMark val="out"/>
        <c:minorTickMark val="none"/>
        <c:tickLblPos val="nextTo"/>
        <c:crossAx val="16472320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077381785604308"/>
          <c:y val="3.6081237276679501E-2"/>
          <c:w val="0.29952928031681642"/>
          <c:h val="0.92783727547963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Hoja4!$B$17</c:f>
              <c:strCache>
                <c:ptCount val="1"/>
                <c:pt idx="0">
                  <c:v>% PIB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Hoja4!$C$16:$G$16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Hoja4!$C$17:$G$17</c:f>
              <c:numCache>
                <c:formatCode>0.0%</c:formatCode>
                <c:ptCount val="5"/>
                <c:pt idx="0">
                  <c:v>1.4297144870219172E-2</c:v>
                </c:pt>
                <c:pt idx="1">
                  <c:v>2.2938976959302988E-2</c:v>
                </c:pt>
                <c:pt idx="2">
                  <c:v>3.0373598340737495E-2</c:v>
                </c:pt>
                <c:pt idx="3">
                  <c:v>3.6391144044168065E-2</c:v>
                </c:pt>
                <c:pt idx="4">
                  <c:v>3.6907669034585727E-2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42-4862-BF7A-F9A92BC18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9568"/>
        <c:axId val="16511360"/>
      </c:lineChart>
      <c:catAx>
        <c:axId val="165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11360"/>
        <c:crosses val="autoZero"/>
        <c:auto val="1"/>
        <c:lblAlgn val="ctr"/>
        <c:lblOffset val="100"/>
        <c:noMultiLvlLbl val="0"/>
      </c:catAx>
      <c:valAx>
        <c:axId val="16511360"/>
        <c:scaling>
          <c:orientation val="minMax"/>
          <c:max val="0.1"/>
        </c:scaling>
        <c:delete val="1"/>
        <c:axPos val="l"/>
        <c:numFmt formatCode="0.0%" sourceLinked="1"/>
        <c:majorTickMark val="out"/>
        <c:minorTickMark val="none"/>
        <c:tickLblPos val="nextTo"/>
        <c:crossAx val="1650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G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5E59-4D6C-B5E9-9074C56A70B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E59-4D6C-B5E9-9074C56A70B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E59-4D6C-B5E9-9074C56A70B3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5E59-4D6C-B5E9-9074C56A70B3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5E59-4D6C-B5E9-9074C56A70B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Hoja1!$B$2:$B$14</c:f>
              <c:strCache>
                <c:ptCount val="13"/>
                <c:pt idx="0">
                  <c:v>Admin. </c:v>
                </c:pt>
                <c:pt idx="1">
                  <c:v>Infra. en salud</c:v>
                </c:pt>
                <c:pt idx="2">
                  <c:v>Serv. de formación del RRHH </c:v>
                </c:pt>
                <c:pt idx="3">
                  <c:v>Fomento de la salud </c:v>
                </c:pt>
                <c:pt idx="4">
                  <c:v>Recuperación de la salud</c:v>
                </c:pt>
                <c:pt idx="5">
                  <c:v>Prev. de la mortalidad de la niñez y desn. crónica</c:v>
                </c:pt>
                <c:pt idx="6">
                  <c:v>Prev. de la mortalidad materna y neonatal</c:v>
                </c:pt>
                <c:pt idx="7">
                  <c:v>Prevención y controls ITS, VIH/SIDA</c:v>
                </c:pt>
                <c:pt idx="8">
                  <c:v>Prevención y control de la tuberculosis </c:v>
                </c:pt>
                <c:pt idx="9">
                  <c:v>Prev. y control de enfer. vectoriales y zoonóticas </c:v>
                </c:pt>
                <c:pt idx="10">
                  <c:v>Rreconstrucción JL7 </c:v>
                </c:pt>
                <c:pt idx="11">
                  <c:v>Rreconstrucción N7 </c:v>
                </c:pt>
                <c:pt idx="12">
                  <c:v>Partidas no asignables a prog. </c:v>
                </c:pt>
              </c:strCache>
            </c:strRef>
          </c:cat>
          <c:val>
            <c:numRef>
              <c:f>Hoja1!$C$2:$C$14</c:f>
              <c:numCache>
                <c:formatCode>[$Q-100A]#,##0</c:formatCode>
                <c:ptCount val="13"/>
                <c:pt idx="0">
                  <c:v>355796286</c:v>
                </c:pt>
                <c:pt idx="1">
                  <c:v>152061609</c:v>
                </c:pt>
                <c:pt idx="2">
                  <c:v>232854545</c:v>
                </c:pt>
                <c:pt idx="3">
                  <c:v>848366261</c:v>
                </c:pt>
                <c:pt idx="4">
                  <c:v>2738597515</c:v>
                </c:pt>
                <c:pt idx="5">
                  <c:v>1030934323</c:v>
                </c:pt>
                <c:pt idx="6">
                  <c:v>678595431</c:v>
                </c:pt>
                <c:pt idx="7">
                  <c:v>112996290</c:v>
                </c:pt>
                <c:pt idx="8">
                  <c:v>31560818</c:v>
                </c:pt>
                <c:pt idx="9">
                  <c:v>190620142</c:v>
                </c:pt>
                <c:pt idx="10">
                  <c:v>9470000</c:v>
                </c:pt>
                <c:pt idx="11">
                  <c:v>1000000</c:v>
                </c:pt>
                <c:pt idx="12">
                  <c:v>514242976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59-4D6C-B5E9-9074C56A7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617472"/>
        <c:axId val="16619008"/>
      </c:barChart>
      <c:catAx>
        <c:axId val="1661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19008"/>
        <c:crosses val="autoZero"/>
        <c:auto val="1"/>
        <c:lblAlgn val="ctr"/>
        <c:lblOffset val="100"/>
        <c:noMultiLvlLbl val="0"/>
      </c:catAx>
      <c:valAx>
        <c:axId val="16619008"/>
        <c:scaling>
          <c:orientation val="minMax"/>
        </c:scaling>
        <c:delete val="0"/>
        <c:axPos val="l"/>
        <c:numFmt formatCode="[$Q-100A]#,##0" sourceLinked="1"/>
        <c:majorTickMark val="out"/>
        <c:minorTickMark val="none"/>
        <c:tickLblPos val="nextTo"/>
        <c:crossAx val="16617472"/>
        <c:crosses val="autoZero"/>
        <c:crossBetween val="between"/>
        <c:dispUnits>
          <c:builtInUnit val="millions"/>
          <c:dispUnitsLbl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s-G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'Programa 01 y 099'!$B$3:$B$12</c:f>
              <c:strCache>
                <c:ptCount val="10"/>
                <c:pt idx="0">
                  <c:v>Rectoría Institucional</c:v>
                </c:pt>
                <c:pt idx="1">
                  <c:v>Coord. Admin. y Financiera</c:v>
                </c:pt>
                <c:pt idx="2">
                  <c:v>Coord. Técn. de Servicios De Salud</c:v>
                </c:pt>
                <c:pt idx="3">
                  <c:v>Coord. Técn. de las RIISS</c:v>
                </c:pt>
                <c:pt idx="4">
                  <c:v>Formulación de Pol. y Regl. en Salud Pública</c:v>
                </c:pt>
                <c:pt idx="5">
                  <c:v>Admin. Y Des. RRHH</c:v>
                </c:pt>
                <c:pt idx="6">
                  <c:v>Plan. Estr. Y Proy. de Coop. Externa</c:v>
                </c:pt>
                <c:pt idx="7">
                  <c:v>Servicios De Auditoría Interna</c:v>
                </c:pt>
                <c:pt idx="8">
                  <c:v>Cuotas A Org. Nac. e Inter. </c:v>
                </c:pt>
                <c:pt idx="9">
                  <c:v>Aportes A Enti. Asist. de Salud Pública</c:v>
                </c:pt>
              </c:strCache>
            </c:strRef>
          </c:cat>
          <c:val>
            <c:numRef>
              <c:f>'Programa 01 y 099'!$C$3:$C$12</c:f>
              <c:numCache>
                <c:formatCode>#,##0</c:formatCode>
                <c:ptCount val="10"/>
                <c:pt idx="0">
                  <c:v>70</c:v>
                </c:pt>
                <c:pt idx="1">
                  <c:v>128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42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4-4646-AB6B-A0AB9D1B9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84384"/>
        <c:axId val="16790272"/>
      </c:barChart>
      <c:catAx>
        <c:axId val="1678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90272"/>
        <c:crosses val="autoZero"/>
        <c:auto val="1"/>
        <c:lblAlgn val="ctr"/>
        <c:lblOffset val="100"/>
        <c:noMultiLvlLbl val="0"/>
      </c:catAx>
      <c:valAx>
        <c:axId val="167902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6784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'Productos 11-12-13'!$N$1</c:f>
              <c:strCache>
                <c:ptCount val="1"/>
                <c:pt idx="0">
                  <c:v>% EJEC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'Productos 11-12-13'!$A$2:$A$13</c:f>
              <c:strCache>
                <c:ptCount val="12"/>
                <c:pt idx="0">
                  <c:v>11 Personas formadas en salud</c:v>
                </c:pt>
                <c:pt idx="1">
                  <c:v>12 Servicios de apoyo al fomento de la salud</c:v>
                </c:pt>
                <c:pt idx="2">
                  <c:v>12 Población con servicios de prevención y promoción de la salud</c:v>
                </c:pt>
                <c:pt idx="3">
                  <c:v>12 Población que recibe atención en salud ante desastres y urgencias epidemiológicas</c:v>
                </c:pt>
                <c:pt idx="4">
                  <c:v>12 Niña de 10 a 11 años de edad vacunada contra el virus del Papiloma Humano</c:v>
                </c:pt>
                <c:pt idx="5">
                  <c:v>13 Servicios de apoyo a la recuperación de la salud</c:v>
                </c:pt>
                <c:pt idx="6">
                  <c:v>13 Población que recibe atención médica por enfermedades transmisibles (infecciosas y parasitarias)</c:v>
                </c:pt>
                <c:pt idx="7">
                  <c:v>13 Población que recibe atención médica por enfermedades no transmisibles</c:v>
                </c:pt>
                <c:pt idx="8">
                  <c:v>13 Población que recibe atención médica por accidentes y violencia</c:v>
                </c:pt>
                <c:pt idx="9">
                  <c:v>13 Equipamiento para cardiología y neurocirugía en el Hospital Roosevelta</c:v>
                </c:pt>
                <c:pt idx="10">
                  <c:v> </c:v>
                </c:pt>
                <c:pt idx="11">
                  <c:v> </c:v>
                </c:pt>
              </c:strCache>
            </c:strRef>
          </c:cat>
          <c:val>
            <c:numRef>
              <c:f>'Productos 11-12-13'!$L$2:$L$13</c:f>
              <c:numCache>
                <c:formatCode>#,##0_);\(#,##0\)</c:formatCode>
                <c:ptCount val="12"/>
                <c:pt idx="0">
                  <c:v>2508</c:v>
                </c:pt>
                <c:pt idx="1">
                  <c:v>3763</c:v>
                </c:pt>
                <c:pt idx="2">
                  <c:v>7006644</c:v>
                </c:pt>
                <c:pt idx="3">
                  <c:v>1877489</c:v>
                </c:pt>
                <c:pt idx="4">
                  <c:v>14</c:v>
                </c:pt>
                <c:pt idx="5">
                  <c:v>756</c:v>
                </c:pt>
                <c:pt idx="6">
                  <c:v>2284269</c:v>
                </c:pt>
                <c:pt idx="7">
                  <c:v>3433615</c:v>
                </c:pt>
                <c:pt idx="8">
                  <c:v>520489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2-4F8A-94AC-95B9D1E99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816384"/>
        <c:axId val="16646144"/>
      </c:barChart>
      <c:catAx>
        <c:axId val="1681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GT"/>
          </a:p>
        </c:txPr>
        <c:crossAx val="16646144"/>
        <c:crosses val="autoZero"/>
        <c:auto val="1"/>
        <c:lblAlgn val="ctr"/>
        <c:lblOffset val="100"/>
        <c:noMultiLvlLbl val="0"/>
      </c:catAx>
      <c:valAx>
        <c:axId val="1664614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GT"/>
          </a:p>
        </c:txPr>
        <c:crossAx val="16816384"/>
        <c:crosses val="autoZero"/>
        <c:crossBetween val="between"/>
        <c:dispUnits>
          <c:builtInUnit val="millions"/>
          <c:dispUnitsLbl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G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14 y 15'!$B$3:$B$17</c:f>
              <c:strCache>
                <c:ptCount val="15"/>
                <c:pt idx="0">
                  <c:v>Madre de niño y niña menor de 5 años que recibe consejería sobre prácticas para el cuidado infantil</c:v>
                </c:pt>
                <c:pt idx="1">
                  <c:v>Mujer en edad fértil suplementada con micronutrientes</c:v>
                </c:pt>
                <c:pt idx="2">
                  <c:v>Niño y niña  menor de 1 año de edad vacunado de acuerdo a su edad y esquema de vacunación vigente</c:v>
                </c:pt>
                <c:pt idx="3">
                  <c:v>Niño y niña de 1 a menor de 5 años con desparasitación</c:v>
                </c:pt>
                <c:pt idx="4">
                  <c:v>Niño y niña de 1 a menor de 5 años vacunado de acuerdo a su edad y esquema de vacunación vigente</c:v>
                </c:pt>
                <c:pt idx="5">
                  <c:v>Niño y niña de 6 meses a menor de 24 meses con alimentación complementaria</c:v>
                </c:pt>
                <c:pt idx="6">
                  <c:v>Niño y niña menor de 1 año de edad vacunado de acuerdo a su edad y esquema de vacunación vigente</c:v>
                </c:pt>
                <c:pt idx="7">
                  <c:v>Niño y niña menor de 2 años con vigilancia de desarrollo infantil</c:v>
                </c:pt>
                <c:pt idx="8">
                  <c:v>Niño y niña menor de 5 años atendido por enfermedad diarreica aguda</c:v>
                </c:pt>
                <c:pt idx="9">
                  <c:v>Niño y niña menor de 5 años atendido por infección respiratoria aguda</c:v>
                </c:pt>
                <c:pt idx="10">
                  <c:v>Niño y niña menor de 5 años con diagnóstico y tratamiento de la desnutrición aguda</c:v>
                </c:pt>
                <c:pt idx="11">
                  <c:v>Niño y niña menor de 5 años con monitoreo de crecimiento</c:v>
                </c:pt>
                <c:pt idx="12">
                  <c:v>Niño y niña menor de 5 años con suplementación de micronutrientes</c:v>
                </c:pt>
                <c:pt idx="13">
                  <c:v>Niño y niña menor de 5 años suplementado con micronutrientes</c:v>
                </c:pt>
                <c:pt idx="14">
                  <c:v>Vigilancia del agua para consumo humano y uso recreativo</c:v>
                </c:pt>
              </c:strCache>
            </c:strRef>
          </c:cat>
          <c:val>
            <c:numRef>
              <c:f>'Productos 14 y 15'!$C$3:$C$17</c:f>
              <c:numCache>
                <c:formatCode>_-* #,##0\ _€_-;\-* #,##0\ _€_-;_-* "-"??\ _€_-;_-@_-</c:formatCode>
                <c:ptCount val="15"/>
                <c:pt idx="0">
                  <c:v>1730501</c:v>
                </c:pt>
                <c:pt idx="1">
                  <c:v>2452367</c:v>
                </c:pt>
                <c:pt idx="2">
                  <c:v>164961</c:v>
                </c:pt>
                <c:pt idx="3">
                  <c:v>738998</c:v>
                </c:pt>
                <c:pt idx="4">
                  <c:v>401121</c:v>
                </c:pt>
                <c:pt idx="5">
                  <c:v>45701</c:v>
                </c:pt>
                <c:pt idx="6">
                  <c:v>300800</c:v>
                </c:pt>
                <c:pt idx="7">
                  <c:v>105811</c:v>
                </c:pt>
                <c:pt idx="8">
                  <c:v>457580</c:v>
                </c:pt>
                <c:pt idx="9">
                  <c:v>971932</c:v>
                </c:pt>
                <c:pt idx="10">
                  <c:v>19145</c:v>
                </c:pt>
                <c:pt idx="11">
                  <c:v>2345238</c:v>
                </c:pt>
                <c:pt idx="12">
                  <c:v>727685</c:v>
                </c:pt>
                <c:pt idx="13">
                  <c:v>487439</c:v>
                </c:pt>
                <c:pt idx="14">
                  <c:v>93843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2-4893-BEA8-810627C96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684928"/>
        <c:axId val="16686464"/>
      </c:barChart>
      <c:catAx>
        <c:axId val="1668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86464"/>
        <c:crosses val="autoZero"/>
        <c:auto val="1"/>
        <c:lblAlgn val="ctr"/>
        <c:lblOffset val="100"/>
        <c:noMultiLvlLbl val="0"/>
      </c:catAx>
      <c:valAx>
        <c:axId val="1668646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16684928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G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'Productos 14 y 15'!$B$24:$B$31</c:f>
              <c:strCache>
                <c:ptCount val="8"/>
                <c:pt idx="0">
                  <c:v>Mujer embarazada y madre lactante con alimentación complementaria</c:v>
                </c:pt>
                <c:pt idx="1">
                  <c:v>Mujer que recibe atención del parto comunitario por personal calificado</c:v>
                </c:pt>
                <c:pt idx="2">
                  <c:v>Mujer que recibe atención del parto institucional por personal calificado</c:v>
                </c:pt>
                <c:pt idx="3">
                  <c:v>Mujer que recibe atención prenatal oportuna</c:v>
                </c:pt>
                <c:pt idx="4">
                  <c:v>Población con acceso a métodos de planificación familiar</c:v>
                </c:pt>
                <c:pt idx="5">
                  <c:v>Recién nacido o neonato atendido</c:v>
                </c:pt>
                <c:pt idx="6">
                  <c:v>Servicios de apoyo a la institucionalización de los derechos de la niña adolescente</c:v>
                </c:pt>
                <c:pt idx="7">
                  <c:v>Servicios de apoyo a la institucionalización de los derechos de las mujeres</c:v>
                </c:pt>
              </c:strCache>
            </c:strRef>
          </c:cat>
          <c:val>
            <c:numRef>
              <c:f>'Productos 14 y 15'!$C$24:$C$31</c:f>
              <c:numCache>
                <c:formatCode>_-* #,##0\ _€_-;\-* #,##0\ _€_-;_-* "-"??\ _€_-;_-@_-</c:formatCode>
                <c:ptCount val="8"/>
                <c:pt idx="0">
                  <c:v>63918</c:v>
                </c:pt>
                <c:pt idx="1">
                  <c:v>643446</c:v>
                </c:pt>
                <c:pt idx="2">
                  <c:v>2222444</c:v>
                </c:pt>
                <c:pt idx="3">
                  <c:v>1236873</c:v>
                </c:pt>
                <c:pt idx="4">
                  <c:v>1298566</c:v>
                </c:pt>
                <c:pt idx="5">
                  <c:v>285669</c:v>
                </c:pt>
                <c:pt idx="6">
                  <c:v>9949</c:v>
                </c:pt>
                <c:pt idx="7">
                  <c:v>45418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3-4C1E-8A6A-B410A29E5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339648"/>
        <c:axId val="201341184"/>
      </c:barChart>
      <c:catAx>
        <c:axId val="20133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341184"/>
        <c:crosses val="autoZero"/>
        <c:auto val="1"/>
        <c:lblAlgn val="ctr"/>
        <c:lblOffset val="100"/>
        <c:noMultiLvlLbl val="0"/>
      </c:catAx>
      <c:valAx>
        <c:axId val="20134118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201339648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pPr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mayo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908720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800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Presentación Institucional de Presupuesto Abierto</a:t>
            </a:r>
          </a:p>
          <a:p>
            <a:pPr algn="l"/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Presupuestaria </a:t>
            </a:r>
          </a:p>
          <a:p>
            <a:pPr algn="l"/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2018-2022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38610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Ministerio de Salud Pública y Asistencia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Sectorización</a:t>
            </a:r>
          </a:p>
        </p:txBody>
      </p:sp>
      <p:cxnSp>
        <p:nvCxnSpPr>
          <p:cNvPr id="7" name="Conector recto 7"/>
          <p:cNvCxnSpPr/>
          <p:nvPr/>
        </p:nvCxnSpPr>
        <p:spPr>
          <a:xfrm>
            <a:off x="5143504" y="1357298"/>
            <a:ext cx="0" cy="490042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6" t="17812" r="18554" b="10000"/>
          <a:stretch>
            <a:fillRect/>
          </a:stretch>
        </p:blipFill>
        <p:spPr bwMode="auto">
          <a:xfrm>
            <a:off x="357158" y="3714752"/>
            <a:ext cx="3643338" cy="252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78" t="10313" r="27344" b="7187"/>
          <a:stretch>
            <a:fillRect/>
          </a:stretch>
        </p:blipFill>
        <p:spPr bwMode="auto">
          <a:xfrm>
            <a:off x="4429124" y="3214686"/>
            <a:ext cx="34338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126 CuadroTexto"/>
          <p:cNvSpPr txBox="1"/>
          <p:nvPr/>
        </p:nvSpPr>
        <p:spPr>
          <a:xfrm>
            <a:off x="1142976" y="2786058"/>
            <a:ext cx="233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Definición conceptual de </a:t>
            </a:r>
            <a:br>
              <a:rPr lang="es-ES" sz="1600" b="1" dirty="0">
                <a:solidFill>
                  <a:schemeClr val="tx2"/>
                </a:solidFill>
              </a:rPr>
            </a:br>
            <a:r>
              <a:rPr lang="es-ES" sz="1600" b="1" dirty="0">
                <a:solidFill>
                  <a:schemeClr val="tx2"/>
                </a:solidFill>
              </a:rPr>
              <a:t>sectores y territorios</a:t>
            </a:r>
          </a:p>
        </p:txBody>
      </p:sp>
      <p:sp>
        <p:nvSpPr>
          <p:cNvPr id="128" name="127 CuadroTexto"/>
          <p:cNvSpPr txBox="1"/>
          <p:nvPr/>
        </p:nvSpPr>
        <p:spPr>
          <a:xfrm>
            <a:off x="5072066" y="2786058"/>
            <a:ext cx="24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Mapa de sectorización real</a:t>
            </a:r>
          </a:p>
        </p:txBody>
      </p:sp>
      <p:sp>
        <p:nvSpPr>
          <p:cNvPr id="129" name="128 CuadroTexto"/>
          <p:cNvSpPr txBox="1"/>
          <p:nvPr/>
        </p:nvSpPr>
        <p:spPr>
          <a:xfrm>
            <a:off x="214282" y="121442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La cobertura y el acceso universal, comienza por garantizar la accesibilidad a los servicios de salud. Esta accesibilidad requiere de mecanismos que aseguren la adscripción de la población a un equipo de salud ubicado en un establecimiento de la red institucional a no más de 01 hora de distancia.</a:t>
            </a:r>
          </a:p>
        </p:txBody>
      </p:sp>
    </p:spTree>
    <p:extLst>
      <p:ext uri="{BB962C8B-B14F-4D97-AF65-F5344CB8AC3E}">
        <p14:creationId xmlns:p14="http://schemas.microsoft.com/office/powerpoint/2010/main" val="415865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Equipos de trabajo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7" t="11250" r="14453" b="10000"/>
          <a:stretch>
            <a:fillRect/>
          </a:stretch>
        </p:blipFill>
        <p:spPr bwMode="auto">
          <a:xfrm>
            <a:off x="571472" y="2500306"/>
            <a:ext cx="723588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4282" y="1071546"/>
            <a:ext cx="800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El primer nivel requiere de equipos de salud con nuevas competencias y lógicas de trabajo que aseguren la integralidad, la inclusión y la continuidad de la atención, desde un dinámica de trabajo poli-funcional y en atención a los tres programas: individual, familiar y comunitario. </a:t>
            </a:r>
          </a:p>
        </p:txBody>
      </p:sp>
    </p:spTree>
    <p:extLst>
      <p:ext uri="{BB962C8B-B14F-4D97-AF65-F5344CB8AC3E}">
        <p14:creationId xmlns:p14="http://schemas.microsoft.com/office/powerpoint/2010/main" val="265416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programas operativos del MIS</a:t>
            </a:r>
          </a:p>
        </p:txBody>
      </p:sp>
      <p:grpSp>
        <p:nvGrpSpPr>
          <p:cNvPr id="31" name="30 Grupo"/>
          <p:cNvGrpSpPr/>
          <p:nvPr/>
        </p:nvGrpSpPr>
        <p:grpSpPr>
          <a:xfrm>
            <a:off x="214282" y="2428868"/>
            <a:ext cx="7858180" cy="3939148"/>
            <a:chOff x="4438184" y="1323955"/>
            <a:chExt cx="6499974" cy="4401065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4439771" y="1324469"/>
              <a:ext cx="6478588" cy="9731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Rectangle 4"/>
            <p:cNvSpPr>
              <a:spLocks noChangeAspect="1" noChangeArrowheads="1"/>
            </p:cNvSpPr>
            <p:nvPr/>
          </p:nvSpPr>
          <p:spPr bwMode="auto">
            <a:xfrm>
              <a:off x="4438184" y="2291256"/>
              <a:ext cx="6481762" cy="1295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" name="Rectangle 5"/>
            <p:cNvSpPr>
              <a:spLocks noChangeAspect="1" noChangeArrowheads="1"/>
            </p:cNvSpPr>
            <p:nvPr/>
          </p:nvSpPr>
          <p:spPr bwMode="auto">
            <a:xfrm>
              <a:off x="4438184" y="4893170"/>
              <a:ext cx="6481762" cy="8318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Line 6"/>
            <p:cNvSpPr>
              <a:spLocks noChangeAspect="1" noChangeShapeType="1"/>
            </p:cNvSpPr>
            <p:nvPr/>
          </p:nvSpPr>
          <p:spPr bwMode="auto">
            <a:xfrm flipH="1" flipV="1">
              <a:off x="5035543" y="1323955"/>
              <a:ext cx="3243784" cy="9720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Line 7"/>
            <p:cNvSpPr>
              <a:spLocks noChangeAspect="1" noChangeShapeType="1"/>
            </p:cNvSpPr>
            <p:nvPr/>
          </p:nvSpPr>
          <p:spPr bwMode="auto">
            <a:xfrm flipH="1" flipV="1">
              <a:off x="7510428" y="1333322"/>
              <a:ext cx="3260436" cy="9770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4597521" y="1865805"/>
              <a:ext cx="12588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Promoción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9534808" y="1341540"/>
              <a:ext cx="14033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Curación y rehabilitación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7379355" y="1638473"/>
              <a:ext cx="12588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Prevención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9925705" y="2842119"/>
              <a:ext cx="6429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Consulta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9603909" y="2353895"/>
              <a:ext cx="12255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Visita puntual y de seguimiento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9964271" y="3169144"/>
              <a:ext cx="7778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>
                  <a:latin typeface="Calibri" pitchFamily="34" charset="0"/>
                </a:rPr>
                <a:t>Controles clínicos</a:t>
              </a:r>
              <a:endParaRPr lang="es-ES" sz="1200" b="1">
                <a:latin typeface="Calibri" pitchFamily="34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8738488" y="2348572"/>
              <a:ext cx="931862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Planes de emergencia familiar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7565559" y="3169144"/>
              <a:ext cx="118268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>
                  <a:latin typeface="Calibri" pitchFamily="34" charset="0"/>
                </a:rPr>
                <a:t>Visita familiar integral</a:t>
              </a:r>
              <a:endParaRPr lang="es-ES" sz="1200" b="1">
                <a:latin typeface="Calibri" pitchFamily="34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6859121" y="3191369"/>
              <a:ext cx="6699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>
                  <a:latin typeface="Calibri" pitchFamily="34" charset="0"/>
                </a:rPr>
                <a:t>Censo y croquis</a:t>
              </a:r>
              <a:endParaRPr lang="es-ES" sz="1200" b="1">
                <a:latin typeface="Calibri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8783171" y="2967531"/>
              <a:ext cx="114458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>
                  <a:latin typeface="Calibri" pitchFamily="34" charset="0"/>
                </a:rPr>
                <a:t>Investigación y seguimiento a muertes</a:t>
              </a:r>
              <a:endParaRPr lang="es-ES" sz="1200" b="1">
                <a:latin typeface="Calibri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7641292" y="2362694"/>
              <a:ext cx="99695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Seguimiento a riesgos de familias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5797084" y="2284906"/>
              <a:ext cx="1731962" cy="3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Comisiones y Planes de Emergencia Comunitarios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4597521" y="2284906"/>
              <a:ext cx="1197975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Consejos Comunitarios de Desarrollo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5718480" y="2862756"/>
              <a:ext cx="7651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Huertos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5797084" y="3202481"/>
              <a:ext cx="102711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>
                  <a:latin typeface="Calibri" pitchFamily="34" charset="0"/>
                </a:rPr>
                <a:t>Terapeutas y Comadronas</a:t>
              </a:r>
              <a:endParaRPr lang="es-ES" sz="1200" b="1">
                <a:latin typeface="Calibri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4728696" y="3202481"/>
              <a:ext cx="10334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>
                  <a:latin typeface="Calibri" pitchFamily="34" charset="0"/>
                </a:rPr>
                <a:t>Saneamiento ambiental</a:t>
              </a:r>
              <a:endParaRPr lang="es-ES" sz="1200" b="1">
                <a:latin typeface="Calibri" pitchFamily="34" charset="0"/>
              </a:endParaRPr>
            </a:p>
          </p:txBody>
        </p:sp>
        <p:sp>
          <p:nvSpPr>
            <p:cNvPr id="53" name="Text Box 24"/>
            <p:cNvSpPr txBox="1">
              <a:spLocks noChangeAspect="1" noChangeArrowheads="1"/>
            </p:cNvSpPr>
            <p:nvPr/>
          </p:nvSpPr>
          <p:spPr bwMode="auto">
            <a:xfrm>
              <a:off x="4438184" y="3602531"/>
              <a:ext cx="2159000" cy="12938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s-GT" sz="1700" b="1" dirty="0">
                  <a:solidFill>
                    <a:schemeClr val="bg1"/>
                  </a:solidFill>
                  <a:latin typeface="Calibri" pitchFamily="34" charset="0"/>
                </a:rPr>
                <a:t>Programa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s-GT" sz="1700" b="1" dirty="0">
                  <a:solidFill>
                    <a:schemeClr val="bg1"/>
                  </a:solidFill>
                  <a:latin typeface="Calibri" pitchFamily="34" charset="0"/>
                </a:rPr>
                <a:t>Comunitario de Salud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P  C  O  S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4" name="Text Box 25"/>
            <p:cNvSpPr txBox="1">
              <a:spLocks noChangeAspect="1" noChangeArrowheads="1"/>
            </p:cNvSpPr>
            <p:nvPr/>
          </p:nvSpPr>
          <p:spPr bwMode="auto">
            <a:xfrm>
              <a:off x="6598771" y="3602531"/>
              <a:ext cx="2159000" cy="129381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700" b="1" dirty="0">
                  <a:solidFill>
                    <a:schemeClr val="bg1"/>
                  </a:solidFill>
                  <a:latin typeface="Calibri" pitchFamily="34" charset="0"/>
                </a:rPr>
                <a:t>Programa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700" b="1" dirty="0">
                  <a:solidFill>
                    <a:schemeClr val="bg1"/>
                  </a:solidFill>
                  <a:latin typeface="Calibri" pitchFamily="34" charset="0"/>
                </a:rPr>
                <a:t>Familiar de Salud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P  F  A  S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5" name="Text Box 26"/>
            <p:cNvSpPr txBox="1">
              <a:spLocks noChangeAspect="1" noChangeArrowheads="1"/>
            </p:cNvSpPr>
            <p:nvPr/>
          </p:nvSpPr>
          <p:spPr bwMode="auto">
            <a:xfrm>
              <a:off x="8759359" y="3602531"/>
              <a:ext cx="2159000" cy="12938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700" b="1" dirty="0">
                  <a:solidFill>
                    <a:schemeClr val="bg1"/>
                  </a:solidFill>
                  <a:latin typeface="Calibri" pitchFamily="34" charset="0"/>
                </a:rPr>
                <a:t>Programa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700" b="1" dirty="0">
                  <a:solidFill>
                    <a:schemeClr val="bg1"/>
                  </a:solidFill>
                  <a:latin typeface="Calibri" pitchFamily="34" charset="0"/>
                </a:rPr>
                <a:t>Individual de Salud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P  I  A  S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4657026" y="5174949"/>
              <a:ext cx="2168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Enfoque poblacional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8586087" y="5145480"/>
              <a:ext cx="2168525" cy="40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GT" sz="1600" b="1" dirty="0">
                  <a:solidFill>
                    <a:schemeClr val="bg1"/>
                  </a:solidFill>
                  <a:latin typeface="Calibri" pitchFamily="34" charset="0"/>
                </a:rPr>
                <a:t>Enfoque de riesgo</a:t>
              </a:r>
              <a:endParaRPr lang="es-E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4597521" y="2811002"/>
              <a:ext cx="1157054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Gestión de proyectos</a:t>
              </a:r>
              <a:endParaRPr lang="es-ES" sz="1200" b="1" dirty="0">
                <a:latin typeface="Calibri" pitchFamily="34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6630732" y="2756393"/>
              <a:ext cx="9604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s-GT" sz="1200" b="1" dirty="0">
                  <a:latin typeface="Calibri" pitchFamily="34" charset="0"/>
                </a:rPr>
                <a:t>Información y comunicación</a:t>
              </a:r>
              <a:endParaRPr lang="es-ES" sz="1200" b="1" dirty="0">
                <a:latin typeface="Calibri" pitchFamily="34" charset="0"/>
              </a:endParaRPr>
            </a:p>
          </p:txBody>
        </p:sp>
      </p:grpSp>
      <p:sp>
        <p:nvSpPr>
          <p:cNvPr id="60" name="59 Rectángulo"/>
          <p:cNvSpPr/>
          <p:nvPr/>
        </p:nvSpPr>
        <p:spPr>
          <a:xfrm>
            <a:off x="357158" y="128586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Los programas permiten que la atención sea integral ya que en ellos se realizan acciones de promoción, prevención, curación y rehabilitación de forma complementaria.</a:t>
            </a:r>
          </a:p>
        </p:txBody>
      </p:sp>
    </p:spTree>
    <p:extLst>
      <p:ext uri="{BB962C8B-B14F-4D97-AF65-F5344CB8AC3E}">
        <p14:creationId xmlns:p14="http://schemas.microsoft.com/office/powerpoint/2010/main" val="222682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</p:spPr>
        <p:txBody>
          <a:bodyPr/>
          <a:lstStyle/>
          <a:p>
            <a:r>
              <a:rPr lang="es-ES" dirty="0"/>
              <a:t>Los sub-programas operativos del MIS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4282" y="1428736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Los programas permiten que la atención sea integral ya que en ellos se realizan acciones de promoción, prevención, curación y rehabilitación de forma complementaria.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2500306"/>
          <a:ext cx="7786744" cy="3901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69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Sub-programas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Programa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Programa Familiar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Programa Comunitario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Neonatal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r>
                        <a:rPr lang="es-ES" sz="1600" dirty="0"/>
                        <a:t>Curación/prevención </a:t>
                      </a:r>
                    </a:p>
                    <a:p>
                      <a:r>
                        <a:rPr lang="es-ES" sz="1600" dirty="0"/>
                        <a:t>Atención clínica continua </a:t>
                      </a:r>
                    </a:p>
                    <a:p>
                      <a:r>
                        <a:rPr lang="es-ES" sz="1600" dirty="0"/>
                        <a:t>Referencias y contra referencias</a:t>
                      </a:r>
                    </a:p>
                  </a:txBody>
                  <a:tcPr>
                    <a:solidFill>
                      <a:srgbClr val="EFF4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Censo familiar</a:t>
                      </a:r>
                    </a:p>
                    <a:p>
                      <a:r>
                        <a:rPr lang="es-ES" sz="1600" dirty="0"/>
                        <a:t>Prevención</a:t>
                      </a:r>
                    </a:p>
                    <a:p>
                      <a:r>
                        <a:rPr lang="es-ES" sz="1600" dirty="0"/>
                        <a:t>Promoción </a:t>
                      </a:r>
                    </a:p>
                    <a:p>
                      <a:r>
                        <a:rPr lang="es-ES" sz="1600" dirty="0"/>
                        <a:t>Visitas familiares continuas </a:t>
                      </a:r>
                    </a:p>
                    <a:p>
                      <a:r>
                        <a:rPr lang="es-ES" sz="1600" dirty="0"/>
                        <a:t>Identificación de factores de riesgo y oportunidades </a:t>
                      </a:r>
                    </a:p>
                  </a:txBody>
                  <a:tcPr>
                    <a:solidFill>
                      <a:srgbClr val="EFF4FF"/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lang="es-ES" sz="1600" dirty="0"/>
                        <a:t>Croquis </a:t>
                      </a:r>
                    </a:p>
                    <a:p>
                      <a:r>
                        <a:rPr lang="es-ES" sz="1600" dirty="0"/>
                        <a:t>Prevención</a:t>
                      </a:r>
                    </a:p>
                    <a:p>
                      <a:r>
                        <a:rPr lang="es-ES" sz="1600" dirty="0"/>
                        <a:t>Promoción </a:t>
                      </a:r>
                    </a:p>
                    <a:p>
                      <a:r>
                        <a:rPr lang="es-ES" sz="1600" dirty="0"/>
                        <a:t>Información y comunicación </a:t>
                      </a:r>
                    </a:p>
                    <a:p>
                      <a:r>
                        <a:rPr lang="es-ES" sz="1600" dirty="0"/>
                        <a:t>Gestión comunitaria </a:t>
                      </a:r>
                    </a:p>
                    <a:p>
                      <a:r>
                        <a:rPr lang="es-ES" sz="1600" dirty="0"/>
                        <a:t>Apoyo a grupos específicos </a:t>
                      </a:r>
                    </a:p>
                  </a:txBody>
                  <a:tcPr>
                    <a:solidFill>
                      <a:srgbClr val="E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Salud Infantil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Pre-escolar y escolar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Adolescentes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Mujeres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Hombres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r>
                        <a:rPr lang="es-ES" sz="1800" dirty="0"/>
                        <a:t>Adultez mayor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800" dirty="0"/>
                        <a:t>Medio ambiente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70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88640"/>
            <a:ext cx="5143536" cy="1210146"/>
          </a:xfrm>
        </p:spPr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horizontalización</a:t>
            </a:r>
            <a:r>
              <a:rPr lang="es-ES" dirty="0"/>
              <a:t> de los programas nacionales</a:t>
            </a:r>
          </a:p>
        </p:txBody>
      </p:sp>
      <p:grpSp>
        <p:nvGrpSpPr>
          <p:cNvPr id="41" name="89 Grupo"/>
          <p:cNvGrpSpPr>
            <a:grpSpLocks/>
          </p:cNvGrpSpPr>
          <p:nvPr/>
        </p:nvGrpSpPr>
        <p:grpSpPr bwMode="auto">
          <a:xfrm rot="5400000">
            <a:off x="1737904" y="39722"/>
            <a:ext cx="4883984" cy="7662015"/>
            <a:chOff x="4484715" y="1293060"/>
            <a:chExt cx="4286280" cy="5354863"/>
          </a:xfrm>
        </p:grpSpPr>
        <p:grpSp>
          <p:nvGrpSpPr>
            <p:cNvPr id="42" name="23 Grupo"/>
            <p:cNvGrpSpPr>
              <a:grpSpLocks/>
            </p:cNvGrpSpPr>
            <p:nvPr/>
          </p:nvGrpSpPr>
          <p:grpSpPr bwMode="auto">
            <a:xfrm>
              <a:off x="4484715" y="2303190"/>
              <a:ext cx="1255011" cy="4344733"/>
              <a:chOff x="450134" y="954341"/>
              <a:chExt cx="1600036" cy="5867009"/>
            </a:xfrm>
          </p:grpSpPr>
          <p:sp>
            <p:nvSpPr>
              <p:cNvPr id="63" name="62 Rectángulo redondeado"/>
              <p:cNvSpPr/>
              <p:nvPr/>
            </p:nvSpPr>
            <p:spPr>
              <a:xfrm>
                <a:off x="468441" y="954341"/>
                <a:ext cx="1581729" cy="361488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PNI</a:t>
                </a:r>
              </a:p>
            </p:txBody>
          </p:sp>
          <p:sp>
            <p:nvSpPr>
              <p:cNvPr id="64" name="63 Rectángulo redondeado"/>
              <p:cNvSpPr/>
              <p:nvPr/>
            </p:nvSpPr>
            <p:spPr>
              <a:xfrm>
                <a:off x="468441" y="1419855"/>
                <a:ext cx="1581729" cy="3614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SSR </a:t>
                </a:r>
              </a:p>
            </p:txBody>
          </p:sp>
          <p:sp>
            <p:nvSpPr>
              <p:cNvPr id="65" name="64 Rectángulo redondeado"/>
              <p:cNvSpPr/>
              <p:nvPr/>
            </p:nvSpPr>
            <p:spPr>
              <a:xfrm>
                <a:off x="450134" y="1825551"/>
                <a:ext cx="1581729" cy="3588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TB</a:t>
                </a:r>
              </a:p>
            </p:txBody>
          </p:sp>
          <p:sp>
            <p:nvSpPr>
              <p:cNvPr id="66" name="65 Rectángulo redondeado"/>
              <p:cNvSpPr/>
              <p:nvPr/>
            </p:nvSpPr>
            <p:spPr>
              <a:xfrm>
                <a:off x="468441" y="2278060"/>
                <a:ext cx="1581729" cy="43170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VECTORES </a:t>
                </a:r>
              </a:p>
            </p:txBody>
          </p:sp>
          <p:sp>
            <p:nvSpPr>
              <p:cNvPr id="67" name="66 Rectángulo redondeado"/>
              <p:cNvSpPr/>
              <p:nvPr/>
            </p:nvSpPr>
            <p:spPr>
              <a:xfrm>
                <a:off x="468441" y="2782581"/>
                <a:ext cx="1581729" cy="3588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ZOONOSIS</a:t>
                </a:r>
              </a:p>
            </p:txBody>
          </p:sp>
          <p:sp>
            <p:nvSpPr>
              <p:cNvPr id="68" name="67 Rectángulo redondeado"/>
              <p:cNvSpPr/>
              <p:nvPr/>
            </p:nvSpPr>
            <p:spPr>
              <a:xfrm>
                <a:off x="468441" y="3222086"/>
                <a:ext cx="1581729" cy="215853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IRAS</a:t>
                </a:r>
              </a:p>
            </p:txBody>
          </p:sp>
          <p:sp>
            <p:nvSpPr>
              <p:cNvPr id="69" name="68 Rectángulo redondeado"/>
              <p:cNvSpPr/>
              <p:nvPr/>
            </p:nvSpPr>
            <p:spPr>
              <a:xfrm>
                <a:off x="468441" y="3508154"/>
                <a:ext cx="1581729" cy="28867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ETAS</a:t>
                </a:r>
              </a:p>
            </p:txBody>
          </p:sp>
          <p:sp>
            <p:nvSpPr>
              <p:cNvPr id="70" name="69 Rectángulo redondeado"/>
              <p:cNvSpPr/>
              <p:nvPr/>
            </p:nvSpPr>
            <p:spPr>
              <a:xfrm>
                <a:off x="468441" y="3861839"/>
                <a:ext cx="1581729" cy="3588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SEG. ALIMENTARIA</a:t>
                </a:r>
              </a:p>
            </p:txBody>
          </p:sp>
          <p:sp>
            <p:nvSpPr>
              <p:cNvPr id="71" name="70 Rectángulo redondeado"/>
              <p:cNvSpPr/>
              <p:nvPr/>
            </p:nvSpPr>
            <p:spPr>
              <a:xfrm>
                <a:off x="468441" y="4293543"/>
                <a:ext cx="1581729" cy="3588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ETS  VIH/SIDA</a:t>
                </a:r>
              </a:p>
            </p:txBody>
          </p:sp>
          <p:sp>
            <p:nvSpPr>
              <p:cNvPr id="72" name="71 Rectángulo redondeado"/>
              <p:cNvSpPr/>
              <p:nvPr/>
            </p:nvSpPr>
            <p:spPr>
              <a:xfrm>
                <a:off x="468441" y="4725246"/>
                <a:ext cx="1581729" cy="3588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CRÓNICAS</a:t>
                </a:r>
              </a:p>
            </p:txBody>
          </p:sp>
          <p:sp>
            <p:nvSpPr>
              <p:cNvPr id="73" name="72 Rectángulo redondeado"/>
              <p:cNvSpPr/>
              <p:nvPr/>
            </p:nvSpPr>
            <p:spPr>
              <a:xfrm>
                <a:off x="468441" y="5156950"/>
                <a:ext cx="1581729" cy="3588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NIÑEZ Y ADOL.</a:t>
                </a:r>
              </a:p>
            </p:txBody>
          </p:sp>
          <p:sp>
            <p:nvSpPr>
              <p:cNvPr id="74" name="73 Rectángulo redondeado"/>
              <p:cNvSpPr/>
              <p:nvPr/>
            </p:nvSpPr>
            <p:spPr>
              <a:xfrm>
                <a:off x="468441" y="6028161"/>
                <a:ext cx="1581729" cy="3614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MEDICINA TRADICIONAL</a:t>
                </a:r>
              </a:p>
            </p:txBody>
          </p:sp>
          <p:sp>
            <p:nvSpPr>
              <p:cNvPr id="75" name="74 Rectángulo redondeado"/>
              <p:cNvSpPr/>
              <p:nvPr/>
            </p:nvSpPr>
            <p:spPr>
              <a:xfrm>
                <a:off x="468441" y="6459864"/>
                <a:ext cx="1581729" cy="3614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SALUD  MENTAL</a:t>
                </a:r>
              </a:p>
            </p:txBody>
          </p:sp>
          <p:sp>
            <p:nvSpPr>
              <p:cNvPr id="76" name="75 Rectángulo redondeado"/>
              <p:cNvSpPr/>
              <p:nvPr/>
            </p:nvSpPr>
            <p:spPr>
              <a:xfrm>
                <a:off x="468441" y="5596457"/>
                <a:ext cx="1581729" cy="36148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>
                    <a:solidFill>
                      <a:schemeClr val="bg1"/>
                    </a:solidFill>
                  </a:rPr>
                  <a:t>ADULTO  MAYOR</a:t>
                </a:r>
              </a:p>
            </p:txBody>
          </p:sp>
        </p:grpSp>
        <p:cxnSp>
          <p:nvCxnSpPr>
            <p:cNvPr id="43" name="42 Conector recto de flecha"/>
            <p:cNvCxnSpPr/>
            <p:nvPr/>
          </p:nvCxnSpPr>
          <p:spPr>
            <a:xfrm flipV="1">
              <a:off x="5777061" y="2480368"/>
              <a:ext cx="299393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 flipV="1">
              <a:off x="5777060" y="2807763"/>
              <a:ext cx="2958036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/>
            <p:nvPr/>
          </p:nvCxnSpPr>
          <p:spPr>
            <a:xfrm flipV="1">
              <a:off x="5812959" y="3100494"/>
              <a:ext cx="2922138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/>
            <p:nvPr/>
          </p:nvCxnSpPr>
          <p:spPr>
            <a:xfrm>
              <a:off x="5812959" y="3429816"/>
              <a:ext cx="2922138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 de flecha"/>
            <p:cNvCxnSpPr/>
            <p:nvPr/>
          </p:nvCxnSpPr>
          <p:spPr>
            <a:xfrm flipV="1">
              <a:off x="5777060" y="3793801"/>
              <a:ext cx="2958036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 de flecha"/>
            <p:cNvCxnSpPr/>
            <p:nvPr/>
          </p:nvCxnSpPr>
          <p:spPr>
            <a:xfrm flipV="1">
              <a:off x="5812959" y="4049941"/>
              <a:ext cx="2922138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 flipV="1">
              <a:off x="5812959" y="4342672"/>
              <a:ext cx="2922138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/>
            <p:nvPr/>
          </p:nvCxnSpPr>
          <p:spPr>
            <a:xfrm flipV="1">
              <a:off x="5812959" y="4596885"/>
              <a:ext cx="2922138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flipV="1">
              <a:off x="5777060" y="4889614"/>
              <a:ext cx="2958036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flipV="1">
              <a:off x="5812958" y="5255527"/>
              <a:ext cx="288480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/>
            <p:nvPr/>
          </p:nvCxnSpPr>
          <p:spPr>
            <a:xfrm flipV="1">
              <a:off x="5812958" y="5582922"/>
              <a:ext cx="288480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 de flecha"/>
            <p:cNvCxnSpPr/>
            <p:nvPr/>
          </p:nvCxnSpPr>
          <p:spPr>
            <a:xfrm flipV="1">
              <a:off x="5812958" y="5875653"/>
              <a:ext cx="288480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 de flecha"/>
            <p:cNvCxnSpPr/>
            <p:nvPr/>
          </p:nvCxnSpPr>
          <p:spPr>
            <a:xfrm flipV="1">
              <a:off x="5812958" y="6203048"/>
              <a:ext cx="288480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 de flecha"/>
            <p:cNvCxnSpPr/>
            <p:nvPr/>
          </p:nvCxnSpPr>
          <p:spPr>
            <a:xfrm flipV="1">
              <a:off x="5812958" y="6501555"/>
              <a:ext cx="2884804" cy="3659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Elipse"/>
            <p:cNvSpPr/>
            <p:nvPr/>
          </p:nvSpPr>
          <p:spPr>
            <a:xfrm rot="16200000">
              <a:off x="5764699" y="1663274"/>
              <a:ext cx="972557" cy="39775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dirty="0"/>
                <a:t>PCOS</a:t>
              </a:r>
            </a:p>
          </p:txBody>
        </p:sp>
        <p:sp>
          <p:nvSpPr>
            <p:cNvPr id="58" name="57 Elipse"/>
            <p:cNvSpPr/>
            <p:nvPr/>
          </p:nvSpPr>
          <p:spPr>
            <a:xfrm rot="16200000">
              <a:off x="6676169" y="1634312"/>
              <a:ext cx="1030479" cy="39775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PFAS</a:t>
              </a:r>
            </a:p>
          </p:txBody>
        </p:sp>
        <p:sp>
          <p:nvSpPr>
            <p:cNvPr id="59" name="58 Elipse"/>
            <p:cNvSpPr/>
            <p:nvPr/>
          </p:nvSpPr>
          <p:spPr>
            <a:xfrm rot="16200000">
              <a:off x="7729544" y="1621867"/>
              <a:ext cx="1055369" cy="39775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dirty="0">
                  <a:solidFill>
                    <a:schemeClr val="bg1"/>
                  </a:solidFill>
                </a:rPr>
                <a:t>PIAS</a:t>
              </a:r>
            </a:p>
          </p:txBody>
        </p:sp>
        <p:sp>
          <p:nvSpPr>
            <p:cNvPr id="60" name="59 Flecha abajo"/>
            <p:cNvSpPr/>
            <p:nvPr/>
          </p:nvSpPr>
          <p:spPr>
            <a:xfrm>
              <a:off x="6105890" y="2370594"/>
              <a:ext cx="291496" cy="4271549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/>
            </a:p>
          </p:txBody>
        </p:sp>
        <p:sp>
          <p:nvSpPr>
            <p:cNvPr id="61" name="60 Flecha abajo"/>
            <p:cNvSpPr/>
            <p:nvPr/>
          </p:nvSpPr>
          <p:spPr>
            <a:xfrm>
              <a:off x="7055046" y="2370594"/>
              <a:ext cx="291495" cy="4271549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/>
            </a:p>
          </p:txBody>
        </p:sp>
        <p:sp>
          <p:nvSpPr>
            <p:cNvPr id="62" name="61 Flecha abajo"/>
            <p:cNvSpPr/>
            <p:nvPr/>
          </p:nvSpPr>
          <p:spPr>
            <a:xfrm>
              <a:off x="8113334" y="2370594"/>
              <a:ext cx="292932" cy="4271549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/>
            </a:p>
          </p:txBody>
        </p:sp>
      </p:grpSp>
    </p:spTree>
    <p:extLst>
      <p:ext uri="{BB962C8B-B14F-4D97-AF65-F5344CB8AC3E}">
        <p14:creationId xmlns:p14="http://schemas.microsoft.com/office/powerpoint/2010/main" val="611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Vigilancia socio cultural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7819335" cy="432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4282" y="1071546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La vigilancia sociocultural de la salud implica un abordaje multidimensional del proceso salud enfermedad y en la caracterización de los tres niveles de análisis acción: individuo, familia y comunidad.</a:t>
            </a:r>
          </a:p>
        </p:txBody>
      </p:sp>
    </p:spTree>
    <p:extLst>
      <p:ext uri="{BB962C8B-B14F-4D97-AF65-F5344CB8AC3E}">
        <p14:creationId xmlns:p14="http://schemas.microsoft.com/office/powerpoint/2010/main" val="143140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86058"/>
            <a:ext cx="4762872" cy="1210146"/>
          </a:xfrm>
        </p:spPr>
        <p:txBody>
          <a:bodyPr/>
          <a:lstStyle/>
          <a:p>
            <a:r>
              <a:rPr lang="es-ES" dirty="0"/>
              <a:t>Prioridades y procesos estratégicos multianuales</a:t>
            </a:r>
          </a:p>
        </p:txBody>
      </p:sp>
    </p:spTree>
    <p:extLst>
      <p:ext uri="{BB962C8B-B14F-4D97-AF65-F5344CB8AC3E}">
        <p14:creationId xmlns:p14="http://schemas.microsoft.com/office/powerpoint/2010/main" val="200124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4857760"/>
            <a:ext cx="7670086" cy="1739592"/>
          </a:xfrm>
        </p:spPr>
        <p:txBody>
          <a:bodyPr>
            <a:normAutofit fontScale="92500" lnSpcReduction="20000"/>
          </a:bodyPr>
          <a:lstStyle/>
          <a:p>
            <a:pPr marL="57150" indent="0" algn="just">
              <a:lnSpc>
                <a:spcPct val="130000"/>
              </a:lnSpc>
              <a:buNone/>
            </a:pPr>
            <a:r>
              <a:rPr lang="es-GT" sz="2000" dirty="0"/>
              <a:t>El presupuesto del MSPAS contiene 13 programas. Los priorizados por esta administración son el 11, 12, 13, 14 y 15. Estos concentran la recuperación de la red nacional de servicios. Con la implementación del MIS, el MSPAS espera incrementar la atención integral a las personas de 64.9% de la población en 2016 a 95% en 2020.</a:t>
            </a:r>
          </a:p>
        </p:txBody>
      </p:sp>
      <p:graphicFrame>
        <p:nvGraphicFramePr>
          <p:cNvPr id="11" name="1 Gráfico"/>
          <p:cNvGraphicFramePr/>
          <p:nvPr/>
        </p:nvGraphicFramePr>
        <p:xfrm>
          <a:off x="0" y="1357298"/>
          <a:ext cx="792958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628" y="1500174"/>
            <a:ext cx="2500330" cy="3693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Q6,897,096,196.00</a:t>
            </a:r>
          </a:p>
        </p:txBody>
      </p:sp>
    </p:spTree>
    <p:extLst>
      <p:ext uri="{BB962C8B-B14F-4D97-AF65-F5344CB8AC3E}">
        <p14:creationId xmlns:p14="http://schemas.microsoft.com/office/powerpoint/2010/main" val="206552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282" y="107154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1. Implementar el MIS en 16 DAS adicionales (a las 09 priorizadas en 2017). Esto es, en 174 DMS adicionales en 14 departamentos del país, para aumentar coberturas de atención integral a 6.5 millones de personas.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70" t="19687" r="11523" b="5312"/>
          <a:stretch>
            <a:fillRect/>
          </a:stretch>
        </p:blipFill>
        <p:spPr bwMode="auto">
          <a:xfrm>
            <a:off x="2928926" y="2071678"/>
            <a:ext cx="5111389" cy="44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3571876"/>
            <a:ext cx="256878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Implementación del MIS 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en 16 DAS adicionales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en 2018 </a:t>
            </a:r>
          </a:p>
          <a:p>
            <a:pPr algn="ctr"/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4810" y="2285992"/>
            <a:ext cx="714380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174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643702" y="2285992"/>
            <a:ext cx="1214446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9,964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71934" y="3286124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731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929322" y="3286124"/>
            <a:ext cx="2000264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6,568,735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000496" y="4214818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2,755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357950" y="4143380"/>
            <a:ext cx="1643074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1,293,545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000496" y="5000636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182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357950" y="5000636"/>
            <a:ext cx="1571636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1,215,672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71934" y="5786454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736</a:t>
            </a:r>
          </a:p>
        </p:txBody>
      </p:sp>
    </p:spTree>
    <p:extLst>
      <p:ext uri="{BB962C8B-B14F-4D97-AF65-F5344CB8AC3E}">
        <p14:creationId xmlns:p14="http://schemas.microsoft.com/office/powerpoint/2010/main" val="295435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14298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2. Escalar MIS a segundo nivel de atención urbano con la estrategia de Redes Integrales e Institucionales de Servicios de Salud (RISS) en las 09 DAS priorizadas. Esto es, establecer 29 micro-redes integradas e iniciar con la reconfiguración de 29 cabezas de red urbanas.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928934"/>
            <a:ext cx="3857684" cy="35719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43008" y="2643182"/>
            <a:ext cx="218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Micro RIISS San Marcos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43372" y="2571744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Planos de fortalecimiento para servicios  cabezas de red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41063"/>
          <a:stretch>
            <a:fillRect/>
          </a:stretch>
        </p:blipFill>
        <p:spPr bwMode="auto">
          <a:xfrm>
            <a:off x="4214810" y="3500438"/>
            <a:ext cx="38123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05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Visión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7427168" cy="380730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GT" sz="2400" dirty="0"/>
              <a:t>El Ministerio de Salud Pública y Asistencia Social es reconocido como el rector del sector salud en el país y la institución que desarrolla con éxito procesos que mejoran de forma sostenida la salud de la población y provee servicios integrales e incluyentes de forma progresiva a la población guatemalteca. La población guatemalteca confía en el MSPAS como el más efectivo y eficiente proveedor de servicios de salud en el país.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1696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142984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3. Iniciar la recuperación de la red hospitalaria de la RIIS en las 09 DAS priorizadas: 06 hospitales distritales, 03 hospitales departamentales y 03 hospitales regionales.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714620"/>
            <a:ext cx="3214710" cy="343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14282" y="2428868"/>
            <a:ext cx="411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Hospital  Materno Infantil de Huehuetenango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628" y="2428868"/>
            <a:ext cx="313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Organización de la red hospitalaria</a:t>
            </a: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071810"/>
            <a:ext cx="3623928" cy="27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CuadroTexto"/>
          <p:cNvSpPr txBox="1"/>
          <p:nvPr/>
        </p:nvSpPr>
        <p:spPr>
          <a:xfrm>
            <a:off x="2857488" y="4286256"/>
            <a:ext cx="857256" cy="4001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107154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4. Iniciar el desarrollo y fortalecimiento de la red de servicios del área metropolitana con la propuesta del MIS urbano y la estrategia RIISS.  Esto es, fortalecer 08 servicios de segundo nivel para apoyar al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descongestionamiento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de los hospitales de referencia nacional.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428596" y="3214686"/>
            <a:ext cx="3214710" cy="3071834"/>
            <a:chOff x="384175" y="990600"/>
            <a:chExt cx="5864225" cy="5867400"/>
          </a:xfrm>
        </p:grpSpPr>
        <p:sp>
          <p:nvSpPr>
            <p:cNvPr id="3" name="2 Elipse"/>
            <p:cNvSpPr/>
            <p:nvPr/>
          </p:nvSpPr>
          <p:spPr bwMode="auto">
            <a:xfrm>
              <a:off x="2268538" y="1916113"/>
              <a:ext cx="1366837" cy="144145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 sz="10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1371600" y="4191000"/>
              <a:ext cx="2286000" cy="175260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1066800" y="1524000"/>
              <a:ext cx="3048000" cy="259080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457200" y="990600"/>
              <a:ext cx="5791200" cy="58674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Program Files\Microsoft Office\MEDIA\CAGCAT10\j0240719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175" y="1989138"/>
              <a:ext cx="1163638" cy="182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Conector recto de flecha"/>
            <p:cNvCxnSpPr/>
            <p:nvPr/>
          </p:nvCxnSpPr>
          <p:spPr>
            <a:xfrm rot="16200000" flipH="1">
              <a:off x="804863" y="4171950"/>
              <a:ext cx="1336675" cy="714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V="1">
              <a:off x="1619250" y="2420938"/>
              <a:ext cx="661988" cy="4778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3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0525" y="4348163"/>
              <a:ext cx="1481138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12 Conector recto de flecha"/>
            <p:cNvCxnSpPr>
              <a:endCxn id="6" idx="6"/>
            </p:cNvCxnSpPr>
            <p:nvPr/>
          </p:nvCxnSpPr>
          <p:spPr>
            <a:xfrm rot="10800000">
              <a:off x="4114800" y="2819400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31777" y="2204864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14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3" y="2708275"/>
              <a:ext cx="360362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15 Imagen" descr="puesto de salu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0338" y="2708275"/>
              <a:ext cx="358775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16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675" y="2708275"/>
              <a:ext cx="360363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Elipse"/>
            <p:cNvSpPr/>
            <p:nvPr/>
          </p:nvSpPr>
          <p:spPr bwMode="auto">
            <a:xfrm>
              <a:off x="1908175" y="4292600"/>
              <a:ext cx="1368425" cy="1439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 sz="10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71737" y="4581128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19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050" y="5084763"/>
              <a:ext cx="360363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20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975" y="5084763"/>
              <a:ext cx="360363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21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313" y="5084763"/>
              <a:ext cx="36036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24 Conector recto de flecha"/>
            <p:cNvCxnSpPr>
              <a:stCxn id="6" idx="5"/>
            </p:cNvCxnSpPr>
            <p:nvPr/>
          </p:nvCxnSpPr>
          <p:spPr>
            <a:xfrm>
              <a:off x="3668713" y="3735388"/>
              <a:ext cx="835025" cy="10350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>
              <a:stCxn id="5" idx="5"/>
            </p:cNvCxnSpPr>
            <p:nvPr/>
          </p:nvCxnSpPr>
          <p:spPr>
            <a:xfrm>
              <a:off x="3322638" y="5686425"/>
              <a:ext cx="1619250" cy="1349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45 Conector recto de flecha"/>
            <p:cNvCxnSpPr/>
            <p:nvPr/>
          </p:nvCxnSpPr>
          <p:spPr>
            <a:xfrm rot="5400000">
              <a:off x="5168106" y="4263232"/>
              <a:ext cx="652463" cy="374650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1 Imagen" descr="C:\Users\Sulma\Downloads\mapa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17977" r="9243" b="7865"/>
          <a:stretch>
            <a:fillRect/>
          </a:stretch>
        </p:blipFill>
        <p:spPr bwMode="auto">
          <a:xfrm>
            <a:off x="4429124" y="3357562"/>
            <a:ext cx="3582724" cy="234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428596" y="2643158"/>
            <a:ext cx="361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Gestión de RIIS en el área metropolitana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429124" y="2643158"/>
            <a:ext cx="3865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Servicios de salud identificados a fortalecer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071670" y="335756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DMS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928926" y="5786454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Hospitales</a:t>
            </a:r>
          </a:p>
        </p:txBody>
      </p:sp>
    </p:spTree>
    <p:extLst>
      <p:ext uri="{BB962C8B-B14F-4D97-AF65-F5344CB8AC3E}">
        <p14:creationId xmlns:p14="http://schemas.microsoft.com/office/powerpoint/2010/main" val="262623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21442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5. Aumentar la formación de Auxiliares de Enfermería Comunitaria a 2,500 adicionales por año y recuperar las Escuelas Nacionales de Enfermería. Esto es, aumentar las sedes de extensión de formación a nivel local, a tres por Escuela Nacional. </a:t>
            </a:r>
          </a:p>
        </p:txBody>
      </p:sp>
      <p:pic>
        <p:nvPicPr>
          <p:cNvPr id="10242" name="Picture 2" descr="http://3.bp.blogspot.com/-CKHoxJlvuTQ/T-E5wRmUuOI/AAAAAAAAAC4/zd2YC09pXGY/s1600/foto-enecav-portada-1.jpg"/>
          <p:cNvPicPr>
            <a:picLocks noChangeAspect="1" noChangeArrowheads="1"/>
          </p:cNvPicPr>
          <p:nvPr/>
        </p:nvPicPr>
        <p:blipFill>
          <a:blip r:embed="rId2"/>
          <a:srcRect l="1889" t="6522" r="13098" b="5434"/>
          <a:stretch>
            <a:fillRect/>
          </a:stretch>
        </p:blipFill>
        <p:spPr bwMode="auto">
          <a:xfrm>
            <a:off x="642910" y="3357562"/>
            <a:ext cx="3214710" cy="1928826"/>
          </a:xfrm>
          <a:prstGeom prst="rect">
            <a:avLst/>
          </a:prstGeom>
          <a:noFill/>
        </p:spPr>
      </p:pic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3357562"/>
            <a:ext cx="2857520" cy="19056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2714620"/>
            <a:ext cx="2454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Escuela Nacional de Cobán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57752" y="2714620"/>
            <a:ext cx="2425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Enfermeras(os) del MSPAS</a:t>
            </a:r>
          </a:p>
        </p:txBody>
      </p:sp>
    </p:spTree>
    <p:extLst>
      <p:ext uri="{BB962C8B-B14F-4D97-AF65-F5344CB8AC3E}">
        <p14:creationId xmlns:p14="http://schemas.microsoft.com/office/powerpoint/2010/main" val="47848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142984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6. Escalar la implementación del Modelo de Gestión Logística del Ministerio. Esto es, 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fortalecer la estimación de necesidades y programación de adquisiciones, el sistema de control de inventarios, el diagnóstico de condiciones de almacenamiento, elaboración de rutas de distribución, desarrollo de nuevos contratos abiertos, entre otros.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000372"/>
            <a:ext cx="5202804" cy="34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21442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7. Implementar el Sistema de Información del MIS, el SIMIS, a nivel nacional. Esto es, garantizar el personal especializado y el equipo de cómputo para implementar las fichas clínicas individuales y familiares con capacidad de seguimiento nominal y Código Único de Identificación - CUI.</a:t>
            </a:r>
          </a:p>
        </p:txBody>
      </p:sp>
      <p:pic>
        <p:nvPicPr>
          <p:cNvPr id="3" name="0 Imagen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r="6772" b="48200"/>
          <a:stretch/>
        </p:blipFill>
        <p:spPr bwMode="auto">
          <a:xfrm>
            <a:off x="357158" y="2928934"/>
            <a:ext cx="7643866" cy="34290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98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Oferta Programática Multianual</a:t>
            </a:r>
            <a:endParaRPr lang="es-ES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285720" y="2143116"/>
          <a:ext cx="771530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5786" y="1357298"/>
            <a:ext cx="663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Presupuesto multianual 2018-2022 del MSPAS por unidad ejecutora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(en millones de quetzales)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7224" y="6143644"/>
            <a:ext cx="113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</a:t>
            </a:r>
            <a:r>
              <a:rPr lang="es-ES" sz="1200" dirty="0"/>
              <a:t>: propia.</a:t>
            </a:r>
          </a:p>
        </p:txBody>
      </p:sp>
    </p:spTree>
    <p:extLst>
      <p:ext uri="{BB962C8B-B14F-4D97-AF65-F5344CB8AC3E}">
        <p14:creationId xmlns:p14="http://schemas.microsoft.com/office/powerpoint/2010/main" val="3796710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600" cy="1080120"/>
          </a:xfrm>
        </p:spPr>
        <p:txBody>
          <a:bodyPr>
            <a:normAutofit/>
          </a:bodyPr>
          <a:lstStyle/>
          <a:p>
            <a:r>
              <a:rPr lang="es-GT" b="1" dirty="0"/>
              <a:t>Necesidades Financieras</a:t>
            </a:r>
          </a:p>
        </p:txBody>
      </p:sp>
      <p:graphicFrame>
        <p:nvGraphicFramePr>
          <p:cNvPr id="13" name="1 Gráfico"/>
          <p:cNvGraphicFramePr/>
          <p:nvPr/>
        </p:nvGraphicFramePr>
        <p:xfrm>
          <a:off x="142844" y="2071678"/>
          <a:ext cx="785818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85786" y="1357298"/>
            <a:ext cx="663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Presupuesto multianual 2018-2022 del MSPAS por unidad ejecutora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(en millones de quetzales)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57224" y="6143644"/>
            <a:ext cx="113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</a:t>
            </a:r>
            <a:r>
              <a:rPr lang="es-ES" sz="1200" dirty="0"/>
              <a:t>: propia.</a:t>
            </a:r>
          </a:p>
        </p:txBody>
      </p:sp>
    </p:spTree>
    <p:extLst>
      <p:ext uri="{BB962C8B-B14F-4D97-AF65-F5344CB8AC3E}">
        <p14:creationId xmlns:p14="http://schemas.microsoft.com/office/powerpoint/2010/main" val="3253942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/>
        </p:nvGraphicFramePr>
        <p:xfrm>
          <a:off x="285720" y="0"/>
          <a:ext cx="7643866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5786" y="135729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Presupuesto multianual 2018-2022 del MSPAS 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(como % del PIB)</a:t>
            </a: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600" cy="1080120"/>
          </a:xfrm>
        </p:spPr>
        <p:txBody>
          <a:bodyPr>
            <a:normAutofit/>
          </a:bodyPr>
          <a:lstStyle/>
          <a:p>
            <a:r>
              <a:rPr lang="es-GT" b="1" dirty="0"/>
              <a:t>Necesidades Financieras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48" y="6000768"/>
            <a:ext cx="113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</a:t>
            </a:r>
            <a:r>
              <a:rPr lang="es-ES" sz="1200" dirty="0"/>
              <a:t>: propia.</a:t>
            </a:r>
          </a:p>
        </p:txBody>
      </p:sp>
    </p:spTree>
    <p:extLst>
      <p:ext uri="{BB962C8B-B14F-4D97-AF65-F5344CB8AC3E}">
        <p14:creationId xmlns:p14="http://schemas.microsoft.com/office/powerpoint/2010/main" val="1558759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3600" b="1" dirty="0"/>
              <a:t>Conclusiones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139136" cy="4801736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La recuperación integral de la red de servicios se encuentra en marcha y en intensificación.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Este esfuerzo permitirá avanzar hacia el cumplimiento de las actuales metas sanitarias de país y habilita la posibilidad de alcanzar aún más.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El ejercicio de planificación por resultados, desde la propuesta de atención integral del MSPAS, requerirá un re-planteamiento completo de la estructura programática del presupuesto de la institución.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La transformación del sistema de salud tomará tiempo, pero también un esfuerzo inter-sectorial que implica, entre otros, el aumento sostenido, escalonado y suficiente del financiamiento del MSPAS.</a:t>
            </a:r>
          </a:p>
          <a:p>
            <a:pPr marL="457200" lvl="1" indent="0" algn="just">
              <a:buNone/>
            </a:pPr>
            <a:endParaRPr lang="es-GT" sz="20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s-GT" sz="2000" dirty="0">
              <a:solidFill>
                <a:schemeClr val="tx2"/>
              </a:solidFill>
            </a:endParaRPr>
          </a:p>
          <a:p>
            <a:pPr algn="just"/>
            <a:endParaRPr lang="es-G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2857496"/>
            <a:ext cx="4762872" cy="1210146"/>
          </a:xfrm>
        </p:spPr>
        <p:txBody>
          <a:bodyPr/>
          <a:lstStyle/>
          <a:p>
            <a:pPr algn="ctr"/>
            <a:r>
              <a:rPr lang="es-ES" dirty="0"/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225093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Bases Legales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CONSTITUCIÓN POLÍTICA DE LA REPÚBLICA DE GUATEMALA. </a:t>
            </a:r>
            <a:r>
              <a:rPr lang="es-GT" sz="2400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Artículos: 1, 2, 3, 52, 93, 94, 95 y 98.</a:t>
            </a:r>
            <a:endParaRPr lang="es-ES" sz="2400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" sz="1200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DECRETO NÚMERO 114-97 DEL CONGRESO DE LA REPÚBLICA, LEY DEL ORGANISMO EJECUTIVO. </a:t>
            </a:r>
            <a:r>
              <a:rPr lang="es-GT" sz="2400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Artículos: 19 numeral 11, y 39.</a:t>
            </a:r>
            <a:endParaRPr lang="es-ES" sz="2400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  <a:p>
            <a:pPr algn="just">
              <a:buNone/>
            </a:pPr>
            <a:endParaRPr lang="es-ES" sz="1200" dirty="0"/>
          </a:p>
          <a:p>
            <a:pPr marL="0" indent="0" algn="just">
              <a:buNone/>
            </a:pPr>
            <a:r>
              <a:rPr lang="es-MX" sz="2400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DECRETO NÚMERO 90-97 DEL CONGRESO DE LA REPÚBLICA, CÓDIGO DE SALUD.</a:t>
            </a:r>
          </a:p>
          <a:p>
            <a:pPr marL="0" indent="0" algn="just">
              <a:buNone/>
            </a:pPr>
            <a:endParaRPr lang="es-MX" sz="2400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ACUERDO GUBERNATIVO NÚMERO 115-99 DEL PRESIDENTE DE LA REPÚBLICA, REGLAMENTO ORGÁNICO INTERNO DEL MINISTERIO DE SALUD PÚBLICA Y ASISTENCIA SOCIAL.</a:t>
            </a:r>
            <a:endParaRPr lang="es-ES" sz="2400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28596" y="2786058"/>
            <a:ext cx="600079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</p:spTree>
    <p:extLst>
      <p:ext uri="{BB962C8B-B14F-4D97-AF65-F5344CB8AC3E}">
        <p14:creationId xmlns:p14="http://schemas.microsoft.com/office/powerpoint/2010/main" val="2088009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4857760"/>
            <a:ext cx="7670086" cy="1739592"/>
          </a:xfrm>
        </p:spPr>
        <p:txBody>
          <a:bodyPr>
            <a:normAutofit fontScale="92500" lnSpcReduction="20000"/>
          </a:bodyPr>
          <a:lstStyle/>
          <a:p>
            <a:pPr marL="57150" indent="0" algn="just">
              <a:lnSpc>
                <a:spcPct val="130000"/>
              </a:lnSpc>
              <a:buNone/>
            </a:pPr>
            <a:r>
              <a:rPr lang="es-GT" sz="2000" dirty="0"/>
              <a:t>El presupuesto del MSPAS contiene 13 programas. Los priorizados por esta administración son el 11, 12, 13, 14 y 15. Estos concentran la recuperación de la red nacional de servicios. Con la implementación del MIS, el MSPAS espera incrementar la atención integral a las personas de 64.9% de la población en 2016 a 95% en 2020.</a:t>
            </a:r>
          </a:p>
        </p:txBody>
      </p:sp>
      <p:graphicFrame>
        <p:nvGraphicFramePr>
          <p:cNvPr id="11" name="1 Gráfico"/>
          <p:cNvGraphicFramePr/>
          <p:nvPr/>
        </p:nvGraphicFramePr>
        <p:xfrm>
          <a:off x="0" y="1357298"/>
          <a:ext cx="792958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628" y="1500174"/>
            <a:ext cx="2500330" cy="36933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Q6,897,096,196.00</a:t>
            </a:r>
          </a:p>
        </p:txBody>
      </p:sp>
    </p:spTree>
    <p:extLst>
      <p:ext uri="{BB962C8B-B14F-4D97-AF65-F5344CB8AC3E}">
        <p14:creationId xmlns:p14="http://schemas.microsoft.com/office/powerpoint/2010/main" val="210085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1643050"/>
            <a:ext cx="2133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Programas 01 y 99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285992"/>
            <a:ext cx="37862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programa 01 contiene la rectoría institucional, coordinación administrativa,</a:t>
            </a:r>
          </a:p>
          <a:p>
            <a:pPr algn="just"/>
            <a:r>
              <a:rPr lang="es-ES" sz="1600" dirty="0"/>
              <a:t>formulación de política pública  planificación estratégica, entre otros. Sus metas son principalmente el desarrollo de documentos.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El programa 99 contiene los aportes a organismos nacionales e internacionales y aportes a entidades asistenciales de salud pública. Sus metas son aportes.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 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4143372" y="1357298"/>
          <a:ext cx="385765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graphicFrame>
        <p:nvGraphicFramePr>
          <p:cNvPr id="5" name="4 Gráfico"/>
          <p:cNvGraphicFramePr/>
          <p:nvPr/>
        </p:nvGraphicFramePr>
        <p:xfrm>
          <a:off x="4143372" y="1428736"/>
          <a:ext cx="400052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85720" y="1643050"/>
            <a:ext cx="2516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Programas 11, 12 y 13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285992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programa 11 contiene la formación del RRHH. Se plantea formar 2,500 personas en salud.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El programa 12 busca prevenir y promover la salud. Plantea dar estos servicios a 7.0 millones de personas y atender a 1.8 millones en desastres.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El programa 13 es para la recuperación de la salud. Plantea atender 0.5 millones de personas por accidentes, 3.4 millones por enfermedades no transmisibles y 2.3 millones por enfermedades infecciosas o parasitarias.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1643050"/>
            <a:ext cx="1591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Programa 14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285992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programa 14 contiene las acciones para la prevención de la mortalidad infantil y desnutrición crónica. 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Entre otros, busca dar consejería a 1.7 millones de madres, suplementar a 2.4 millones madres con micronutrientes,  monitorear el crecimiento de 2.3 millones de niños.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También busca vigilar 93,843 fuentes de agua para consumo humano. 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</p:txBody>
      </p:sp>
      <p:graphicFrame>
        <p:nvGraphicFramePr>
          <p:cNvPr id="8" name="1 Gráfico"/>
          <p:cNvGraphicFramePr/>
          <p:nvPr/>
        </p:nvGraphicFramePr>
        <p:xfrm>
          <a:off x="4000496" y="1428736"/>
          <a:ext cx="421481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1643050"/>
            <a:ext cx="1591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Programa 15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285992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programa 15 contiene las acciones para la prevención de la mortalidad materna y neonatal. 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Entre otros, busca aumentar el parto institucional a 2.2 millones de madres, dar atención prenatal oportuna a 1.2 millones de madres y mejorar el acceso a métodos de planificación familiar a 1.3 millones de personas.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</p:txBody>
      </p:sp>
      <p:graphicFrame>
        <p:nvGraphicFramePr>
          <p:cNvPr id="9" name="2 Gráfico"/>
          <p:cNvGraphicFramePr/>
          <p:nvPr/>
        </p:nvGraphicFramePr>
        <p:xfrm>
          <a:off x="3500430" y="1785926"/>
          <a:ext cx="450059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3600" b="1" dirty="0"/>
              <a:t>Oferta Programática Vigente y Costo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1643050"/>
            <a:ext cx="2471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Programa 16, 17 y 18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285992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Los programas 16, 17 y 18 contienen las acciones para la prevención y control de las ITS y VIH/SIDA, la tuberculosis y las enfermedades vectoriales y </a:t>
            </a:r>
            <a:r>
              <a:rPr lang="es-ES" sz="1600" dirty="0" err="1"/>
              <a:t>zoonóticas</a:t>
            </a:r>
            <a:r>
              <a:rPr lang="es-ES" sz="1600" dirty="0"/>
              <a:t>, respectivamente. 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Entre otros, busca atender a 154 mil personas con VIH/SIDA, dar tratamiento a 4,362 personas con tuberculosis y beneficiar a 4.3 millones y 3.2 millones de personas con acciones de prevención, control y vigilancia del Dengue, </a:t>
            </a:r>
            <a:r>
              <a:rPr lang="es-ES" sz="1600" dirty="0" err="1"/>
              <a:t>Zika</a:t>
            </a:r>
            <a:r>
              <a:rPr lang="es-ES" sz="1600" dirty="0"/>
              <a:t>,  </a:t>
            </a:r>
            <a:r>
              <a:rPr lang="es-ES" sz="1600" dirty="0" err="1"/>
              <a:t>Chikungunya</a:t>
            </a:r>
            <a:r>
              <a:rPr lang="es-ES" sz="1600" dirty="0"/>
              <a:t> y Malaria respectivamente.  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</p:txBody>
      </p:sp>
      <p:graphicFrame>
        <p:nvGraphicFramePr>
          <p:cNvPr id="9" name="2 Gráfico"/>
          <p:cNvGraphicFramePr/>
          <p:nvPr/>
        </p:nvGraphicFramePr>
        <p:xfrm>
          <a:off x="3643306" y="1857364"/>
          <a:ext cx="450059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86058"/>
            <a:ext cx="4762872" cy="1210146"/>
          </a:xfrm>
        </p:spPr>
        <p:txBody>
          <a:bodyPr/>
          <a:lstStyle/>
          <a:p>
            <a:r>
              <a:rPr lang="es-ES" dirty="0"/>
              <a:t>Prioridades y procesos estratégicos multianuales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282" y="107154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1. Implementar el MIS en 16 DAS adicionales (a las 09 priorizadas en 2017). Esto es, en 174 DMS adicionales en 14 departamentos del país, para aumentar coberturas de atención integral a 6.5 millones de personas.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70" t="19687" r="11523" b="5312"/>
          <a:stretch>
            <a:fillRect/>
          </a:stretch>
        </p:blipFill>
        <p:spPr bwMode="auto">
          <a:xfrm>
            <a:off x="2928926" y="2071678"/>
            <a:ext cx="5111389" cy="44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3571876"/>
            <a:ext cx="256878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Implementación del MIS 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en 16 DAS adicionales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en 2018 </a:t>
            </a:r>
          </a:p>
          <a:p>
            <a:pPr algn="ctr"/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4810" y="2285992"/>
            <a:ext cx="714380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174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643702" y="2285992"/>
            <a:ext cx="1214446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9,964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71934" y="3286124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731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929322" y="3286124"/>
            <a:ext cx="2000264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6,568,735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000496" y="4214818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2,755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357950" y="4143380"/>
            <a:ext cx="1643074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1,293,545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000496" y="5000636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182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357950" y="5000636"/>
            <a:ext cx="1571636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1,215,672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71934" y="5786454"/>
            <a:ext cx="1143008" cy="428628"/>
          </a:xfrm>
          <a:prstGeom prst="rect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736</a:t>
            </a:r>
          </a:p>
        </p:txBody>
      </p:sp>
    </p:spTree>
    <p:extLst>
      <p:ext uri="{BB962C8B-B14F-4D97-AF65-F5344CB8AC3E}">
        <p14:creationId xmlns:p14="http://schemas.microsoft.com/office/powerpoint/2010/main" val="1582992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14298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2. Escalar MIS a segundo nivel de atención urbano con la estrategia de Redes Integrales e Institucionales de Servicios de Salud (RISS) en las 09 DAS priorizadas. Esto es, establecer 29 micro-redes integradas e iniciar con la reconfiguración de 29 cabezas de red urbanas.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928934"/>
            <a:ext cx="3857684" cy="35719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43008" y="2643182"/>
            <a:ext cx="218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Micro RIISS San Marcos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43372" y="2571744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Planos de fortalecimiento para servicios  cabezas de red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b="41063"/>
          <a:stretch>
            <a:fillRect/>
          </a:stretch>
        </p:blipFill>
        <p:spPr bwMode="auto">
          <a:xfrm>
            <a:off x="4214810" y="3500438"/>
            <a:ext cx="38123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3600" dirty="0"/>
              <a:t>PRINCIPIOS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31578"/>
            <a:ext cx="7704856" cy="4877742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j-lt"/>
                <a:cs typeface="Apple Garamond"/>
              </a:rPr>
              <a:t>Derecho a la Salud</a:t>
            </a: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j-lt"/>
                <a:cs typeface="Apple Garamond"/>
              </a:rPr>
              <a:t>Equidad</a:t>
            </a: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j-lt"/>
                <a:cs typeface="Apple Garamond"/>
              </a:rPr>
              <a:t>Pertinencia Intercultural</a:t>
            </a: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Respeto y armonía con la Naturaleza</a:t>
            </a: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Transparencia</a:t>
            </a: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+mj-lt"/>
                <a:cs typeface="Apple Garamond"/>
              </a:rPr>
              <a:t>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100217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142984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3. Iniciar la recuperación de la red hospitalaria de la RIIS en las 09 DAS priorizadas: 06 hospitales distritales, 03 hospitales departamentales y 03 hospitales regionales.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714620"/>
            <a:ext cx="3214710" cy="343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14282" y="2428868"/>
            <a:ext cx="411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Hospital  Materno Infantil de Huehuetenango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628" y="2428868"/>
            <a:ext cx="313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Organización de la red hospitalaria</a:t>
            </a: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071810"/>
            <a:ext cx="3623928" cy="2717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CuadroTexto"/>
          <p:cNvSpPr txBox="1"/>
          <p:nvPr/>
        </p:nvSpPr>
        <p:spPr>
          <a:xfrm>
            <a:off x="2857488" y="4286256"/>
            <a:ext cx="857256" cy="4001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107154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4. Iniciar el desarrollo y fortalecimiento de la red de servicios del área metropolitana con la propuesta del MIS urbano y la estrategia RIISS.  Esto es, fortalecer 08 servicios de segundo nivel para apoyar al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descongestionamiento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de los hospitales de referencia nacional.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428596" y="3214686"/>
            <a:ext cx="3214710" cy="3071834"/>
            <a:chOff x="384175" y="990600"/>
            <a:chExt cx="5864225" cy="5867400"/>
          </a:xfrm>
        </p:grpSpPr>
        <p:sp>
          <p:nvSpPr>
            <p:cNvPr id="3" name="2 Elipse"/>
            <p:cNvSpPr/>
            <p:nvPr/>
          </p:nvSpPr>
          <p:spPr bwMode="auto">
            <a:xfrm>
              <a:off x="2268538" y="1916113"/>
              <a:ext cx="1366837" cy="144145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 sz="10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1371600" y="4191000"/>
              <a:ext cx="2286000" cy="175260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1066800" y="1524000"/>
              <a:ext cx="3048000" cy="259080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457200" y="990600"/>
              <a:ext cx="5791200" cy="58674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Program Files\Microsoft Office\MEDIA\CAGCAT10\j0240719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175" y="1989138"/>
              <a:ext cx="1163638" cy="182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Conector recto de flecha"/>
            <p:cNvCxnSpPr/>
            <p:nvPr/>
          </p:nvCxnSpPr>
          <p:spPr>
            <a:xfrm rot="16200000" flipH="1">
              <a:off x="804863" y="4171950"/>
              <a:ext cx="1336675" cy="714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V="1">
              <a:off x="1619250" y="2420938"/>
              <a:ext cx="661988" cy="4778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3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0525" y="4348163"/>
              <a:ext cx="1481138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12 Conector recto de flecha"/>
            <p:cNvCxnSpPr>
              <a:endCxn id="6" idx="6"/>
            </p:cNvCxnSpPr>
            <p:nvPr/>
          </p:nvCxnSpPr>
          <p:spPr>
            <a:xfrm rot="10800000">
              <a:off x="4114800" y="2819400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31777" y="2204864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14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3" y="2708275"/>
              <a:ext cx="360362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15 Imagen" descr="puesto de salu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0338" y="2708275"/>
              <a:ext cx="358775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16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675" y="2708275"/>
              <a:ext cx="360363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Elipse"/>
            <p:cNvSpPr/>
            <p:nvPr/>
          </p:nvSpPr>
          <p:spPr bwMode="auto">
            <a:xfrm>
              <a:off x="1908175" y="4292600"/>
              <a:ext cx="1368425" cy="14398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 sz="10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71737" y="4581128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19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050" y="5084763"/>
              <a:ext cx="360363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20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975" y="5084763"/>
              <a:ext cx="360363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21 Imagen" descr="puesto de salu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313" y="5084763"/>
              <a:ext cx="36036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24 Conector recto de flecha"/>
            <p:cNvCxnSpPr>
              <a:stCxn id="6" idx="5"/>
            </p:cNvCxnSpPr>
            <p:nvPr/>
          </p:nvCxnSpPr>
          <p:spPr>
            <a:xfrm>
              <a:off x="3668713" y="3735388"/>
              <a:ext cx="835025" cy="10350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>
              <a:stCxn id="5" idx="5"/>
            </p:cNvCxnSpPr>
            <p:nvPr/>
          </p:nvCxnSpPr>
          <p:spPr>
            <a:xfrm>
              <a:off x="3322638" y="5686425"/>
              <a:ext cx="1619250" cy="1349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45 Conector recto de flecha"/>
            <p:cNvCxnSpPr/>
            <p:nvPr/>
          </p:nvCxnSpPr>
          <p:spPr>
            <a:xfrm rot="5400000">
              <a:off x="5168106" y="4263232"/>
              <a:ext cx="652463" cy="374650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1 Imagen" descr="C:\Users\Sulma\Downloads\mapa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17977" r="9243" b="7865"/>
          <a:stretch>
            <a:fillRect/>
          </a:stretch>
        </p:blipFill>
        <p:spPr bwMode="auto">
          <a:xfrm>
            <a:off x="4429124" y="3357562"/>
            <a:ext cx="3582724" cy="234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428596" y="2643158"/>
            <a:ext cx="361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Gestión de RIIS en el área metropolitana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429124" y="2643158"/>
            <a:ext cx="3865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Servicios de salud identificados a fortalecer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071670" y="335756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DMS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928926" y="5786454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Hospitales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21442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5. Aumentar la formación de Auxiliares de Enfermería Comunitaria a 2,500 adicionales por año y recuperar las Escuelas Nacionales de Enfermería. Esto es, aumentar las sedes de extensión de formación a nivel local, a tres por Escuela Nacional. </a:t>
            </a:r>
          </a:p>
        </p:txBody>
      </p:sp>
      <p:pic>
        <p:nvPicPr>
          <p:cNvPr id="10242" name="Picture 2" descr="http://3.bp.blogspot.com/-CKHoxJlvuTQ/T-E5wRmUuOI/AAAAAAAAAC4/zd2YC09pXGY/s1600/foto-enecav-portada-1.jpg"/>
          <p:cNvPicPr>
            <a:picLocks noChangeAspect="1" noChangeArrowheads="1"/>
          </p:cNvPicPr>
          <p:nvPr/>
        </p:nvPicPr>
        <p:blipFill>
          <a:blip r:embed="rId2"/>
          <a:srcRect l="1889" t="6522" r="13098" b="5434"/>
          <a:stretch>
            <a:fillRect/>
          </a:stretch>
        </p:blipFill>
        <p:spPr bwMode="auto">
          <a:xfrm>
            <a:off x="642910" y="3357562"/>
            <a:ext cx="3214710" cy="1928826"/>
          </a:xfrm>
          <a:prstGeom prst="rect">
            <a:avLst/>
          </a:prstGeom>
          <a:noFill/>
        </p:spPr>
      </p:pic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3357562"/>
            <a:ext cx="2857520" cy="19056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2714620"/>
            <a:ext cx="2454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Escuela Nacional de Cobán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57752" y="2714620"/>
            <a:ext cx="2425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Enfermeras(os) del MSPAS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142984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6. Escalar la implementación del Modelo de Gestión Logística del Ministerio. Esto es, 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fortalecer la estimación de necesidades y programación de adquisiciones, el sistema de control de inventarios, el diagnóstico de condiciones de almacenamiento, elaboración de rutas de distribución, desarrollo de nuevos contratos abiertos, entre otros.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000372"/>
            <a:ext cx="5202804" cy="343601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21442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7. Implementar el Sistema de Información del MIS, el SIMIS, a nivel nacional. Esto es, garantizar el personal especializado y el equipo de cómputo para implementar las fichas clínicas individuales y familiares con capacidad de seguimiento nominal y Código Único de Identificación - CUI.</a:t>
            </a:r>
          </a:p>
        </p:txBody>
      </p:sp>
      <p:pic>
        <p:nvPicPr>
          <p:cNvPr id="3" name="0 Imagen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r="6772" b="48200"/>
          <a:stretch/>
        </p:blipFill>
        <p:spPr bwMode="auto">
          <a:xfrm>
            <a:off x="357158" y="2928934"/>
            <a:ext cx="7643866" cy="34290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Oferta Programática Multianual</a:t>
            </a:r>
            <a:endParaRPr lang="es-ES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285720" y="2143116"/>
          <a:ext cx="771530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5786" y="1357298"/>
            <a:ext cx="663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Presupuesto multianual 2018-2022 del MSPAS por unidad ejecutora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(en millones de quetzales)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7224" y="6143644"/>
            <a:ext cx="113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</a:t>
            </a:r>
            <a:r>
              <a:rPr lang="es-ES" sz="1200" dirty="0"/>
              <a:t>: propia.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600" cy="1080120"/>
          </a:xfrm>
        </p:spPr>
        <p:txBody>
          <a:bodyPr>
            <a:normAutofit/>
          </a:bodyPr>
          <a:lstStyle/>
          <a:p>
            <a:r>
              <a:rPr lang="es-GT" b="1" dirty="0"/>
              <a:t>Necesidades Financieras</a:t>
            </a:r>
          </a:p>
        </p:txBody>
      </p:sp>
      <p:graphicFrame>
        <p:nvGraphicFramePr>
          <p:cNvPr id="13" name="1 Gráfico"/>
          <p:cNvGraphicFramePr/>
          <p:nvPr/>
        </p:nvGraphicFramePr>
        <p:xfrm>
          <a:off x="142844" y="2071678"/>
          <a:ext cx="785818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85786" y="1357298"/>
            <a:ext cx="663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Presupuesto multianual 2018-2022 del MSPAS por unidad ejecutora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(en millones de quetzales)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57224" y="6143644"/>
            <a:ext cx="113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</a:t>
            </a:r>
            <a:r>
              <a:rPr lang="es-ES" sz="1200" dirty="0"/>
              <a:t>: propia.</a:t>
            </a:r>
          </a:p>
        </p:txBody>
      </p:sp>
    </p:spTree>
    <p:extLst>
      <p:ext uri="{BB962C8B-B14F-4D97-AF65-F5344CB8AC3E}">
        <p14:creationId xmlns:p14="http://schemas.microsoft.com/office/powerpoint/2010/main" val="210085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/>
        </p:nvGraphicFramePr>
        <p:xfrm>
          <a:off x="285720" y="0"/>
          <a:ext cx="7643866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5786" y="135729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Presupuesto multianual 2018-2022 del MSPAS </a:t>
            </a:r>
            <a:br>
              <a:rPr lang="es-ES" b="1" dirty="0">
                <a:solidFill>
                  <a:schemeClr val="tx2"/>
                </a:solidFill>
              </a:rPr>
            </a:br>
            <a:r>
              <a:rPr lang="es-ES" b="1" dirty="0">
                <a:solidFill>
                  <a:schemeClr val="tx2"/>
                </a:solidFill>
              </a:rPr>
              <a:t>(como % del PIB)</a:t>
            </a: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600" cy="1080120"/>
          </a:xfrm>
        </p:spPr>
        <p:txBody>
          <a:bodyPr>
            <a:normAutofit/>
          </a:bodyPr>
          <a:lstStyle/>
          <a:p>
            <a:r>
              <a:rPr lang="es-GT" b="1" dirty="0"/>
              <a:t>Necesidades Financieras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48" y="6000768"/>
            <a:ext cx="113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</a:t>
            </a:r>
            <a:r>
              <a:rPr lang="es-ES" sz="1200" dirty="0"/>
              <a:t>: propia.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3600" b="1" dirty="0"/>
              <a:t>Conclusiones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139136" cy="4801736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La recuperación integral de la red de servicios se encuentra en marcha y en intensificación.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Este esfuerzo permitirá avanzar hacia el cumplimiento de las actuales metas sanitarias de país y habilita la posibilidad de alcanzar aún más.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El ejercicio de planificación por resultados, desde la propuesta de atención integral del MSPAS, requerirá un re-planteamiento completo de la estructura programática del presupuesto de la institución.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La transformación del sistema de salud tomará tiempo, pero también un esfuerzo inter-sectorial que implica, entre otros, el aumento sostenido, escalonado y suficiente del financiamiento del MSPAS.</a:t>
            </a:r>
          </a:p>
          <a:p>
            <a:pPr marL="457200" lvl="1" indent="0" algn="just">
              <a:buNone/>
            </a:pPr>
            <a:endParaRPr lang="es-GT" sz="20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s-GT" sz="2000" dirty="0">
              <a:solidFill>
                <a:schemeClr val="tx2"/>
              </a:solidFill>
            </a:endParaRPr>
          </a:p>
          <a:p>
            <a:pPr algn="just"/>
            <a:endParaRPr lang="es-G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99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2857496"/>
            <a:ext cx="4762872" cy="1210146"/>
          </a:xfrm>
        </p:spPr>
        <p:txBody>
          <a:bodyPr/>
          <a:lstStyle/>
          <a:p>
            <a:pPr algn="ctr"/>
            <a:r>
              <a:rPr lang="es-ES" dirty="0"/>
              <a:t>Gracias.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434340" indent="-342900">
              <a:lnSpc>
                <a:spcPct val="200000"/>
              </a:lnSpc>
              <a:buFont typeface="+mj-lt"/>
              <a:buAutoNum type="arabicPeriod"/>
            </a:pPr>
            <a:r>
              <a:rPr lang="es-GT" sz="2800" dirty="0"/>
              <a:t>Rectoría y gobernanza democrática</a:t>
            </a:r>
            <a:endParaRPr lang="es-GT" sz="2400" dirty="0"/>
          </a:p>
          <a:p>
            <a:pPr marL="434340" indent="-342900">
              <a:lnSpc>
                <a:spcPct val="200000"/>
              </a:lnSpc>
              <a:buFont typeface="+mj-lt"/>
              <a:buAutoNum type="arabicPeriod"/>
            </a:pPr>
            <a:r>
              <a:rPr lang="es-GT" sz="2800" dirty="0"/>
              <a:t>Acceso universal a una atención integral e incluyente</a:t>
            </a:r>
            <a:endParaRPr lang="es-GT" sz="2400" dirty="0"/>
          </a:p>
          <a:p>
            <a:pPr marL="434340" indent="-342900">
              <a:lnSpc>
                <a:spcPct val="200000"/>
              </a:lnSpc>
              <a:buFont typeface="+mj-lt"/>
              <a:buAutoNum type="arabicPeriod"/>
            </a:pPr>
            <a:r>
              <a:rPr lang="es-GT" sz="2800" dirty="0"/>
              <a:t>Fortalecimiento institucional</a:t>
            </a:r>
            <a:endParaRPr lang="es-GT" sz="2400" dirty="0"/>
          </a:p>
          <a:p>
            <a:pPr marL="434340" indent="-342900">
              <a:lnSpc>
                <a:spcPct val="200000"/>
              </a:lnSpc>
              <a:buFont typeface="+mj-lt"/>
              <a:buAutoNum type="arabicPeriod"/>
            </a:pPr>
            <a:r>
              <a:rPr lang="es-GT" sz="2800" dirty="0"/>
              <a:t>Gestión transparente. </a:t>
            </a:r>
            <a:endParaRPr lang="es-GT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000" dirty="0"/>
              <a:t>Ejes de política</a:t>
            </a:r>
          </a:p>
        </p:txBody>
      </p:sp>
    </p:spTree>
    <p:extLst>
      <p:ext uri="{BB962C8B-B14F-4D97-AF65-F5344CB8AC3E}">
        <p14:creationId xmlns:p14="http://schemas.microsoft.com/office/powerpoint/2010/main" val="91490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80999" y="1719070"/>
            <a:ext cx="7359353" cy="4950289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GT" dirty="0"/>
              <a:t>Recuperar el funcionamiento óptimo de la red institucional de servicios de salud.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GT" dirty="0"/>
              <a:t>Implementar el Modelo Incluyente de Salud (MIS), como modelo de atención integral e incluyente, que facilite el continuo de la atención en toda la red de servicios de salud institucional a través de la estrategia de RISS.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Lineamientos de política eje 2</a:t>
            </a:r>
          </a:p>
        </p:txBody>
      </p:sp>
    </p:spTree>
    <p:extLst>
      <p:ext uri="{BB962C8B-B14F-4D97-AF65-F5344CB8AC3E}">
        <p14:creationId xmlns:p14="http://schemas.microsoft.com/office/powerpoint/2010/main" val="216588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GT" dirty="0"/>
              <a:t>Formular el Plan Maestro de Desarrollo de la Red Nacional de Atención en Salud que garantice los recursos de forma racionalizada y escalonada: </a:t>
            </a:r>
          </a:p>
          <a:p>
            <a:pPr lvl="1">
              <a:lnSpc>
                <a:spcPct val="150000"/>
              </a:lnSpc>
            </a:pPr>
            <a:r>
              <a:rPr lang="es-GT" dirty="0"/>
              <a:t>Plan Maestro de Infraestructura</a:t>
            </a:r>
          </a:p>
          <a:p>
            <a:pPr lvl="1">
              <a:lnSpc>
                <a:spcPct val="150000"/>
              </a:lnSpc>
            </a:pPr>
            <a:r>
              <a:rPr lang="es-GT" dirty="0"/>
              <a:t>Plan Maestro de RRHH</a:t>
            </a:r>
          </a:p>
          <a:p>
            <a:pPr lvl="1">
              <a:lnSpc>
                <a:spcPct val="150000"/>
              </a:lnSpc>
            </a:pPr>
            <a:r>
              <a:rPr lang="es-GT" dirty="0"/>
              <a:t>Plan Maestro de tecnología y servicios de apoyo</a:t>
            </a:r>
          </a:p>
          <a:p>
            <a:pPr lvl="1">
              <a:lnSpc>
                <a:spcPct val="150000"/>
              </a:lnSpc>
            </a:pPr>
            <a:r>
              <a:rPr lang="es-GT" dirty="0"/>
              <a:t>Plan Maestro de Sistema de Información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Lineamientos de política eje 2</a:t>
            </a:r>
          </a:p>
        </p:txBody>
      </p:sp>
    </p:spTree>
    <p:extLst>
      <p:ext uri="{BB962C8B-B14F-4D97-AF65-F5344CB8AC3E}">
        <p14:creationId xmlns:p14="http://schemas.microsoft.com/office/powerpoint/2010/main" val="326236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7643866" cy="1210146"/>
          </a:xfrm>
        </p:spPr>
        <p:txBody>
          <a:bodyPr>
            <a:normAutofit fontScale="90000"/>
          </a:bodyPr>
          <a:lstStyle/>
          <a:p>
            <a:r>
              <a:rPr lang="es-GT" sz="4000" b="1" dirty="0"/>
              <a:t>Modelo de Atención </a:t>
            </a:r>
            <a:br>
              <a:rPr lang="es-GT" sz="4000" b="1" dirty="0"/>
            </a:br>
            <a:r>
              <a:rPr lang="es-GT" sz="4000" b="1" dirty="0"/>
              <a:t>Primaria en Salud:</a:t>
            </a:r>
            <a:br>
              <a:rPr lang="es-GT" sz="4000" b="1" dirty="0"/>
            </a:br>
            <a:br>
              <a:rPr lang="es-GT" sz="4000" dirty="0"/>
            </a:br>
            <a:r>
              <a:rPr lang="es-GT" sz="4000" dirty="0"/>
              <a:t>El Modelo Incluyente de Salud</a:t>
            </a:r>
            <a:endParaRPr lang="es-GT" sz="4000" b="1" dirty="0"/>
          </a:p>
        </p:txBody>
      </p:sp>
    </p:spTree>
    <p:extLst>
      <p:ext uri="{BB962C8B-B14F-4D97-AF65-F5344CB8AC3E}">
        <p14:creationId xmlns:p14="http://schemas.microsoft.com/office/powerpoint/2010/main" val="5808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Modelo Incluyente de Salud</a:t>
            </a:r>
          </a:p>
        </p:txBody>
      </p: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3286116" y="1571612"/>
            <a:ext cx="4935536" cy="4826575"/>
            <a:chOff x="703609" y="1700808"/>
            <a:chExt cx="8154671" cy="5315473"/>
          </a:xfrm>
        </p:grpSpPr>
        <p:sp>
          <p:nvSpPr>
            <p:cNvPr id="5" name="4 Rectángulo redondeado"/>
            <p:cNvSpPr/>
            <p:nvPr/>
          </p:nvSpPr>
          <p:spPr>
            <a:xfrm>
              <a:off x="703609" y="1700808"/>
              <a:ext cx="647862" cy="49686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Ó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bg1"/>
                  </a:solidFill>
                </a:rPr>
                <a:t>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1980971" y="1700808"/>
              <a:ext cx="2950791" cy="1080451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PROGRAMA COMUNITARIO DE SALUD (PCOS)</a:t>
              </a:r>
            </a:p>
          </p:txBody>
        </p:sp>
        <p:sp>
          <p:nvSpPr>
            <p:cNvPr id="7" name="6 Elipse"/>
            <p:cNvSpPr/>
            <p:nvPr/>
          </p:nvSpPr>
          <p:spPr>
            <a:xfrm>
              <a:off x="1980971" y="2985811"/>
              <a:ext cx="2735712" cy="130773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PROGRAMA FAMILIAR DE SALUD (PFAS)</a:t>
              </a:r>
            </a:p>
          </p:txBody>
        </p:sp>
        <p:sp>
          <p:nvSpPr>
            <p:cNvPr id="8" name="7 Elipse"/>
            <p:cNvSpPr/>
            <p:nvPr/>
          </p:nvSpPr>
          <p:spPr>
            <a:xfrm>
              <a:off x="1980971" y="4508582"/>
              <a:ext cx="2735712" cy="143535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PROGRAMA INDIVIDUAL DE SALUD (PIAS)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5715008" y="1700808"/>
              <a:ext cx="3143272" cy="41044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perspectiveContrastingLeftFacing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u="sng" dirty="0"/>
                <a:t>PERSPECTIVAS: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/>
                <a:t>DERECHO A LA SALUD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/>
                <a:t>PERTINENCIA INTERCULTURAL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/>
                <a:t>EQUIDAD DE GÉNERO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/>
                <a:t>AMBIENTE</a:t>
              </a:r>
            </a:p>
          </p:txBody>
        </p:sp>
        <p:cxnSp>
          <p:nvCxnSpPr>
            <p:cNvPr id="10" name="9 Conector recto de flecha"/>
            <p:cNvCxnSpPr/>
            <p:nvPr/>
          </p:nvCxnSpPr>
          <p:spPr>
            <a:xfrm flipH="1">
              <a:off x="4931762" y="3356451"/>
              <a:ext cx="1224905" cy="283225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H="1">
              <a:off x="4931762" y="4508582"/>
              <a:ext cx="1224905" cy="57694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1548189" y="6372272"/>
              <a:ext cx="6827529" cy="6440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/>
                <a:t>VIGILANCIA EPIDEMIOLÓGICA  SOCIO CULTURAL</a:t>
              </a: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H="1" flipV="1">
              <a:off x="5076022" y="2421109"/>
              <a:ext cx="1080645" cy="2150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2 Marcador de contenido"/>
          <p:cNvSpPr>
            <a:spLocks noGrp="1"/>
          </p:cNvSpPr>
          <p:nvPr>
            <p:ph sz="half" idx="1"/>
          </p:nvPr>
        </p:nvSpPr>
        <p:spPr>
          <a:xfrm>
            <a:off x="0" y="1571611"/>
            <a:ext cx="3214678" cy="485778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s-ES" sz="1600" dirty="0"/>
              <a:t>Fortalecer la institucionalidad pública.</a:t>
            </a:r>
          </a:p>
          <a:p>
            <a:pPr>
              <a:spcAft>
                <a:spcPts val="1200"/>
              </a:spcAft>
              <a:defRPr/>
            </a:pPr>
            <a:r>
              <a:rPr lang="es-ES" sz="1600" dirty="0"/>
              <a:t>Perspectiva organizacional y sistémica.</a:t>
            </a:r>
          </a:p>
          <a:p>
            <a:pPr>
              <a:spcAft>
                <a:spcPts val="1200"/>
              </a:spcAft>
              <a:defRPr/>
            </a:pPr>
            <a:r>
              <a:rPr lang="es-ES" sz="1600" dirty="0"/>
              <a:t>Trabaja  con todos los componentes del modelo de atención y de gestión.</a:t>
            </a:r>
          </a:p>
          <a:p>
            <a:pPr>
              <a:spcAft>
                <a:spcPts val="1200"/>
              </a:spcAft>
              <a:defRPr/>
            </a:pPr>
            <a:r>
              <a:rPr lang="es-ES" sz="1600" dirty="0"/>
              <a:t>Perspectivas y atributos.</a:t>
            </a:r>
          </a:p>
          <a:p>
            <a:pPr>
              <a:spcAft>
                <a:spcPts val="1200"/>
              </a:spcAft>
              <a:defRPr/>
            </a:pPr>
            <a:r>
              <a:rPr lang="es-ES" sz="1600" dirty="0"/>
              <a:t>Transformación del primer nivel con impacto en el sistema.</a:t>
            </a:r>
          </a:p>
          <a:p>
            <a:pPr>
              <a:spcAft>
                <a:spcPts val="1200"/>
              </a:spcAft>
              <a:defRPr/>
            </a:pPr>
            <a:r>
              <a:rPr lang="es-ES" sz="1600" dirty="0"/>
              <a:t>Lógica de salud pública basada en derechos, APS renovada y RISS.</a:t>
            </a:r>
          </a:p>
          <a:p>
            <a:pPr>
              <a:spcAft>
                <a:spcPts val="1200"/>
              </a:spcAft>
              <a:defRPr/>
            </a:pPr>
            <a:r>
              <a:rPr lang="es-ES" sz="1600" dirty="0"/>
              <a:t>Financieramente factible.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17062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2400</Words>
  <Application>Microsoft Office PowerPoint</Application>
  <PresentationFormat>Presentación en pantalla (4:3)</PresentationFormat>
  <Paragraphs>291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Apple Garamond</vt:lpstr>
      <vt:lpstr>Arial</vt:lpstr>
      <vt:lpstr>Calibri</vt:lpstr>
      <vt:lpstr>Segoe UI Black</vt:lpstr>
      <vt:lpstr>Tema de Office</vt:lpstr>
      <vt:lpstr>Presentación de PowerPoint</vt:lpstr>
      <vt:lpstr>Visión</vt:lpstr>
      <vt:lpstr>Bases Legales</vt:lpstr>
      <vt:lpstr>PRINCIPIOS</vt:lpstr>
      <vt:lpstr>Ejes de política</vt:lpstr>
      <vt:lpstr>Lineamientos de política eje 2</vt:lpstr>
      <vt:lpstr>Lineamientos de política eje 2</vt:lpstr>
      <vt:lpstr>Modelo de Atención  Primaria en Salud:  El Modelo Incluyente de Salud</vt:lpstr>
      <vt:lpstr>El Modelo Incluyente de Salud</vt:lpstr>
      <vt:lpstr>Sectorización</vt:lpstr>
      <vt:lpstr>Equipos de trabajo</vt:lpstr>
      <vt:lpstr>Los programas operativos del MIS</vt:lpstr>
      <vt:lpstr>Los sub-programas operativos del MIS</vt:lpstr>
      <vt:lpstr>La horizontalización de los programas nacionales</vt:lpstr>
      <vt:lpstr>Vigilancia socio cultural</vt:lpstr>
      <vt:lpstr>Prioridades y procesos estratégicos multianuales</vt:lpstr>
      <vt:lpstr>Oferta Programática Vigente y Costo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Oferta Programática Multianual</vt:lpstr>
      <vt:lpstr>Necesidades Financieras</vt:lpstr>
      <vt:lpstr>Necesidades Financieras</vt:lpstr>
      <vt:lpstr>Conclusiones</vt:lpstr>
      <vt:lpstr>Gracias.</vt:lpstr>
      <vt:lpstr>Oferta Programática Vigente y Costo 2017</vt:lpstr>
      <vt:lpstr>Oferta Programática Vigente y Costo 2017</vt:lpstr>
      <vt:lpstr>Oferta Programática Vigente y Costo 2017</vt:lpstr>
      <vt:lpstr>Oferta Programática Vigente y Costo 2017</vt:lpstr>
      <vt:lpstr>Oferta Programática Vigente y Costo 2017</vt:lpstr>
      <vt:lpstr>Oferta Programática Vigente y Costo 2017</vt:lpstr>
      <vt:lpstr>Oferta Programática Vigente y Costo 2017</vt:lpstr>
      <vt:lpstr>Prioridades y procesos estratégicos multianuales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Oferta Programática Multianual</vt:lpstr>
      <vt:lpstr>Necesidades Financieras</vt:lpstr>
      <vt:lpstr>Necesidades Financieras</vt:lpstr>
      <vt:lpstr>Conclusiones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Myriam Adelaida Galvez García</cp:lastModifiedBy>
  <cp:revision>228</cp:revision>
  <cp:lastPrinted>2017-05-17T00:39:29Z</cp:lastPrinted>
  <dcterms:created xsi:type="dcterms:W3CDTF">2017-05-10T23:30:59Z</dcterms:created>
  <dcterms:modified xsi:type="dcterms:W3CDTF">2017-06-02T21:28:54Z</dcterms:modified>
</cp:coreProperties>
</file>