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9"/>
  </p:notes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45" r:id="rId14"/>
    <p:sldId id="319" r:id="rId15"/>
    <p:sldId id="320" r:id="rId16"/>
    <p:sldId id="321" r:id="rId17"/>
    <p:sldId id="3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utor" lastIdx="1" clrIdx="0"/>
  <p:cmAuthor id="1" name="Pedro Prado" initials="PP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2E080"/>
    <a:srgbClr val="C5FFDB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6598" autoAdjust="0"/>
  </p:normalViewPr>
  <p:slideViewPr>
    <p:cSldViewPr>
      <p:cViewPr>
        <p:scale>
          <a:sx n="100" d="100"/>
          <a:sy n="100" d="100"/>
        </p:scale>
        <p:origin x="365" y="-13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Andr&#233;s%20Navas\59%20EE\Encuesta\Calculos%20EE5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Andr&#233;s%20Navas\59%20EE\Encuesta\Calculos%20EE5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Andr&#233;s%20Navas\59%20EE\Encuesta\Calculos%20EE5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Andr&#233;s%20Navas\59%20EE\Encuesta\Calculos%20EE5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/>
              <a:t>Muestra por tamaño de empresa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'Composición de la muestra2'!$M$11:$P$11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'Composición de la muestra2'!$M$12:$P$12</c:f>
              <c:numCache>
                <c:formatCode>###0</c:formatCode>
                <c:ptCount val="4"/>
                <c:pt idx="0" formatCode="General">
                  <c:v>12.2</c:v>
                </c:pt>
                <c:pt idx="1">
                  <c:v>32</c:v>
                </c:pt>
                <c:pt idx="2" formatCode="####.0">
                  <c:v>27.8</c:v>
                </c:pt>
                <c:pt idx="3" formatCode="General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3-448C-A91E-56C9F94E60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400"/>
              <a:t>Programas de protección del medio ambiente - Tamaño de empresa</a:t>
            </a:r>
          </a:p>
        </c:rich>
      </c:tx>
      <c:layout>
        <c:manualLayout>
          <c:xMode val="edge"/>
          <c:yMode val="edge"/>
          <c:x val="0.11873600174978127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'Composición de la muestra2'!$B$80</c:f>
              <c:strCache>
                <c:ptCount val="1"/>
                <c:pt idx="0">
                  <c:v>Sí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'Composición de la muestra2'!$C$79:$F$79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'Composición de la muestra2'!$C$80:$F$80</c:f>
              <c:numCache>
                <c:formatCode>0.00%</c:formatCode>
                <c:ptCount val="4"/>
                <c:pt idx="0">
                  <c:v>0.1111111111111111</c:v>
                </c:pt>
                <c:pt idx="1">
                  <c:v>0.2857142857142857</c:v>
                </c:pt>
                <c:pt idx="2">
                  <c:v>0.46153846153846156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7-4397-B2D5-5A5915AC1BA5}"/>
            </c:ext>
          </c:extLst>
        </c:ser>
        <c:ser>
          <c:idx val="1"/>
          <c:order val="1"/>
          <c:tx>
            <c:strRef>
              <c:f>'Composición de la muestra2'!$B$81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'Composición de la muestra2'!$C$79:$F$79</c:f>
              <c:strCache>
                <c:ptCount val="4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  <c:pt idx="3">
                  <c:v>Grande</c:v>
                </c:pt>
              </c:strCache>
            </c:strRef>
          </c:cat>
          <c:val>
            <c:numRef>
              <c:f>'Composición de la muestra2'!$C$81:$F$81</c:f>
              <c:numCache>
                <c:formatCode>0.00%</c:formatCode>
                <c:ptCount val="4"/>
                <c:pt idx="0">
                  <c:v>0.88888888888888884</c:v>
                </c:pt>
                <c:pt idx="1">
                  <c:v>0.7142857142857143</c:v>
                </c:pt>
                <c:pt idx="2">
                  <c:v>0.53846153846153844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7-4397-B2D5-5A5915AC1B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274304"/>
        <c:axId val="140280192"/>
      </c:barChart>
      <c:catAx>
        <c:axId val="14027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0280192"/>
        <c:crosses val="autoZero"/>
        <c:auto val="1"/>
        <c:lblAlgn val="ctr"/>
        <c:lblOffset val="100"/>
        <c:noMultiLvlLbl val="0"/>
      </c:catAx>
      <c:valAx>
        <c:axId val="1402801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02743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79435396576998"/>
          <c:y val="9.9091127233241164E-2"/>
          <c:w val="0.69640937459408303"/>
          <c:h val="0.5595799030511858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'TEMA IV HC DESECHOS'!$K$85:$K$87</c:f>
              <c:strCache>
                <c:ptCount val="3"/>
                <c:pt idx="0">
                  <c:v>Ya lo hacen</c:v>
                </c:pt>
                <c:pt idx="1">
                  <c:v>No lo han hecho y no lo piensan hacer</c:v>
                </c:pt>
                <c:pt idx="2">
                  <c:v>No lo han hecho pero sí lo piensan hacer</c:v>
                </c:pt>
              </c:strCache>
            </c:strRef>
          </c:cat>
          <c:val>
            <c:numRef>
              <c:f>'TEMA IV HC DESECHOS'!$L$85:$L$87</c:f>
              <c:numCache>
                <c:formatCode>####.0</c:formatCode>
                <c:ptCount val="3"/>
                <c:pt idx="0">
                  <c:v>69.20821114369501</c:v>
                </c:pt>
                <c:pt idx="1">
                  <c:v>30.205278592375368</c:v>
                </c:pt>
                <c:pt idx="2">
                  <c:v>0.5865102639296188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E-4DC7-9975-E64D5E04E2C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7.3228148368246426E-2"/>
          <c:y val="0.67619883442340567"/>
          <c:w val="0.88771396028326643"/>
          <c:h val="0.27312188780140795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0661761284375"/>
          <c:y val="0.10070861266390807"/>
          <c:w val="0.68463620999814856"/>
          <c:h val="0.5517578078248199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'TEMA IV HC DESECHOS'!$K$74:$K$76</c:f>
              <c:strCache>
                <c:ptCount val="3"/>
                <c:pt idx="0">
                  <c:v>Ya lo hicieron</c:v>
                </c:pt>
                <c:pt idx="1">
                  <c:v>No lo han hecho y no lo piensan hacer</c:v>
                </c:pt>
                <c:pt idx="2">
                  <c:v>No lo han hecho pero sí lo piensan hacer</c:v>
                </c:pt>
              </c:strCache>
            </c:strRef>
          </c:cat>
          <c:val>
            <c:numRef>
              <c:f>'TEMA IV HC DESECHOS'!$L$74:$L$76</c:f>
              <c:numCache>
                <c:formatCode>####.0</c:formatCode>
                <c:ptCount val="3"/>
                <c:pt idx="0">
                  <c:v>89.010989010989007</c:v>
                </c:pt>
                <c:pt idx="1">
                  <c:v>9.8901098901098905</c:v>
                </c:pt>
                <c:pt idx="2">
                  <c:v>1.098901098901099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F-4891-A9B0-40E3121361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9.4967563016887052E-2"/>
          <c:y val="0.67882438143636037"/>
          <c:w val="0.82733666666666672"/>
          <c:h val="0.28334036046399086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A601A-8EBA-463F-A7D2-B82AE4D7756E}" type="datetimeFigureOut">
              <a:rPr lang="es-GT" smtClean="0"/>
              <a:t>16/05/2017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CBDFE-356B-4059-9FC5-CE62C114DA7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Objetivo EE: </a:t>
            </a:r>
            <a:r>
              <a:rPr lang="es-MX" dirty="0"/>
              <a:t>Recolectar y dar a conocer las percepciones de los empresarios sobre su actividad económica actual y sus perspectivas de corto plazo, así como analizar las actividades que vislumbran oportunidades de reducción de la huella de carbono.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Margen de error: +/- 6.3%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dirty="0"/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406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Micro y pequeñas empresas 44%, 2015.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145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El programa implica un costo.</a:t>
            </a:r>
            <a:r>
              <a:rPr lang="es-GT" baseline="0" dirty="0"/>
              <a:t> Por eso micro y peque no tienen</a:t>
            </a:r>
          </a:p>
          <a:p>
            <a:r>
              <a:rPr lang="es-GT" baseline="0" dirty="0"/>
              <a:t>Grandes, es una relación 50-50 </a:t>
            </a:r>
            <a:r>
              <a:rPr lang="es-GT" baseline="0" dirty="0" err="1"/>
              <a:t>pq</a:t>
            </a:r>
            <a:r>
              <a:rPr lang="es-GT" baseline="0" dirty="0"/>
              <a:t> es un costo oportunidad (por </a:t>
            </a:r>
            <a:r>
              <a:rPr lang="es-GT" baseline="0" dirty="0" err="1"/>
              <a:t>ej</a:t>
            </a:r>
            <a:r>
              <a:rPr lang="es-GT" baseline="0" dirty="0"/>
              <a:t> publicidad)</a:t>
            </a:r>
          </a:p>
          <a:p>
            <a:r>
              <a:rPr lang="es-GT" baseline="0" dirty="0"/>
              <a:t>Medianas, ya se están involucrando</a:t>
            </a:r>
          </a:p>
          <a:p>
            <a:endParaRPr lang="es-GT" dirty="0"/>
          </a:p>
          <a:p>
            <a:r>
              <a:rPr lang="es-GT" dirty="0"/>
              <a:t>Reducción de desechos</a:t>
            </a:r>
            <a:r>
              <a:rPr lang="es-GT" baseline="0" dirty="0"/>
              <a:t> (gastar menos papel)</a:t>
            </a:r>
          </a:p>
          <a:p>
            <a:r>
              <a:rPr lang="es-GT" baseline="0" dirty="0"/>
              <a:t>Prevención de la contaminación (mantenimiento de vehículos, etc…)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5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058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Las bolsas negras que cada uno usamos en nuestras casas</a:t>
            </a:r>
            <a:r>
              <a:rPr lang="es-GT" baseline="0" dirty="0"/>
              <a:t> (visualización de que tipo de bolsas)</a:t>
            </a:r>
          </a:p>
          <a:p>
            <a:r>
              <a:rPr lang="es-GT" baseline="0" dirty="0"/>
              <a:t>Vemos que puede ser bajo, con relación a CA pero la industria en CA y los </a:t>
            </a:r>
            <a:r>
              <a:rPr lang="es-GT" baseline="0" dirty="0" err="1"/>
              <a:t>volumenes</a:t>
            </a:r>
            <a:r>
              <a:rPr lang="es-GT" baseline="0" dirty="0"/>
              <a:t> de producción son mayores a lo que GT produce. </a:t>
            </a:r>
          </a:p>
          <a:p>
            <a:endParaRPr lang="es-GT" baseline="0" dirty="0"/>
          </a:p>
          <a:p>
            <a:r>
              <a:rPr lang="es-GT" baseline="0" dirty="0"/>
              <a:t>Esto es una percepción u opinión, no son datos pesados o mediciones exactas. Por lo que en algunos casos, puede verse más amigable de lo que es en realidad.</a:t>
            </a:r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608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Todos los indicadores o variables</a:t>
            </a:r>
            <a:r>
              <a:rPr lang="es-GT" baseline="0" dirty="0"/>
              <a:t> que se estudian, son los que se utilizan en un </a:t>
            </a:r>
            <a:r>
              <a:rPr lang="es-GT" dirty="0"/>
              <a:t>estándar internacional </a:t>
            </a:r>
            <a:r>
              <a:rPr lang="es-GT" baseline="0" dirty="0"/>
              <a:t>para mediciones la huella de carbono. </a:t>
            </a:r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08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Los gases de efecto invernadero</a:t>
            </a:r>
            <a:r>
              <a:rPr lang="es-GT" baseline="0" dirty="0"/>
              <a:t> pasan por un proceso de combustión, </a:t>
            </a:r>
          </a:p>
          <a:p>
            <a:r>
              <a:rPr lang="es-GT" dirty="0"/>
              <a:t>Esta es la formula</a:t>
            </a:r>
            <a:r>
              <a:rPr lang="es-GT" baseline="0" dirty="0"/>
              <a:t> de una reacción de combustión</a:t>
            </a:r>
          </a:p>
          <a:p>
            <a:endParaRPr lang="es-GT" dirty="0"/>
          </a:p>
          <a:p>
            <a:r>
              <a:rPr lang="es-GT" dirty="0"/>
              <a:t>Como que la tierra se vuelve un gran </a:t>
            </a:r>
            <a:r>
              <a:rPr lang="es-GT" dirty="0" err="1"/>
              <a:t>pulmon</a:t>
            </a:r>
            <a:r>
              <a:rPr lang="es-GT" dirty="0"/>
              <a:t> que no logra sacar esos gases de invernadero</a:t>
            </a:r>
          </a:p>
          <a:p>
            <a:endParaRPr lang="es-GT" dirty="0"/>
          </a:p>
          <a:p>
            <a:r>
              <a:rPr lang="es-G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¿Que es una reacción química?</a:t>
            </a:r>
            <a:br>
              <a:rPr lang="es-GT" dirty="0"/>
            </a:br>
            <a:r>
              <a:rPr lang="es-G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Reacción química es el proceso en el cual una sustancia (o sustancias) cambia para formar una o más sustancias nuevas, es decir es un proceso de cambio de unos reactivos iniciales a unos productos finales</a:t>
            </a:r>
          </a:p>
          <a:p>
            <a:endParaRPr lang="es-G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G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Consideremos la combustión del gas metano (CH4). Esta reacción consume oxígeno (O2) y produce agua (H2O) y dióxido de carbono (CO2). Podemos entonces escribir la ecuación química:</a:t>
            </a:r>
            <a:br>
              <a:rPr lang="es-GT" dirty="0"/>
            </a:br>
            <a:br>
              <a:rPr lang="es-GT" dirty="0"/>
            </a:br>
            <a:r>
              <a:rPr lang="es-G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CH4 + O2 = CO2 + H2O</a:t>
            </a:r>
          </a:p>
          <a:p>
            <a:endParaRPr lang="es-GT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G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 metano</a:t>
            </a:r>
            <a:r>
              <a:rPr lang="es-G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un ejemplo sería la ganadería, </a:t>
            </a:r>
            <a:r>
              <a:rPr lang="es-GT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pq</a:t>
            </a:r>
            <a:r>
              <a:rPr lang="es-G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uno de los principales emisores de gas metano. </a:t>
            </a:r>
          </a:p>
          <a:p>
            <a:r>
              <a:rPr lang="es-G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Incendios en basurero, los orgánicos liberan gas metano… </a:t>
            </a:r>
          </a:p>
          <a:p>
            <a:endParaRPr lang="es-GT" dirty="0"/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827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Huella</a:t>
            </a:r>
            <a:r>
              <a:rPr lang="es-GT" baseline="0" dirty="0"/>
              <a:t> de carbono  medida en emisión promedio de toneladas de </a:t>
            </a:r>
            <a:r>
              <a:rPr lang="es-GT" baseline="0" dirty="0" err="1"/>
              <a:t>Dioxido</a:t>
            </a:r>
            <a:r>
              <a:rPr lang="es-GT" baseline="0" dirty="0"/>
              <a:t> de Carbono (CO2) anuales </a:t>
            </a:r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8922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dirty="0"/>
              <a:t>Huella</a:t>
            </a:r>
            <a:r>
              <a:rPr lang="es-GT" baseline="0" dirty="0"/>
              <a:t> de carbono  medida en emisión promedio de toneladas de </a:t>
            </a:r>
            <a:r>
              <a:rPr lang="es-GT" baseline="0" dirty="0" err="1"/>
              <a:t>Dioxido</a:t>
            </a:r>
            <a:r>
              <a:rPr lang="es-GT" baseline="0" dirty="0"/>
              <a:t> de Carbono (CO2) por empleado por año.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GT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baseline="0" dirty="0"/>
              <a:t>Diferencias con AU= numero de empleados, sector informal </a:t>
            </a:r>
            <a:r>
              <a:rPr lang="es-GT" baseline="0" dirty="0" err="1"/>
              <a:t>vers</a:t>
            </a:r>
            <a:r>
              <a:rPr lang="es-GT" baseline="0" dirty="0"/>
              <a:t> informal en GT, magnitud de país, producción, etc.</a:t>
            </a:r>
            <a:endParaRPr lang="es-GT" dirty="0"/>
          </a:p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CBDFE-356B-4059-9FC5-CE62C114DA72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416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Podrían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optimistas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las </a:t>
            </a:r>
            <a:r>
              <a:rPr lang="en-GB" dirty="0" err="1"/>
              <a:t>respuestas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Cual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la </a:t>
            </a:r>
            <a:r>
              <a:rPr lang="en-GB" dirty="0" err="1"/>
              <a:t>probabilidad</a:t>
            </a:r>
            <a:r>
              <a:rPr lang="en-GB" dirty="0"/>
              <a:t> </a:t>
            </a:r>
            <a:r>
              <a:rPr lang="en-GB" dirty="0" err="1"/>
              <a:t>qeu</a:t>
            </a:r>
            <a:r>
              <a:rPr lang="en-GB" dirty="0"/>
              <a:t> las </a:t>
            </a:r>
            <a:r>
              <a:rPr lang="en-GB" dirty="0" err="1"/>
              <a:t>empresas</a:t>
            </a:r>
            <a:r>
              <a:rPr lang="en-GB" dirty="0"/>
              <a:t> </a:t>
            </a:r>
            <a:r>
              <a:rPr lang="en-GB" dirty="0" err="1"/>
              <a:t>hayan</a:t>
            </a:r>
            <a:r>
              <a:rPr lang="en-GB" dirty="0"/>
              <a:t> </a:t>
            </a:r>
            <a:r>
              <a:rPr lang="en-GB" dirty="0" err="1"/>
              <a:t>cambiado</a:t>
            </a:r>
            <a:r>
              <a:rPr lang="en-GB" dirty="0"/>
              <a:t> a </a:t>
            </a:r>
            <a:r>
              <a:rPr lang="en-GB" dirty="0" err="1"/>
              <a:t>ahorradoras</a:t>
            </a:r>
            <a:r>
              <a:rPr lang="en-GB" dirty="0"/>
              <a:t>? Y a LED? </a:t>
            </a:r>
            <a:r>
              <a:rPr lang="en-GB" dirty="0" err="1"/>
              <a:t>Podría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menos</a:t>
            </a:r>
            <a:r>
              <a:rPr lang="en-GB" dirty="0"/>
              <a:t> el</a:t>
            </a:r>
            <a:r>
              <a:rPr lang="en-GB" baseline="0" dirty="0"/>
              <a:t> % </a:t>
            </a:r>
            <a:r>
              <a:rPr lang="en-GB" baseline="0" dirty="0" err="1"/>
              <a:t>debido</a:t>
            </a:r>
            <a:r>
              <a:rPr lang="en-GB" baseline="0" dirty="0"/>
              <a:t> a </a:t>
            </a:r>
            <a:r>
              <a:rPr lang="en-GB" baseline="0" dirty="0" err="1"/>
              <a:t>qe</a:t>
            </a:r>
            <a:r>
              <a:rPr lang="en-GB" baseline="0" dirty="0"/>
              <a:t> </a:t>
            </a:r>
            <a:r>
              <a:rPr lang="en-GB" baseline="0" dirty="0" err="1"/>
              <a:t>es</a:t>
            </a:r>
            <a:r>
              <a:rPr lang="en-GB" baseline="0" dirty="0"/>
              <a:t> </a:t>
            </a:r>
            <a:r>
              <a:rPr lang="en-GB" baseline="0" dirty="0" err="1"/>
              <a:t>una</a:t>
            </a:r>
            <a:r>
              <a:rPr lang="en-GB" baseline="0" dirty="0"/>
              <a:t> </a:t>
            </a:r>
            <a:r>
              <a:rPr lang="en-GB" baseline="0" dirty="0" err="1"/>
              <a:t>tecnología</a:t>
            </a:r>
            <a:r>
              <a:rPr lang="en-GB" baseline="0" dirty="0"/>
              <a:t> mas </a:t>
            </a:r>
            <a:r>
              <a:rPr lang="en-GB" baseline="0" dirty="0" err="1"/>
              <a:t>cara</a:t>
            </a:r>
            <a:endParaRPr lang="en-GB" baseline="0" dirty="0"/>
          </a:p>
          <a:p>
            <a:endParaRPr lang="en-GB" baseline="0" dirty="0"/>
          </a:p>
          <a:p>
            <a:r>
              <a:rPr lang="en-GB" baseline="0" dirty="0" err="1"/>
              <a:t>Pesa</a:t>
            </a:r>
            <a:r>
              <a:rPr lang="en-GB" baseline="0" dirty="0"/>
              <a:t> mucho que hay mucho micro y </a:t>
            </a:r>
            <a:r>
              <a:rPr lang="en-GB" baseline="0" dirty="0" err="1"/>
              <a:t>pequeñas</a:t>
            </a:r>
            <a:r>
              <a:rPr lang="en-GB" baseline="0" dirty="0"/>
              <a:t> </a:t>
            </a:r>
            <a:r>
              <a:rPr lang="en-GB" baseline="0" dirty="0" err="1"/>
              <a:t>empresas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la </a:t>
            </a:r>
            <a:r>
              <a:rPr lang="en-GB" baseline="0" dirty="0" err="1"/>
              <a:t>economía</a:t>
            </a:r>
            <a:r>
              <a:rPr lang="en-GB" baseline="0" dirty="0"/>
              <a:t> </a:t>
            </a:r>
            <a:r>
              <a:rPr lang="en-GB" baseline="0" dirty="0" err="1"/>
              <a:t>nacional</a:t>
            </a:r>
            <a:r>
              <a:rPr lang="en-GB" baseline="0" dirty="0"/>
              <a:t>, </a:t>
            </a:r>
            <a:r>
              <a:rPr lang="en-GB" baseline="0" dirty="0" err="1"/>
              <a:t>por</a:t>
            </a:r>
            <a:r>
              <a:rPr lang="en-GB" baseline="0" dirty="0"/>
              <a:t> lo que ante un </a:t>
            </a:r>
            <a:r>
              <a:rPr lang="en-GB" baseline="0" dirty="0" err="1"/>
              <a:t>presupuesto</a:t>
            </a:r>
            <a:r>
              <a:rPr lang="en-GB" baseline="0" dirty="0"/>
              <a:t> </a:t>
            </a:r>
            <a:r>
              <a:rPr lang="en-GB" baseline="0" dirty="0" err="1"/>
              <a:t>apretado</a:t>
            </a:r>
            <a:r>
              <a:rPr lang="en-GB" baseline="0" dirty="0"/>
              <a:t>, </a:t>
            </a:r>
          </a:p>
          <a:p>
            <a:r>
              <a:rPr lang="en-GB" baseline="0" dirty="0" err="1"/>
              <a:t>dificilmente</a:t>
            </a:r>
            <a:r>
              <a:rPr lang="en-GB" baseline="0" dirty="0"/>
              <a:t> van a </a:t>
            </a:r>
            <a:r>
              <a:rPr lang="en-GB" baseline="0" dirty="0" err="1"/>
              <a:t>utilizar</a:t>
            </a:r>
            <a:r>
              <a:rPr lang="en-GB" baseline="0" dirty="0"/>
              <a:t> sus </a:t>
            </a:r>
            <a:r>
              <a:rPr lang="en-GB" baseline="0" dirty="0" err="1"/>
              <a:t>recursos</a:t>
            </a:r>
            <a:r>
              <a:rPr lang="en-GB" baseline="0" dirty="0"/>
              <a:t> para </a:t>
            </a:r>
            <a:r>
              <a:rPr lang="en-GB" baseline="0" dirty="0" err="1"/>
              <a:t>cambiar</a:t>
            </a:r>
            <a:r>
              <a:rPr lang="en-GB" baseline="0" dirty="0"/>
              <a:t> a </a:t>
            </a:r>
            <a:r>
              <a:rPr lang="en-GB" baseline="0" dirty="0" err="1"/>
              <a:t>bombillas</a:t>
            </a:r>
            <a:r>
              <a:rPr lang="en-GB" baseline="0" dirty="0"/>
              <a:t>, </a:t>
            </a:r>
            <a:r>
              <a:rPr lang="en-GB" baseline="0" dirty="0" err="1"/>
              <a:t>por</a:t>
            </a:r>
            <a:r>
              <a:rPr lang="en-GB" baseline="0" dirty="0"/>
              <a:t> </a:t>
            </a:r>
            <a:r>
              <a:rPr lang="en-GB" baseline="0" dirty="0" err="1"/>
              <a:t>ejemplo</a:t>
            </a:r>
            <a:r>
              <a:rPr lang="en-GB" baseline="0" dirty="0"/>
              <a:t>. </a:t>
            </a:r>
          </a:p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6116E-BAD4-4515-92DF-AE23ED62434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7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4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1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3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8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0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9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5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5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3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B184-819E-4599-99F8-E5D19BE42C06}" type="datetimeFigureOut">
              <a:rPr lang="en-GB" smtClean="0"/>
              <a:t>16/05/2017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3450-D36D-4DBD-8A60-1E363F33D3B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7772400" cy="1299591"/>
          </a:xfrm>
        </p:spPr>
        <p:txBody>
          <a:bodyPr>
            <a:noAutofit/>
          </a:bodyPr>
          <a:lstStyle/>
          <a:p>
            <a:pPr algn="just"/>
            <a:r>
              <a:rPr lang="es-GT" sz="2800" b="1" dirty="0"/>
              <a:t>EL DESEMPEÑO DE LA ACTIVIDAD EMPRESARIAL Y SU RELACIÓN CON EL MEDIO AMBIENTE</a:t>
            </a:r>
            <a:endParaRPr lang="en-GB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6858000" cy="914400"/>
          </a:xfrm>
        </p:spPr>
        <p:txBody>
          <a:bodyPr/>
          <a:lstStyle/>
          <a:p>
            <a:pPr algn="just"/>
            <a:r>
              <a:rPr lang="es-GT" sz="2400" b="1" cap="none" dirty="0">
                <a:solidFill>
                  <a:srgbClr val="008000"/>
                </a:solidFill>
              </a:rPr>
              <a:t>59ª. Encuesta empresarial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66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dirty="0"/>
              <a:t>En el otro sentido, la fotosíntesis hace un proceso casi opuesto</a:t>
            </a:r>
            <a:endParaRPr lang="es-GT" baseline="-2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208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GT" sz="3000" dirty="0"/>
              <a:t>Las plantas toman el agua y el CO</a:t>
            </a:r>
            <a:r>
              <a:rPr lang="es-GT" sz="3000" baseline="-25000" dirty="0"/>
              <a:t>2</a:t>
            </a:r>
            <a:r>
              <a:rPr lang="es-GT" sz="3000" dirty="0"/>
              <a:t> del ambiente y entregan oxígeno y azúcares. </a:t>
            </a:r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algn="just"/>
            <a:r>
              <a:rPr lang="es-GT" sz="3000" dirty="0"/>
              <a:t>Si se observa la reacción de combustión lo que “sale” de una es lo que “entra” a la otra. </a:t>
            </a:r>
          </a:p>
          <a:p>
            <a:endParaRPr lang="es-GT" dirty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706767" y="3645024"/>
            <a:ext cx="4320480" cy="144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2400" b="1" dirty="0" err="1">
                <a:solidFill>
                  <a:srgbClr val="000000"/>
                </a:solidFill>
                <a:latin typeface="Calibri"/>
              </a:rPr>
              <a:t>R</a:t>
            </a:r>
            <a:r>
              <a:rPr lang="en-GB" sz="2400" b="1" i="0" u="none" strike="noStrike" baseline="0" dirty="0" err="1">
                <a:solidFill>
                  <a:srgbClr val="000000"/>
                </a:solidFill>
                <a:latin typeface="Calibri"/>
              </a:rPr>
              <a:t>eacción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400" b="1" i="0" u="none" strike="noStrike" baseline="0" dirty="0" err="1">
                <a:solidFill>
                  <a:srgbClr val="000000"/>
                </a:solidFill>
                <a:latin typeface="Calibri"/>
              </a:rPr>
              <a:t>fotosíntesis</a:t>
            </a:r>
            <a:endParaRPr lang="en-GB" sz="2400" b="1" i="0" u="none" strike="noStrike" baseline="0" dirty="0">
              <a:solidFill>
                <a:srgbClr val="000000"/>
              </a:solidFill>
              <a:latin typeface="Calibri"/>
            </a:endParaRPr>
          </a:p>
          <a:p>
            <a:pPr algn="ctr" rtl="0">
              <a:defRPr sz="1000"/>
            </a:pPr>
            <a:endParaRPr lang="en-GB" sz="2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>
              <a:defRPr sz="1000"/>
            </a:pP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6H</a:t>
            </a:r>
            <a:r>
              <a:rPr lang="en-GB" sz="2400" b="1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O+ 6CO</a:t>
            </a:r>
            <a:r>
              <a:rPr lang="en-GB" sz="2400" b="1" i="0" u="none" strike="noStrike" baseline="-25000" dirty="0">
                <a:solidFill>
                  <a:srgbClr val="000000"/>
                </a:solidFill>
                <a:latin typeface="Calibri"/>
              </a:rPr>
              <a:t>2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6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O</a:t>
            </a:r>
            <a:r>
              <a:rPr lang="en-GB" sz="2400" b="1" i="0" u="none" strike="noStrike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GB" sz="2400" b="1" dirty="0">
                <a:solidFill>
                  <a:srgbClr val="000000"/>
                </a:solidFill>
              </a:rPr>
              <a:t>C</a:t>
            </a:r>
            <a:r>
              <a:rPr lang="en-GB" sz="2400" b="1" baseline="-25000" dirty="0">
                <a:solidFill>
                  <a:srgbClr val="000000"/>
                </a:solidFill>
              </a:rPr>
              <a:t>6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H</a:t>
            </a:r>
            <a:r>
              <a:rPr lang="en-GB" sz="2400" b="1" baseline="-25000" dirty="0">
                <a:solidFill>
                  <a:srgbClr val="000000"/>
                </a:solidFill>
                <a:latin typeface="Calibri"/>
              </a:rPr>
              <a:t>12</a:t>
            </a:r>
            <a:r>
              <a:rPr lang="en-GB" sz="2400" b="1" dirty="0">
                <a:solidFill>
                  <a:srgbClr val="000000"/>
                </a:solidFill>
              </a:rPr>
              <a:t>O</a:t>
            </a:r>
            <a:r>
              <a:rPr lang="en-GB" sz="2400" b="1" baseline="-25000" dirty="0">
                <a:solidFill>
                  <a:srgbClr val="000000"/>
                </a:solidFill>
              </a:rPr>
              <a:t>6</a:t>
            </a:r>
            <a:endParaRPr lang="en-GB" sz="2400" b="1" i="0" u="none" strike="noStrike" baseline="0" dirty="0">
              <a:solidFill>
                <a:srgbClr val="000000"/>
              </a:solidFill>
              <a:latin typeface="Calibri"/>
            </a:endParaRPr>
          </a:p>
          <a:p>
            <a:pPr algn="l" rtl="0">
              <a:defRPr sz="1000"/>
            </a:pPr>
            <a:endParaRPr lang="en-GB" sz="1400" b="1" i="0" u="none" strike="noStrike" baseline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17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892480" cy="720080"/>
          </a:xfrm>
        </p:spPr>
        <p:txBody>
          <a:bodyPr>
            <a:noAutofit/>
          </a:bodyPr>
          <a:lstStyle/>
          <a:p>
            <a:r>
              <a:rPr lang="es-GT" sz="3600" dirty="0"/>
              <a:t>Las cantidades de CO</a:t>
            </a:r>
            <a:r>
              <a:rPr lang="es-GT" sz="3600" baseline="-25000" dirty="0"/>
              <a:t>2</a:t>
            </a:r>
            <a:r>
              <a:rPr lang="es-GT" sz="3600" dirty="0"/>
              <a:t> que se mencionan son fáciles de imaginar.</a:t>
            </a:r>
            <a:endParaRPr lang="es-GT" sz="3600" baseline="-2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752528"/>
          </a:xfrm>
        </p:spPr>
        <p:txBody>
          <a:bodyPr>
            <a:noAutofit/>
          </a:bodyPr>
          <a:lstStyle/>
          <a:p>
            <a:pPr algn="just"/>
            <a:r>
              <a:rPr lang="es-GT" sz="2000" dirty="0"/>
              <a:t>Tomemos como ejemplo el conocido cilindro de gas de 100lb. (45 kg)</a:t>
            </a:r>
          </a:p>
          <a:p>
            <a:pPr algn="just"/>
            <a:r>
              <a:rPr lang="es-GT" sz="2000" dirty="0"/>
              <a:t>La mezcla en un tambo de gas es principalmente propano/butano.  </a:t>
            </a:r>
          </a:p>
          <a:p>
            <a:endParaRPr lang="es-GT" sz="2000" dirty="0"/>
          </a:p>
          <a:p>
            <a:endParaRPr lang="es-GT" sz="2000" dirty="0"/>
          </a:p>
          <a:p>
            <a:pPr marL="0" indent="0">
              <a:buNone/>
            </a:pPr>
            <a:endParaRPr lang="es-GT" sz="2000" dirty="0"/>
          </a:p>
          <a:p>
            <a:pPr algn="just"/>
            <a:r>
              <a:rPr lang="es-GT" sz="2000" dirty="0"/>
              <a:t>Si se hacen las cuentas con la ayuda de una tabla periódica, resultan aproximadamente 2.4 kg de CO</a:t>
            </a:r>
            <a:r>
              <a:rPr lang="es-GT" sz="2000" baseline="-25000" dirty="0"/>
              <a:t>2</a:t>
            </a:r>
            <a:r>
              <a:rPr lang="es-GT" sz="2000" dirty="0"/>
              <a:t> por cada kg de propano, 3.2 kg de CO</a:t>
            </a:r>
            <a:r>
              <a:rPr lang="es-GT" sz="2000" baseline="-25000" dirty="0"/>
              <a:t>2</a:t>
            </a:r>
            <a:r>
              <a:rPr lang="es-GT" sz="2000" dirty="0"/>
              <a:t> por cada kg de  butano. (3.0 es el valor en libros para el gas de uso doméstico).</a:t>
            </a:r>
          </a:p>
          <a:p>
            <a:pPr algn="just"/>
            <a:r>
              <a:rPr lang="es-GT" sz="2000" dirty="0"/>
              <a:t>Es decir, cuando usamos un tambo de 100 lb producimos 135 kg de CO</a:t>
            </a:r>
            <a:r>
              <a:rPr lang="es-GT" sz="2000" baseline="-25000" dirty="0"/>
              <a:t>2</a:t>
            </a:r>
            <a:r>
              <a:rPr lang="es-GT" sz="2000" dirty="0"/>
              <a:t> que serían 36kg de carbono (unos 30 pies </a:t>
            </a:r>
            <a:r>
              <a:rPr lang="es-GT" sz="2000" dirty="0" err="1"/>
              <a:t>tablares</a:t>
            </a:r>
            <a:r>
              <a:rPr lang="es-GT" sz="2000" dirty="0"/>
              <a:t> de madera -- menos de 1/16 de tarea).</a:t>
            </a:r>
          </a:p>
          <a:p>
            <a:pPr algn="just"/>
            <a:r>
              <a:rPr lang="es-GT" sz="2000" dirty="0"/>
              <a:t>También producimos 69 kg de vapor de agua (más de tres tambos de agua de 1 garrafón).</a:t>
            </a:r>
          </a:p>
          <a:p>
            <a:pPr marL="0" indent="0">
              <a:buNone/>
            </a:pPr>
            <a:endParaRPr lang="es-GT" sz="1400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267744" y="2708920"/>
            <a:ext cx="4617221" cy="100811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/>
            </a:pPr>
            <a:r>
              <a:rPr lang="en-GB" sz="1800" b="1" dirty="0">
                <a:solidFill>
                  <a:srgbClr val="000000"/>
                </a:solidFill>
              </a:rPr>
              <a:t>C</a:t>
            </a:r>
            <a:r>
              <a:rPr lang="en-GB" sz="1800" b="1" baseline="-25000" dirty="0">
                <a:solidFill>
                  <a:srgbClr val="000000"/>
                </a:solidFill>
              </a:rPr>
              <a:t>3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</a:rPr>
              <a:t>H</a:t>
            </a:r>
            <a:r>
              <a:rPr lang="en-GB" sz="1800" b="1" baseline="-25000" dirty="0">
                <a:solidFill>
                  <a:srgbClr val="000000"/>
                </a:solidFill>
                <a:latin typeface="Calibri"/>
              </a:rPr>
              <a:t>8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</a:rPr>
              <a:t> + 5O</a:t>
            </a:r>
            <a:r>
              <a:rPr lang="en-GB" sz="1800" b="1" i="0" u="none" strike="noStrike" baseline="-25000" dirty="0">
                <a:solidFill>
                  <a:srgbClr val="000000"/>
                </a:solidFill>
                <a:latin typeface="Calibri"/>
              </a:rPr>
              <a:t>2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 3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</a:rPr>
              <a:t>CO</a:t>
            </a:r>
            <a:r>
              <a:rPr lang="en-GB" sz="1800" b="1" i="0" u="none" strike="noStrike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</a:rPr>
              <a:t>+ 4H</a:t>
            </a:r>
            <a:r>
              <a:rPr lang="en-GB" sz="1800" b="1" i="0" u="none" strike="noStrike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Calibri"/>
              </a:rPr>
              <a:t>O</a:t>
            </a:r>
          </a:p>
          <a:p>
            <a:pPr algn="ctr">
              <a:defRPr sz="1000"/>
            </a:pPr>
            <a:endParaRPr lang="en-GB" sz="1800" b="1" dirty="0">
              <a:solidFill>
                <a:srgbClr val="000000"/>
              </a:solidFill>
            </a:endParaRPr>
          </a:p>
          <a:p>
            <a:pPr algn="ctr">
              <a:defRPr sz="1000"/>
            </a:pPr>
            <a:r>
              <a:rPr lang="en-GB" sz="1800" b="1" dirty="0">
                <a:solidFill>
                  <a:srgbClr val="000000"/>
                </a:solidFill>
              </a:rPr>
              <a:t>2C</a:t>
            </a:r>
            <a:r>
              <a:rPr lang="en-GB" sz="1800" b="1" baseline="-25000" dirty="0">
                <a:solidFill>
                  <a:srgbClr val="000000"/>
                </a:solidFill>
              </a:rPr>
              <a:t>4</a:t>
            </a:r>
            <a:r>
              <a:rPr lang="en-GB" sz="1800" b="1" dirty="0">
                <a:solidFill>
                  <a:srgbClr val="000000"/>
                </a:solidFill>
              </a:rPr>
              <a:t>H</a:t>
            </a:r>
            <a:r>
              <a:rPr lang="en-GB" sz="1800" b="1" baseline="-25000" dirty="0">
                <a:solidFill>
                  <a:srgbClr val="000000"/>
                </a:solidFill>
              </a:rPr>
              <a:t>10</a:t>
            </a:r>
            <a:r>
              <a:rPr lang="en-GB" sz="1800" b="1" dirty="0">
                <a:solidFill>
                  <a:srgbClr val="000000"/>
                </a:solidFill>
              </a:rPr>
              <a:t> + 13O</a:t>
            </a:r>
            <a:r>
              <a:rPr lang="en-GB" sz="1800" b="1" baseline="-25000" dirty="0">
                <a:solidFill>
                  <a:srgbClr val="000000"/>
                </a:solidFill>
              </a:rPr>
              <a:t>2 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b="1" dirty="0">
                <a:solidFill>
                  <a:srgbClr val="000000"/>
                </a:solidFill>
                <a:sym typeface="Wingdings" panose="05000000000000000000" pitchFamily="2" charset="2"/>
              </a:rPr>
              <a:t> 8</a:t>
            </a:r>
            <a:r>
              <a:rPr lang="en-GB" sz="1800" b="1" dirty="0">
                <a:solidFill>
                  <a:srgbClr val="000000"/>
                </a:solidFill>
              </a:rPr>
              <a:t>CO</a:t>
            </a:r>
            <a:r>
              <a:rPr lang="en-GB" sz="1800" b="1" baseline="-25000" dirty="0">
                <a:solidFill>
                  <a:srgbClr val="000000"/>
                </a:solidFill>
              </a:rPr>
              <a:t>2</a:t>
            </a:r>
            <a:r>
              <a:rPr lang="en-GB" sz="1800" b="1" dirty="0">
                <a:solidFill>
                  <a:srgbClr val="000000"/>
                </a:solidFill>
              </a:rPr>
              <a:t>+ 10H</a:t>
            </a:r>
            <a:r>
              <a:rPr lang="en-GB" sz="1800" b="1" baseline="-25000" dirty="0">
                <a:solidFill>
                  <a:srgbClr val="000000"/>
                </a:solidFill>
              </a:rPr>
              <a:t>2</a:t>
            </a:r>
            <a:r>
              <a:rPr lang="en-GB" sz="1800" b="1" dirty="0">
                <a:solidFill>
                  <a:srgbClr val="000000"/>
                </a:solidFill>
              </a:rPr>
              <a:t>O</a:t>
            </a:r>
            <a:endParaRPr lang="en-GB" sz="1800" b="1" dirty="0">
              <a:solidFill>
                <a:srgbClr val="000000"/>
              </a:solidFill>
              <a:latin typeface="Calibri"/>
            </a:endParaRPr>
          </a:p>
          <a:p>
            <a:pPr algn="ctr">
              <a:defRPr sz="1000"/>
            </a:pPr>
            <a:endParaRPr lang="en-GB" sz="1800" b="1" i="0" u="none" strike="noStrike" baseline="0" dirty="0">
              <a:solidFill>
                <a:srgbClr val="000000"/>
              </a:solidFill>
              <a:latin typeface="Calibri"/>
            </a:endParaRPr>
          </a:p>
          <a:p>
            <a:pPr algn="l" rtl="0">
              <a:defRPr sz="1000"/>
            </a:pPr>
            <a:endParaRPr lang="en-GB" b="1" i="0" u="none" strike="noStrike" baseline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61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98984"/>
          </a:xfrm>
        </p:spPr>
        <p:txBody>
          <a:bodyPr>
            <a:normAutofit/>
          </a:bodyPr>
          <a:lstStyle/>
          <a:p>
            <a:r>
              <a:rPr lang="es-GT" sz="4000" b="1" dirty="0"/>
              <a:t>La huella de carbono</a:t>
            </a:r>
            <a:endParaRPr lang="en-GB" sz="40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400" dirty="0"/>
              <a:t>El procedimiento de estimación de la huella de carbono se estima a partir del uso de electricidad, combustibles, agua y algunos aparatos eléctricos. </a:t>
            </a:r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algn="just"/>
            <a:endParaRPr lang="es-GT" sz="3000" dirty="0"/>
          </a:p>
          <a:p>
            <a:pPr marL="0" indent="0" algn="just">
              <a:buNone/>
            </a:pPr>
            <a:endParaRPr lang="es-GT" sz="1600" dirty="0"/>
          </a:p>
          <a:p>
            <a:pPr marL="0" indent="0" algn="just">
              <a:buNone/>
            </a:pPr>
            <a:endParaRPr lang="es-GT" sz="1600" dirty="0"/>
          </a:p>
          <a:p>
            <a:pPr marL="0" indent="0" algn="just">
              <a:buNone/>
            </a:pPr>
            <a:r>
              <a:rPr lang="es-GT" sz="1500" dirty="0"/>
              <a:t>*</a:t>
            </a:r>
            <a:r>
              <a:rPr lang="es-GT" sz="1700" dirty="0"/>
              <a:t>Arrendadoras de automóviles no reportan su consumo de combustibles. </a:t>
            </a:r>
            <a:endParaRPr lang="es-GT" sz="1500" dirty="0"/>
          </a:p>
          <a:p>
            <a:pPr marL="0" indent="0" algn="just">
              <a:buNone/>
            </a:pPr>
            <a:r>
              <a:rPr lang="es-GT" sz="2000" dirty="0"/>
              <a:t>Las actividades que realizan las empresas así como la poca industria pesada hacen que la huella de carbono se considere reducida. </a:t>
            </a:r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-23438" y="24836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Emisión promedio anual de CO</a:t>
            </a:r>
            <a:r>
              <a:rPr lang="es-GT" b="1" baseline="-25000" dirty="0"/>
              <a:t>2</a:t>
            </a:r>
            <a:r>
              <a:rPr lang="es-GT" b="1" dirty="0"/>
              <a:t> por clasificación CIIU</a:t>
            </a:r>
            <a:endParaRPr lang="en-GB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22587"/>
              </p:ext>
            </p:extLst>
          </p:nvPr>
        </p:nvGraphicFramePr>
        <p:xfrm>
          <a:off x="1" y="2852936"/>
          <a:ext cx="9143998" cy="26642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09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8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19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4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14746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Industria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manufacturera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Construcción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Comercio al por mayor y menor y restaurantes y hoteles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Transporte, almacenamiento y comunicaciones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Establecimientos financieros, seguros, bienes inmuebles y servicios a empresas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Servicios comunales, sociales y personales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Emisión promedio T de Co2 anuales</a:t>
                      </a:r>
                      <a:endParaRPr lang="en-GB" sz="24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74.9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22.5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25.3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12.3*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7.6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3.1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20.2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es-GT" sz="4000" b="1" dirty="0"/>
              <a:t>La Huella de carbono</a:t>
            </a:r>
            <a:endParaRPr lang="en-GB" sz="40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600" dirty="0"/>
              <a:t>Las emisiones por empleado son reducidas y se debe a que el número de empleados en las empresas locales también es reducido.</a:t>
            </a:r>
          </a:p>
          <a:p>
            <a:pPr algn="just"/>
            <a:endParaRPr lang="es-GT" sz="2800" dirty="0"/>
          </a:p>
          <a:p>
            <a:pPr algn="just"/>
            <a:endParaRPr lang="es-GT" sz="2800" dirty="0"/>
          </a:p>
          <a:p>
            <a:pPr algn="just"/>
            <a:endParaRPr lang="es-GT" sz="2800" dirty="0"/>
          </a:p>
          <a:p>
            <a:pPr algn="just"/>
            <a:endParaRPr lang="es-GT" sz="2800" dirty="0"/>
          </a:p>
          <a:p>
            <a:pPr marL="0" indent="0" algn="just">
              <a:buNone/>
            </a:pPr>
            <a:endParaRPr lang="es-GT" sz="2800" dirty="0"/>
          </a:p>
          <a:p>
            <a:pPr marL="0" indent="0" algn="just">
              <a:buNone/>
            </a:pPr>
            <a:r>
              <a:rPr lang="es-GT" sz="2600" dirty="0"/>
              <a:t>Países como Australia, por su parte, estiman una emisión de 47.7 T por empleado al año. 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130534"/>
              </p:ext>
            </p:extLst>
          </p:nvPr>
        </p:nvGraphicFramePr>
        <p:xfrm>
          <a:off x="79672" y="3179168"/>
          <a:ext cx="8927456" cy="2152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8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7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39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Industria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manufacturera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Construcción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>
                          <a:effectLst/>
                        </a:rPr>
                        <a:t>Comercio al por mayor y menor y restaurantes y hoteles</a:t>
                      </a:r>
                      <a:endParaRPr lang="es-GT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err="1">
                          <a:effectLst/>
                        </a:rPr>
                        <a:t>Transporte</a:t>
                      </a:r>
                      <a:r>
                        <a:rPr lang="en-GB" sz="1400" u="none" strike="noStrike" dirty="0">
                          <a:effectLst/>
                        </a:rPr>
                        <a:t>, </a:t>
                      </a:r>
                      <a:r>
                        <a:rPr lang="en-GB" sz="1400" u="none" strike="noStrike" dirty="0" err="1">
                          <a:effectLst/>
                        </a:rPr>
                        <a:t>almacenamiento</a:t>
                      </a:r>
                      <a:r>
                        <a:rPr lang="en-GB" sz="1400" u="none" strike="noStrike" dirty="0">
                          <a:effectLst/>
                        </a:rPr>
                        <a:t> y </a:t>
                      </a:r>
                      <a:r>
                        <a:rPr lang="en-GB" sz="1400" u="none" strike="noStrike" dirty="0" err="1">
                          <a:effectLst/>
                        </a:rPr>
                        <a:t>comunicaciones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Establecimientos financieros, seguros, bienes inmuebles y servicios a empresas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u="none" strike="noStrike" dirty="0">
                          <a:effectLst/>
                        </a:rPr>
                        <a:t>Servicios comunales, sociales y personales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Toneladas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métricas</a:t>
                      </a:r>
                      <a:r>
                        <a:rPr lang="en-GB" sz="1400" u="none" strike="noStrike" dirty="0">
                          <a:effectLst/>
                        </a:rPr>
                        <a:t> de CO</a:t>
                      </a:r>
                      <a:r>
                        <a:rPr lang="en-GB" sz="1400" u="none" strike="noStrike" baseline="-25000" dirty="0">
                          <a:effectLst/>
                        </a:rPr>
                        <a:t>2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anuales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por</a:t>
                      </a:r>
                      <a:r>
                        <a:rPr lang="en-GB" sz="1400" u="none" strike="noStrike" dirty="0">
                          <a:effectLst/>
                        </a:rPr>
                        <a:t> </a:t>
                      </a:r>
                      <a:r>
                        <a:rPr lang="en-GB" sz="1400" u="none" strike="noStrike" dirty="0" err="1">
                          <a:effectLst/>
                        </a:rPr>
                        <a:t>empleado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3.4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1.6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28600" y="28098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Emisión promedio anual de CO2 por empleado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2405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es-GT" sz="4000" b="1" dirty="0"/>
              <a:t>La Huella de carbono</a:t>
            </a:r>
            <a:endParaRPr lang="en-GB" sz="40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400" dirty="0"/>
              <a:t>Las emisiones por empleado son reducidas y se debe a que el número de empleados en las empresas también es reducido.</a:t>
            </a:r>
          </a:p>
          <a:p>
            <a:pPr algn="just"/>
            <a:endParaRPr lang="es-GT" sz="2800" dirty="0"/>
          </a:p>
          <a:p>
            <a:pPr algn="just"/>
            <a:endParaRPr lang="es-GT" sz="2800" dirty="0"/>
          </a:p>
          <a:p>
            <a:pPr algn="just"/>
            <a:endParaRPr lang="es-GT" sz="2800" dirty="0"/>
          </a:p>
          <a:p>
            <a:pPr algn="just"/>
            <a:endParaRPr lang="es-GT" sz="2800" dirty="0"/>
          </a:p>
          <a:p>
            <a:pPr marL="0" indent="0" algn="just">
              <a:buNone/>
            </a:pPr>
            <a:endParaRPr lang="es-GT" sz="2800" dirty="0"/>
          </a:p>
          <a:p>
            <a:pPr marL="0" indent="0" algn="just">
              <a:buNone/>
            </a:pPr>
            <a:endParaRPr lang="es-GT" sz="1900" dirty="0"/>
          </a:p>
          <a:p>
            <a:pPr marL="0" indent="0" algn="just">
              <a:buNone/>
            </a:pPr>
            <a:endParaRPr lang="es-GT" sz="1500" dirty="0"/>
          </a:p>
          <a:p>
            <a:pPr marL="0" indent="0" algn="just">
              <a:buNone/>
            </a:pPr>
            <a:r>
              <a:rPr lang="es-GT" sz="1500" dirty="0"/>
              <a:t>*</a:t>
            </a:r>
            <a:r>
              <a:rPr lang="es-GT" sz="1700" dirty="0"/>
              <a:t>Arrendadoras de automóviles no reportan su consumo de combustibles. </a:t>
            </a:r>
            <a:endParaRPr lang="es-GT" sz="1900" dirty="0"/>
          </a:p>
          <a:p>
            <a:pPr marL="0" indent="0" algn="just">
              <a:buNone/>
            </a:pPr>
            <a:r>
              <a:rPr lang="es-GT" sz="2400" dirty="0"/>
              <a:t>Países como Australia, por su parte, estiman una emisión de 47.7 T por empleado al año. </a:t>
            </a:r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8505" y="230710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Emisión promedio anual de CO</a:t>
            </a:r>
            <a:r>
              <a:rPr lang="es-GT" b="1" baseline="-25000" dirty="0"/>
              <a:t>2</a:t>
            </a:r>
            <a:r>
              <a:rPr lang="es-GT" b="1" dirty="0"/>
              <a:t> por empleado por clasificación de CIIU</a:t>
            </a:r>
            <a:endParaRPr lang="en-GB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15019"/>
              </p:ext>
            </p:extLst>
          </p:nvPr>
        </p:nvGraphicFramePr>
        <p:xfrm>
          <a:off x="8505" y="2676434"/>
          <a:ext cx="9135495" cy="29128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7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7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56403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Industria manufacturera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Construcción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Comercio al por mayor y menor y restaurantes y hoteles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Transporte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almacenamiento</a:t>
                      </a:r>
                      <a:r>
                        <a:rPr lang="en-GB" sz="1200" dirty="0">
                          <a:effectLst/>
                        </a:rPr>
                        <a:t> y </a:t>
                      </a:r>
                      <a:r>
                        <a:rPr lang="en-GB" sz="1200" dirty="0" err="1">
                          <a:effectLst/>
                        </a:rPr>
                        <a:t>comunicaciones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Establecimientos financieros, seguros, bienes inmuebles y servicios a empresas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Servicios comunales, sociales y personales</a:t>
                      </a:r>
                      <a:endParaRPr lang="en-GB" sz="200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Emisión promedio T de Co2 anuales por empleado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1.36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0.13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0.35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0.42*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0.21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0.26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0.41</a:t>
                      </a:r>
                      <a:endParaRPr lang="en-GB" sz="2000" dirty="0">
                        <a:solidFill>
                          <a:srgbClr val="1E487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38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r>
              <a:rPr lang="es-GT" sz="4000" b="1" dirty="0"/>
              <a:t>La huella de carbono</a:t>
            </a:r>
            <a:endParaRPr lang="en-GB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800" dirty="0"/>
              <a:t>Según CONAP (2014), Guatemala produce únicamente el 0.07% de los gases del planeta, con una representación del 0.21% de la población mundial. </a:t>
            </a:r>
          </a:p>
          <a:p>
            <a:pPr marL="0" indent="0" algn="just">
              <a:buNone/>
            </a:pPr>
            <a:endParaRPr lang="es-GT" sz="2800" dirty="0"/>
          </a:p>
          <a:p>
            <a:pPr marL="0" indent="0" algn="just">
              <a:buNone/>
            </a:pPr>
            <a:r>
              <a:rPr lang="es-GT" sz="2800" dirty="0"/>
              <a:t>La estimación de la huella calculada por ASIES seguramente es una subestimación, dado que se trabajo con información disponible e ignora emisiones indirectas. </a:t>
            </a:r>
          </a:p>
          <a:p>
            <a:pPr marL="0" indent="0" algn="just">
              <a:buNone/>
            </a:pPr>
            <a:endParaRPr lang="es-GT" sz="2800" dirty="0"/>
          </a:p>
          <a:p>
            <a:pPr marL="0" indent="0" algn="just">
              <a:buNone/>
            </a:pPr>
            <a:r>
              <a:rPr lang="es-GT" sz="2800" dirty="0"/>
              <a:t>No se emiten grandes cantidades de carbono y existen áreas de oportunidad para reducir su huella: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46766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14486" y="692696"/>
            <a:ext cx="9144000" cy="1143000"/>
          </a:xfrm>
        </p:spPr>
        <p:txBody>
          <a:bodyPr>
            <a:normAutofit/>
          </a:bodyPr>
          <a:lstStyle/>
          <a:p>
            <a:r>
              <a:rPr lang="es-GT" sz="3600" dirty="0"/>
              <a:t>Prácticas para reducción de la huella de carbono</a:t>
            </a:r>
            <a:endParaRPr lang="en-GB" sz="36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66" y="1484784"/>
            <a:ext cx="4572000" cy="639762"/>
          </a:xfrm>
        </p:spPr>
        <p:txBody>
          <a:bodyPr>
            <a:noAutofit/>
          </a:bodyPr>
          <a:lstStyle/>
          <a:p>
            <a:pPr algn="ctr"/>
            <a:r>
              <a:rPr lang="es-GT" sz="1600" dirty="0"/>
              <a:t>Sustitución de bombillas tradicionales a ahorradoras</a:t>
            </a:r>
            <a:endParaRPr lang="en-GB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568572" y="1556792"/>
            <a:ext cx="4572000" cy="2880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GT" sz="1600" dirty="0"/>
              <a:t>Política para moderar número de impresiones</a:t>
            </a:r>
            <a:endParaRPr lang="en-GB" sz="1600" dirty="0"/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69978665"/>
              </p:ext>
            </p:extLst>
          </p:nvPr>
        </p:nvGraphicFramePr>
        <p:xfrm>
          <a:off x="4644008" y="1844824"/>
          <a:ext cx="4041775" cy="503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12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2707401"/>
              </p:ext>
            </p:extLst>
          </p:nvPr>
        </p:nvGraphicFramePr>
        <p:xfrm>
          <a:off x="467544" y="1844825"/>
          <a:ext cx="404018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9821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76333" y="5092274"/>
            <a:ext cx="4561135" cy="795331"/>
          </a:xfrm>
        </p:spPr>
        <p:txBody>
          <a:bodyPr>
            <a:normAutofit/>
          </a:bodyPr>
          <a:lstStyle/>
          <a:p>
            <a:r>
              <a:rPr lang="es-GT" sz="4400" b="1" dirty="0">
                <a:solidFill>
                  <a:srgbClr val="008000"/>
                </a:solidFill>
              </a:rPr>
              <a:t>¡Muchas Gracias!</a:t>
            </a:r>
            <a:endParaRPr lang="en-GB" sz="4400" b="1" dirty="0">
              <a:solidFill>
                <a:srgbClr val="0080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931924"/>
            <a:ext cx="1634454" cy="65709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911442"/>
            <a:ext cx="1523240" cy="67757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940353"/>
            <a:ext cx="1599672" cy="65543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4669147" y="4956366"/>
            <a:ext cx="445731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b="1" dirty="0"/>
              <a:t>Fotografías.</a:t>
            </a:r>
          </a:p>
          <a:p>
            <a:pPr algn="just"/>
            <a:r>
              <a:rPr lang="es-ES" sz="1200" dirty="0"/>
              <a:t>El Diario del Turismo. (8 de 05 de 2014). Ciudad de Guatemala. </a:t>
            </a:r>
            <a:r>
              <a:rPr lang="es-ES" sz="1200" i="1" dirty="0"/>
              <a:t>Guatemala amplía su oferta turística</a:t>
            </a:r>
            <a:r>
              <a:rPr lang="es-ES" sz="1200" dirty="0"/>
              <a:t>. Guatemala.</a:t>
            </a:r>
            <a:endParaRPr lang="en-GB" sz="1200" dirty="0"/>
          </a:p>
          <a:p>
            <a:pPr algn="just"/>
            <a:r>
              <a:rPr lang="es-ES" sz="1200" dirty="0" err="1"/>
              <a:t>Julee</a:t>
            </a:r>
            <a:r>
              <a:rPr lang="es-ES" sz="1200" dirty="0"/>
              <a:t> K. (2015). Las máscaras. </a:t>
            </a:r>
            <a:r>
              <a:rPr lang="es-ES" sz="1200" i="1" dirty="0" err="1"/>
              <a:t>Chichicastenango</a:t>
            </a:r>
            <a:r>
              <a:rPr lang="es-ES" sz="1200" i="1" dirty="0"/>
              <a:t> </a:t>
            </a:r>
            <a:r>
              <a:rPr lang="es-ES" sz="1200" i="1" dirty="0" err="1"/>
              <a:t>Market</a:t>
            </a:r>
            <a:r>
              <a:rPr lang="es-ES" sz="1200" dirty="0"/>
              <a:t>. Guatemala: AFAR.</a:t>
            </a:r>
            <a:endParaRPr lang="en-GB" sz="1200" dirty="0"/>
          </a:p>
          <a:p>
            <a:r>
              <a:rPr lang="en-GB" sz="1200" dirty="0"/>
              <a:t> </a:t>
            </a:r>
          </a:p>
          <a:p>
            <a:endParaRPr lang="en-GB" sz="1200" b="1" dirty="0"/>
          </a:p>
        </p:txBody>
      </p:sp>
      <p:pic>
        <p:nvPicPr>
          <p:cNvPr id="13" name="Picture 4" descr="Ciudad de Guatemal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39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4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/>
          <a:lstStyle/>
          <a:p>
            <a:r>
              <a:rPr lang="es-GT" b="1" dirty="0"/>
              <a:t>Características del estudio</a:t>
            </a:r>
            <a:endParaRPr lang="en-GB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GT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dirty="0"/>
              <a:t>Encuesta telefónica realizada en el mes de septiembre 2015.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dirty="0"/>
              <a:t>Universo de aproximadamente 27 800 empresas.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dirty="0"/>
              <a:t>Muestra de 379 empresas seleccionadas por muestreo aleatorio estratificado.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GT" dirty="0"/>
              <a:t>Cálculo de la huella de carbono con la utilización de medidas disponibles en línea.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83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r>
              <a:rPr lang="es-GT" b="1" dirty="0"/>
              <a:t>Características de las empresas</a:t>
            </a:r>
            <a:endParaRPr lang="en-GB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0" y="2332037"/>
            <a:ext cx="446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GT" sz="1600" b="0" dirty="0"/>
              <a:t>El estudio busca determinar el desempeño así como otras variables seleccionadas de las empresas de Guatemala</a:t>
            </a:r>
            <a:endParaRPr lang="en-GB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680000" y="2332037"/>
            <a:ext cx="446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1600" dirty="0"/>
              <a:t>Distribución de las empresas por tamaño</a:t>
            </a:r>
            <a:endParaRPr lang="en-GB" sz="1600" dirty="0"/>
          </a:p>
        </p:txBody>
      </p:sp>
      <p:pic>
        <p:nvPicPr>
          <p:cNvPr id="1026" name="Picture 2" descr="http://d-maps.com/m/america/guatemala/guatemala04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4445" r="3809" b="10305"/>
          <a:stretch/>
        </p:blipFill>
        <p:spPr bwMode="auto">
          <a:xfrm>
            <a:off x="878774" y="3341780"/>
            <a:ext cx="2790701" cy="30638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782624272"/>
              </p:ext>
            </p:extLst>
          </p:nvPr>
        </p:nvGraphicFramePr>
        <p:xfrm>
          <a:off x="5292080" y="2906779"/>
          <a:ext cx="3215278" cy="381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898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3027783"/>
          </a:xfrm>
        </p:spPr>
        <p:txBody>
          <a:bodyPr/>
          <a:lstStyle/>
          <a:p>
            <a:r>
              <a:rPr lang="es-GT" sz="2800" b="1" dirty="0"/>
              <a:t> Impacto de la actividad empresarial con enfoque en la reducción de la huella de carbono</a:t>
            </a:r>
            <a:br>
              <a:rPr lang="es-GT" sz="2800" dirty="0"/>
            </a:br>
            <a:br>
              <a:rPr lang="es-GT" sz="2800" dirty="0"/>
            </a:br>
            <a:endParaRPr lang="en-GB" sz="2800" dirty="0"/>
          </a:p>
        </p:txBody>
      </p:sp>
      <p:pic>
        <p:nvPicPr>
          <p:cNvPr id="3" name="Picture 2" descr="http://media.afar.com/uploads/images/post_images/images/bog3GyK7om/post_display_cropped_31dee4eb04dbb0fa442838fd30dfbc5e?13837893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20785"/>
          <a:stretch/>
        </p:blipFill>
        <p:spPr bwMode="auto">
          <a:xfrm>
            <a:off x="0" y="2852936"/>
            <a:ext cx="9144000" cy="2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/>
          <a:lstStyle/>
          <a:p>
            <a:r>
              <a:rPr lang="es-GT" b="1" dirty="0"/>
              <a:t>Protección del medio ambiente</a:t>
            </a:r>
            <a:endParaRPr lang="en-GB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5"/>
            <a:ext cx="9144000" cy="50131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800" dirty="0"/>
              <a:t>El 37.2% de las empresas cuenta con un programa de protección del medio ambiente. </a:t>
            </a:r>
            <a:endParaRPr lang="en-GB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228184" y="3356992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b="1" dirty="0"/>
              <a:t>Principalmente:</a:t>
            </a:r>
          </a:p>
          <a:p>
            <a:pPr algn="just"/>
            <a:endParaRPr lang="es-G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Reducción y reciclaje</a:t>
            </a:r>
          </a:p>
          <a:p>
            <a:endParaRPr lang="es-G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Ahorro de energía</a:t>
            </a:r>
          </a:p>
          <a:p>
            <a:endParaRPr lang="es-G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Prevención de la contaminación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313623546"/>
              </p:ext>
            </p:extLst>
          </p:nvPr>
        </p:nvGraphicFramePr>
        <p:xfrm>
          <a:off x="395536" y="2924944"/>
          <a:ext cx="5544616" cy="329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03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r>
              <a:rPr lang="es-GT" sz="4000" b="1" dirty="0"/>
              <a:t>Desechos</a:t>
            </a:r>
            <a:r>
              <a:rPr lang="es-GT" sz="4000" dirty="0"/>
              <a:t> </a:t>
            </a:r>
            <a:endParaRPr lang="en-GB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3564" y="1556792"/>
            <a:ext cx="9144000" cy="53012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GT" sz="2800" dirty="0"/>
              <a:t>Se pidió al empresario medir la cantidad de bolsas de basura de 50 galones que utilizaban, lo que contiene aproximadamente 10 kg de residuos. </a:t>
            </a:r>
          </a:p>
          <a:p>
            <a:pPr marL="0" indent="0" algn="just">
              <a:buNone/>
            </a:pPr>
            <a:endParaRPr lang="es-GT" sz="2800" dirty="0"/>
          </a:p>
          <a:p>
            <a:pPr marL="0" indent="0" algn="just">
              <a:buNone/>
            </a:pPr>
            <a:endParaRPr lang="es-GT" sz="2800" dirty="0"/>
          </a:p>
          <a:p>
            <a:pPr marL="0" indent="0" algn="just">
              <a:buNone/>
            </a:pPr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marL="0" indent="0" algn="just">
              <a:buNone/>
            </a:pPr>
            <a:endParaRPr lang="es-GT" dirty="0"/>
          </a:p>
          <a:p>
            <a:pPr marL="0" indent="0" algn="just">
              <a:buNone/>
            </a:pPr>
            <a:r>
              <a:rPr lang="es-GT" sz="2600" dirty="0"/>
              <a:t>El empleado desecha aproximadamente 0.45 kg al día, lo que al compararse con países desarrollados es reducido (California estima 4.8kg por empleado).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26546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Cantidad de bolsas promedio anuales por empleado según clasificación CIIU</a:t>
            </a:r>
            <a:endParaRPr lang="en-GB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270447"/>
              </p:ext>
            </p:extLst>
          </p:nvPr>
        </p:nvGraphicFramePr>
        <p:xfrm>
          <a:off x="-1" y="3023982"/>
          <a:ext cx="9144000" cy="24932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77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35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95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Industria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manufacturera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Construcción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Comercio al por mayor/menor y restaurantes y hoteles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Transporte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almacenamiento</a:t>
                      </a: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 y </a:t>
                      </a:r>
                      <a:r>
                        <a:rPr lang="en-GB" sz="1200" dirty="0" err="1">
                          <a:solidFill>
                            <a:schemeClr val="bg1"/>
                          </a:solidFill>
                          <a:effectLst/>
                        </a:rPr>
                        <a:t>comunicaciones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Establecimientos financieros, seguros, bienes inmuebles y servicios a empresas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Servicios comunales, sociales  y personales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Cantidad de bolsas promedio anuales/empleado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17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/>
          </a:bodyPr>
          <a:lstStyle/>
          <a:p>
            <a:r>
              <a:rPr lang="es-GT" sz="4000" b="1" dirty="0"/>
              <a:t>Reciclaje</a:t>
            </a:r>
            <a:endParaRPr lang="en-GB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GT" sz="2600" dirty="0"/>
              <a:t>Del total de las empresas entrevistadas, el 65.2% recicla algún material (comúnmente papel periódico). </a:t>
            </a:r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marL="0" indent="0" algn="just">
              <a:buNone/>
            </a:pPr>
            <a:r>
              <a:rPr lang="es-GT" sz="2600" dirty="0"/>
              <a:t>Como referencia, el 90% de las empresas de Estados Unidos están involucrados en algún tipo de reciclaje. </a:t>
            </a:r>
          </a:p>
          <a:p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28195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¿La empresa recicla aluminio, plástico, vidrio o papel?</a:t>
            </a:r>
            <a:endParaRPr lang="en-GB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4470"/>
              </p:ext>
            </p:extLst>
          </p:nvPr>
        </p:nvGraphicFramePr>
        <p:xfrm>
          <a:off x="179513" y="3188871"/>
          <a:ext cx="8784974" cy="225635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9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Reciclaje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Aluminio 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Plástico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Vidrio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Papel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Ya lo hicieron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13.9%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21.9%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11.9%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54.5%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>
                          <a:effectLst/>
                        </a:rPr>
                        <a:t>No lo han hecho y no lo piensan hacer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84.5%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77.0%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87.0%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44.4%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400" dirty="0">
                          <a:effectLst/>
                        </a:rPr>
                        <a:t>No lo han hecho pero sí lo piensan hacer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1.6%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1.0%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1.1%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82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</p:spPr>
        <p:txBody>
          <a:bodyPr>
            <a:normAutofit/>
          </a:bodyPr>
          <a:lstStyle/>
          <a:p>
            <a:r>
              <a:rPr lang="es-GT" sz="4000" b="1" dirty="0"/>
              <a:t>Análisis de la huella de carbono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772816"/>
                <a:ext cx="9144000" cy="4353347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s-GT" sz="2600" dirty="0"/>
                  <a:t>El efecto invernadero es el calentamiento de la capa inferior de la atmósfera causada por los gases que absorben la radiación infrarroja (IR). </a:t>
                </a:r>
              </a:p>
              <a:p>
                <a:pPr marL="0" indent="0" algn="just">
                  <a:buNone/>
                </a:pPr>
                <a:endParaRPr lang="es-GT" sz="2600" dirty="0"/>
              </a:p>
              <a:p>
                <a:pPr marL="0" indent="0" algn="just">
                  <a:buNone/>
                </a:pPr>
                <a:endParaRPr lang="es-GT" sz="2600" dirty="0"/>
              </a:p>
              <a:p>
                <a:pPr marL="0" indent="0" algn="just">
                  <a:buNone/>
                </a:pPr>
                <a:endParaRPr lang="es-GT" sz="2600" dirty="0"/>
              </a:p>
              <a:p>
                <a:pPr marL="0" indent="0" algn="just">
                  <a:buNone/>
                </a:pPr>
                <a:endParaRPr lang="es-GT" sz="2600" dirty="0"/>
              </a:p>
              <a:p>
                <a:pPr marL="0" indent="0" algn="just">
                  <a:buNone/>
                </a:pPr>
                <a:r>
                  <a:rPr lang="es-GT" sz="2600" dirty="0"/>
                  <a:t>La huella de carbono es la medida usual de la cantidad de gases de efecto invernadero, lo cual se estima como si todas las emisiones fueran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GT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GT" sz="2600" b="1" i="1" smtClean="0"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s-GT" sz="26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GT" sz="2600" dirty="0"/>
                  <a:t>.</a:t>
                </a: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72816"/>
                <a:ext cx="9144000" cy="4353347"/>
              </a:xfrm>
              <a:blipFill rotWithShape="1">
                <a:blip r:embed="rId3"/>
                <a:stretch>
                  <a:fillRect l="-1133" t="-2101" r="-1200"/>
                </a:stretch>
              </a:blipFill>
            </p:spPr>
            <p:txBody>
              <a:bodyPr/>
              <a:lstStyle/>
              <a:p>
                <a:r>
                  <a:rPr lang="es-G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 redondeado"/>
              <p:cNvSpPr/>
              <p:nvPr/>
            </p:nvSpPr>
            <p:spPr>
              <a:xfrm>
                <a:off x="1835696" y="2780928"/>
                <a:ext cx="6480720" cy="1800200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GT" sz="2000" b="1" dirty="0"/>
                  <a:t>Gases de efecto invernadero: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GT" b="1" dirty="0"/>
                  <a:t>Dióxido de carbono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G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GT" b="1" i="1"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es-GT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s-GT" b="1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GT" b="1" dirty="0"/>
                  <a:t>Metano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G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GT" b="1" i="1" smtClean="0">
                            <a:latin typeface="Cambria Math"/>
                          </a:rPr>
                          <m:t>𝑪</m:t>
                        </m:r>
                        <m:r>
                          <a:rPr lang="es-GT" b="1" i="1"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s-GT" b="1" i="1" smtClean="0"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s-GT" b="1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GT" b="1" dirty="0"/>
                  <a:t>Óxido nitroso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GT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GT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s-GT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s-GT" b="1" i="1">
                        <a:latin typeface="Cambria Math"/>
                      </a:rPr>
                      <m:t>𝑶</m:t>
                    </m:r>
                  </m:oMath>
                </a14:m>
                <a:r>
                  <a:rPr lang="es-GT" b="1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GT" b="1" dirty="0"/>
                  <a:t>Los </a:t>
                </a:r>
                <a:r>
                  <a:rPr lang="es-GT" b="1" dirty="0" err="1"/>
                  <a:t>cloroflourocarbonos</a:t>
                </a:r>
                <a:r>
                  <a:rPr lang="es-GT" b="1" dirty="0"/>
                  <a:t> (</a:t>
                </a:r>
                <a14:m>
                  <m:oMath xmlns:m="http://schemas.openxmlformats.org/officeDocument/2006/math">
                    <m:r>
                      <a:rPr lang="es-GT" b="1" i="1">
                        <a:latin typeface="Cambria Math"/>
                      </a:rPr>
                      <m:t>𝑪𝑭𝑪</m:t>
                    </m:r>
                  </m:oMath>
                </a14:m>
                <a:r>
                  <a:rPr lang="es-GT" b="1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GT" b="1" dirty="0"/>
                  <a:t>Vapor de Agua</a:t>
                </a:r>
              </a:p>
            </p:txBody>
          </p:sp>
        </mc:Choice>
        <mc:Fallback xmlns="">
          <p:sp>
            <p:nvSpPr>
              <p:cNvPr id="5" name="4 Rectángulo redondead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780928"/>
                <a:ext cx="6480720" cy="18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26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GT" dirty="0"/>
              <a:t>Se trabaja con el CO</a:t>
            </a:r>
            <a:r>
              <a:rPr lang="es-GT" baseline="-25000" dirty="0"/>
              <a:t>2</a:t>
            </a:r>
            <a:r>
              <a:rPr lang="es-GT" dirty="0"/>
              <a:t> por comodidad</a:t>
            </a:r>
            <a:endParaRPr lang="es-GT" baseline="-2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GT" dirty="0"/>
              <a:t>Casi todos los procesos industriales involucran el uso de calor producido por reacciones de combustión. Estas reacciones se parecen mucho a la respiración.</a:t>
            </a:r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endParaRPr lang="es-GT" dirty="0"/>
          </a:p>
          <a:p>
            <a:pPr algn="just"/>
            <a:r>
              <a:rPr lang="es-GT" dirty="0"/>
              <a:t>Es importante que los dos compuestos de la derecha son gases de efecto invernadero.</a:t>
            </a:r>
          </a:p>
          <a:p>
            <a:pPr algn="just"/>
            <a:r>
              <a:rPr lang="es-GT" dirty="0"/>
              <a:t>El CO</a:t>
            </a:r>
            <a:r>
              <a:rPr lang="es-GT" baseline="-25000" dirty="0"/>
              <a:t>2</a:t>
            </a:r>
            <a:r>
              <a:rPr lang="es-GT" dirty="0"/>
              <a:t> no es “malo” en el sentido de maligno. </a:t>
            </a:r>
          </a:p>
          <a:p>
            <a:endParaRPr lang="es-GT" dirty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699792" y="2924944"/>
            <a:ext cx="4320480" cy="144016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GB" sz="2400" b="1" dirty="0" err="1">
                <a:solidFill>
                  <a:srgbClr val="000000"/>
                </a:solidFill>
                <a:latin typeface="Calibri"/>
              </a:rPr>
              <a:t>R</a:t>
            </a:r>
            <a:r>
              <a:rPr lang="en-GB" sz="2400" b="1" i="0" u="none" strike="noStrike" baseline="0" dirty="0" err="1">
                <a:solidFill>
                  <a:srgbClr val="000000"/>
                </a:solidFill>
                <a:latin typeface="Calibri"/>
              </a:rPr>
              <a:t>eacción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GB" sz="2400" b="1" i="0" u="none" strike="noStrike" baseline="0" dirty="0" err="1">
                <a:solidFill>
                  <a:srgbClr val="000000"/>
                </a:solidFill>
                <a:latin typeface="Calibri"/>
              </a:rPr>
              <a:t>combustión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b="1" i="0" u="none" strike="noStrike" baseline="0" dirty="0" err="1">
                <a:solidFill>
                  <a:srgbClr val="000000"/>
                </a:solidFill>
                <a:latin typeface="Calibri"/>
              </a:rPr>
              <a:t>típica</a:t>
            </a:r>
            <a:endParaRPr lang="en-GB" sz="2400" b="1" i="0" u="none" strike="noStrike" baseline="0" dirty="0">
              <a:solidFill>
                <a:srgbClr val="000000"/>
              </a:solidFill>
              <a:latin typeface="Calibri"/>
            </a:endParaRPr>
          </a:p>
          <a:p>
            <a:pPr algn="ctr" rtl="0">
              <a:defRPr sz="1000"/>
            </a:pPr>
            <a:endParaRPr lang="en-GB" sz="2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 rtl="0">
              <a:defRPr sz="1000"/>
            </a:pP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CH</a:t>
            </a:r>
            <a:r>
              <a:rPr lang="en-GB" sz="2400" b="1" i="0" u="none" strike="noStrike" baseline="-25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 + 2O</a:t>
            </a:r>
            <a:r>
              <a:rPr lang="en-GB" sz="2400" b="1" i="0" u="none" strike="noStrike" baseline="-25000" dirty="0">
                <a:solidFill>
                  <a:srgbClr val="000000"/>
                </a:solidFill>
                <a:latin typeface="Calibri"/>
              </a:rPr>
              <a:t>2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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CO</a:t>
            </a:r>
            <a:r>
              <a:rPr lang="en-GB" sz="2400" b="1" i="0" u="none" strike="noStrike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+ 2H</a:t>
            </a:r>
            <a:r>
              <a:rPr lang="en-GB" sz="2400" b="1" i="0" u="none" strike="noStrike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/>
              </a:rPr>
              <a:t>O</a:t>
            </a:r>
          </a:p>
          <a:p>
            <a:pPr algn="l" rtl="0">
              <a:defRPr sz="1000"/>
            </a:pPr>
            <a:endParaRPr lang="en-GB" sz="1400" b="1" i="0" u="none" strike="noStrike" baseline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79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1628</Words>
  <Application>Microsoft Office PowerPoint</Application>
  <PresentationFormat>Presentación en pantalla (4:3)</PresentationFormat>
  <Paragraphs>274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Tema de Office</vt:lpstr>
      <vt:lpstr>EL DESEMPEÑO DE LA ACTIVIDAD EMPRESARIAL Y SU RELACIÓN CON EL MEDIO AMBIENTE</vt:lpstr>
      <vt:lpstr>Características del estudio</vt:lpstr>
      <vt:lpstr>Características de las empresas</vt:lpstr>
      <vt:lpstr> Impacto de la actividad empresarial con enfoque en la reducción de la huella de carbono  </vt:lpstr>
      <vt:lpstr>Protección del medio ambiente</vt:lpstr>
      <vt:lpstr>Desechos </vt:lpstr>
      <vt:lpstr>Reciclaje</vt:lpstr>
      <vt:lpstr>Análisis de la huella de carbono</vt:lpstr>
      <vt:lpstr>Se trabaja con el CO2 por comodidad</vt:lpstr>
      <vt:lpstr>En el otro sentido, la fotosíntesis hace un proceso casi opuesto</vt:lpstr>
      <vt:lpstr>Las cantidades de CO2 que se mencionan son fáciles de imaginar.</vt:lpstr>
      <vt:lpstr>La huella de carbono</vt:lpstr>
      <vt:lpstr>La Huella de carbono</vt:lpstr>
      <vt:lpstr>La Huella de carbono</vt:lpstr>
      <vt:lpstr>La huella de carbono</vt:lpstr>
      <vt:lpstr>Prácticas para reducción de la huella de carbono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desempeño de la actividad empresarial en la región occidental y su relación con el medio ambiente</dc:title>
  <dc:creator>Autor</dc:creator>
  <cp:lastModifiedBy>Carlos Mendoza</cp:lastModifiedBy>
  <cp:revision>83</cp:revision>
  <dcterms:created xsi:type="dcterms:W3CDTF">2015-09-22T14:50:18Z</dcterms:created>
  <dcterms:modified xsi:type="dcterms:W3CDTF">2017-05-16T15:10:54Z</dcterms:modified>
</cp:coreProperties>
</file>