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7" r:id="rId2"/>
    <p:sldId id="309" r:id="rId3"/>
    <p:sldId id="257" r:id="rId4"/>
    <p:sldId id="294" r:id="rId5"/>
    <p:sldId id="295" r:id="rId6"/>
    <p:sldId id="296" r:id="rId7"/>
    <p:sldId id="298" r:id="rId8"/>
    <p:sldId id="299" r:id="rId9"/>
    <p:sldId id="300" r:id="rId10"/>
    <p:sldId id="305" r:id="rId11"/>
    <p:sldId id="303" r:id="rId12"/>
    <p:sldId id="306" r:id="rId13"/>
    <p:sldId id="307" r:id="rId14"/>
    <p:sldId id="308" r:id="rId15"/>
    <p:sldId id="310" r:id="rId16"/>
    <p:sldId id="311" r:id="rId17"/>
    <p:sldId id="304" r:id="rId18"/>
    <p:sldId id="302" r:id="rId19"/>
    <p:sldId id="266" r:id="rId20"/>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y" initials="A" lastIdx="4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9104" autoAdjust="0"/>
  </p:normalViewPr>
  <p:slideViewPr>
    <p:cSldViewPr snapToGrid="0" snapToObjects="1">
      <p:cViewPr varScale="1">
        <p:scale>
          <a:sx n="72" d="100"/>
          <a:sy n="72" d="100"/>
        </p:scale>
        <p:origin x="-131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0930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s-ES_tradnl" smtClean="0"/>
              <a:t>Clic para editar título</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769AC3B-E27A-EF4B-AE30-78D8DDEAFC27}" type="datetimeFigureOut">
              <a:rPr lang="es-ES_tradnl" smtClean="0"/>
              <a:pPr/>
              <a:t>16/05/2017</a:t>
            </a:fld>
            <a:endParaRPr lang="es-ES_tradnl"/>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ES_tradnl"/>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222F05B-3F01-3246-8C78-07B7CB712038}" type="slidenum">
              <a:rPr lang="es-ES_tradnl" smtClean="0"/>
              <a:pPr/>
              <a:t>‹Nº›</a:t>
            </a:fld>
            <a:endParaRPr lang="es-ES_tradnl"/>
          </a:p>
        </p:txBody>
      </p:sp>
    </p:spTree>
    <p:extLst>
      <p:ext uri="{BB962C8B-B14F-4D97-AF65-F5344CB8AC3E}">
        <p14:creationId xmlns:p14="http://schemas.microsoft.com/office/powerpoint/2010/main" xmlns="" val="77986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s-ES_tradnl" smtClean="0"/>
              <a:t>Clic para editar título</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769AC3B-E27A-EF4B-AE30-78D8DDEAFC27}" type="datetimeFigureOut">
              <a:rPr lang="es-ES_tradnl" smtClean="0"/>
              <a:pPr/>
              <a:t>16/05/2017</a:t>
            </a:fld>
            <a:endParaRPr lang="es-ES_tradnl"/>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ES_tradnl"/>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222F05B-3F01-3246-8C78-07B7CB712038}" type="slidenum">
              <a:rPr lang="es-ES_tradnl" smtClean="0"/>
              <a:pPr/>
              <a:t>‹Nº›</a:t>
            </a:fld>
            <a:endParaRPr lang="es-ES_tradnl"/>
          </a:p>
        </p:txBody>
      </p:sp>
    </p:spTree>
    <p:extLst>
      <p:ext uri="{BB962C8B-B14F-4D97-AF65-F5344CB8AC3E}">
        <p14:creationId xmlns:p14="http://schemas.microsoft.com/office/powerpoint/2010/main" xmlns="" val="752736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2325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32150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4454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4259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s-ES_tradnl" smtClean="0"/>
              <a:t>Clic para editar título</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769AC3B-E27A-EF4B-AE30-78D8DDEAFC27}" type="datetimeFigureOut">
              <a:rPr lang="es-ES_tradnl" smtClean="0"/>
              <a:pPr/>
              <a:t>16/05/2017</a:t>
            </a:fld>
            <a:endParaRPr lang="es-ES_tradnl"/>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s-ES_tradnl"/>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222F05B-3F01-3246-8C78-07B7CB712038}" type="slidenum">
              <a:rPr lang="es-ES_tradnl" smtClean="0"/>
              <a:pPr/>
              <a:t>‹Nº›</a:t>
            </a:fld>
            <a:endParaRPr lang="es-ES_tradnl"/>
          </a:p>
        </p:txBody>
      </p:sp>
    </p:spTree>
    <p:extLst>
      <p:ext uri="{BB962C8B-B14F-4D97-AF65-F5344CB8AC3E}">
        <p14:creationId xmlns:p14="http://schemas.microsoft.com/office/powerpoint/2010/main" xmlns="" val="545167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s-ES_tradnl" smtClean="0"/>
              <a:t>Clic para editar título</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9769AC3B-E27A-EF4B-AE30-78D8DDEAFC27}" type="datetimeFigureOut">
              <a:rPr lang="es-ES_tradnl" smtClean="0"/>
              <a:pPr/>
              <a:t>16/05/2017</a:t>
            </a:fld>
            <a:endParaRPr lang="es-ES_tradnl"/>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s-ES_tradnl"/>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222F05B-3F01-3246-8C78-07B7CB712038}" type="slidenum">
              <a:rPr lang="es-ES_tradnl" smtClean="0"/>
              <a:pPr/>
              <a:t>‹Nº›</a:t>
            </a:fld>
            <a:endParaRPr lang="es-ES_tradnl"/>
          </a:p>
        </p:txBody>
      </p:sp>
    </p:spTree>
    <p:extLst>
      <p:ext uri="{BB962C8B-B14F-4D97-AF65-F5344CB8AC3E}">
        <p14:creationId xmlns:p14="http://schemas.microsoft.com/office/powerpoint/2010/main" xmlns="" val="1465841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s-ES_tradnl" smtClean="0"/>
              <a:t>Clic para editar título</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9769AC3B-E27A-EF4B-AE30-78D8DDEAFC27}" type="datetimeFigureOut">
              <a:rPr lang="es-ES_tradnl" smtClean="0"/>
              <a:pPr/>
              <a:t>16/05/2017</a:t>
            </a:fld>
            <a:endParaRPr lang="es-ES_tradnl"/>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s-ES_tradnl"/>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222F05B-3F01-3246-8C78-07B7CB712038}" type="slidenum">
              <a:rPr lang="es-ES_tradnl" smtClean="0"/>
              <a:pPr/>
              <a:t>‹Nº›</a:t>
            </a:fld>
            <a:endParaRPr lang="es-ES_tradnl"/>
          </a:p>
        </p:txBody>
      </p:sp>
    </p:spTree>
    <p:extLst>
      <p:ext uri="{BB962C8B-B14F-4D97-AF65-F5344CB8AC3E}">
        <p14:creationId xmlns:p14="http://schemas.microsoft.com/office/powerpoint/2010/main" xmlns="" val="473692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9769AC3B-E27A-EF4B-AE30-78D8DDEAFC27}" type="datetimeFigureOut">
              <a:rPr lang="es-ES_tradnl" smtClean="0"/>
              <a:pPr/>
              <a:t>16/05/2017</a:t>
            </a:fld>
            <a:endParaRPr lang="es-ES_tradnl"/>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s-ES_tradnl"/>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222F05B-3F01-3246-8C78-07B7CB712038}" type="slidenum">
              <a:rPr lang="es-ES_tradnl" smtClean="0"/>
              <a:pPr/>
              <a:t>‹Nº›</a:t>
            </a:fld>
            <a:endParaRPr lang="es-ES_tradnl"/>
          </a:p>
        </p:txBody>
      </p:sp>
    </p:spTree>
    <p:extLst>
      <p:ext uri="{BB962C8B-B14F-4D97-AF65-F5344CB8AC3E}">
        <p14:creationId xmlns:p14="http://schemas.microsoft.com/office/powerpoint/2010/main" xmlns="" val="62373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s-ES_tradnl" smtClean="0"/>
              <a:t>Clic para editar título</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769AC3B-E27A-EF4B-AE30-78D8DDEAFC27}" type="datetimeFigureOut">
              <a:rPr lang="es-ES_tradnl" smtClean="0"/>
              <a:pPr/>
              <a:t>16/05/2017</a:t>
            </a:fld>
            <a:endParaRPr lang="es-ES_tradnl"/>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s-ES_tradnl"/>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222F05B-3F01-3246-8C78-07B7CB712038}" type="slidenum">
              <a:rPr lang="es-ES_tradnl" smtClean="0"/>
              <a:pPr/>
              <a:t>‹Nº›</a:t>
            </a:fld>
            <a:endParaRPr lang="es-ES_tradnl"/>
          </a:p>
        </p:txBody>
      </p:sp>
    </p:spTree>
    <p:extLst>
      <p:ext uri="{BB962C8B-B14F-4D97-AF65-F5344CB8AC3E}">
        <p14:creationId xmlns:p14="http://schemas.microsoft.com/office/powerpoint/2010/main" xmlns="" val="120792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s-ES_tradnl" smtClean="0"/>
              <a:t>Clic para editar título</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769AC3B-E27A-EF4B-AE30-78D8DDEAFC27}" type="datetimeFigureOut">
              <a:rPr lang="es-ES_tradnl" smtClean="0"/>
              <a:pPr/>
              <a:t>16/05/2017</a:t>
            </a:fld>
            <a:endParaRPr lang="es-ES_tradnl"/>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s-ES_tradnl"/>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222F05B-3F01-3246-8C78-07B7CB712038}" type="slidenum">
              <a:rPr lang="es-ES_tradnl" smtClean="0"/>
              <a:pPr/>
              <a:t>‹Nº›</a:t>
            </a:fld>
            <a:endParaRPr lang="es-ES_tradnl"/>
          </a:p>
        </p:txBody>
      </p:sp>
    </p:spTree>
    <p:extLst>
      <p:ext uri="{BB962C8B-B14F-4D97-AF65-F5344CB8AC3E}">
        <p14:creationId xmlns:p14="http://schemas.microsoft.com/office/powerpoint/2010/main" xmlns="" val="1441669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Imagen 2"/>
          <p:cNvPicPr>
            <a:picLocks noChangeAspect="1"/>
          </p:cNvPicPr>
          <p:nvPr/>
        </p:nvPicPr>
        <p:blipFill>
          <a:blip r:embed="rId15">
            <a:extLst>
              <a:ext uri="{28A0092B-C50C-407E-A947-70E740481C1C}">
                <a14:useLocalDpi xmlns:a14="http://schemas.microsoft.com/office/drawing/2010/main" xmlns="" val="0"/>
              </a:ext>
            </a:extLst>
          </a:blip>
          <a:stretch>
            <a:fillRect/>
          </a:stretch>
        </p:blipFill>
        <p:spPr>
          <a:xfrm>
            <a:off x="0" y="0"/>
            <a:ext cx="9144000" cy="7315200"/>
          </a:xfrm>
          <a:prstGeom prst="rect">
            <a:avLst/>
          </a:prstGeom>
        </p:spPr>
      </p:pic>
    </p:spTree>
    <p:extLst>
      <p:ext uri="{BB962C8B-B14F-4D97-AF65-F5344CB8AC3E}">
        <p14:creationId xmlns:p14="http://schemas.microsoft.com/office/powerpoint/2010/main" xmlns="" val="6534498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377440" y="4181703"/>
            <a:ext cx="3766560" cy="1384995"/>
          </a:xfrm>
          <a:prstGeom prst="rect">
            <a:avLst/>
          </a:prstGeom>
          <a:noFill/>
        </p:spPr>
        <p:txBody>
          <a:bodyPr wrap="square" rtlCol="0">
            <a:spAutoFit/>
          </a:bodyPr>
          <a:lstStyle/>
          <a:p>
            <a:r>
              <a:rPr lang="es-ES" sz="2800" b="1" dirty="0" smtClean="0">
                <a:solidFill>
                  <a:schemeClr val="bg1"/>
                </a:solidFill>
              </a:rPr>
              <a:t>  Equipo técnico </a:t>
            </a:r>
          </a:p>
          <a:p>
            <a:pPr algn="ctr"/>
            <a:r>
              <a:rPr lang="es-ES" sz="2800" b="1" dirty="0" smtClean="0">
                <a:solidFill>
                  <a:schemeClr val="bg1"/>
                </a:solidFill>
              </a:rPr>
              <a:t>GFLAC</a:t>
            </a:r>
          </a:p>
          <a:p>
            <a:endParaRPr lang="es-ES" sz="2800" b="1" dirty="0">
              <a:solidFill>
                <a:schemeClr val="bg1"/>
              </a:solidFill>
            </a:endParaRPr>
          </a:p>
        </p:txBody>
      </p:sp>
      <p:sp>
        <p:nvSpPr>
          <p:cNvPr id="8" name="CuadroTexto 7"/>
          <p:cNvSpPr txBox="1"/>
          <p:nvPr/>
        </p:nvSpPr>
        <p:spPr>
          <a:xfrm>
            <a:off x="2210906" y="1247364"/>
            <a:ext cx="6333067" cy="1754326"/>
          </a:xfrm>
          <a:prstGeom prst="rect">
            <a:avLst/>
          </a:prstGeom>
          <a:noFill/>
        </p:spPr>
        <p:txBody>
          <a:bodyPr wrap="square" rtlCol="0">
            <a:spAutoFit/>
          </a:bodyPr>
          <a:lstStyle/>
          <a:p>
            <a:pPr algn="ctr"/>
            <a:r>
              <a:rPr lang="es-ES" sz="4000" b="1" dirty="0" smtClean="0">
                <a:solidFill>
                  <a:schemeClr val="bg1"/>
                </a:solidFill>
              </a:rPr>
              <a:t>CMNUCC</a:t>
            </a:r>
          </a:p>
          <a:p>
            <a:pPr algn="ctr"/>
            <a:r>
              <a:rPr lang="es-ES" sz="4000" b="1" dirty="0" smtClean="0">
                <a:solidFill>
                  <a:schemeClr val="bg1"/>
                </a:solidFill>
              </a:rPr>
              <a:t>FINACIAMIENTO CLIMATICO</a:t>
            </a:r>
          </a:p>
          <a:p>
            <a:pPr algn="ctr"/>
            <a:r>
              <a:rPr lang="es-ES" sz="2800" b="1" dirty="0" smtClean="0">
                <a:solidFill>
                  <a:schemeClr val="bg1"/>
                </a:solidFill>
              </a:rPr>
              <a:t>Alejandra </a:t>
            </a:r>
            <a:r>
              <a:rPr lang="es-ES" sz="2800" b="1" dirty="0" err="1" smtClean="0">
                <a:solidFill>
                  <a:schemeClr val="bg1"/>
                </a:solidFill>
              </a:rPr>
              <a:t>Sobenes</a:t>
            </a:r>
            <a:endParaRPr lang="es-ES" sz="2800" b="1" dirty="0">
              <a:solidFill>
                <a:schemeClr val="bg1"/>
              </a:solidFill>
            </a:endParaRPr>
          </a:p>
        </p:txBody>
      </p:sp>
    </p:spTree>
    <p:extLst>
      <p:ext uri="{BB962C8B-B14F-4D97-AF65-F5344CB8AC3E}">
        <p14:creationId xmlns:p14="http://schemas.microsoft.com/office/powerpoint/2010/main" xmlns="" val="113822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85999" y="889844"/>
            <a:ext cx="6327913" cy="3693319"/>
          </a:xfrm>
          <a:prstGeom prst="rect">
            <a:avLst/>
          </a:prstGeom>
        </p:spPr>
        <p:txBody>
          <a:bodyPr wrap="square">
            <a:spAutoFit/>
          </a:bodyPr>
          <a:lstStyle/>
          <a:p>
            <a:r>
              <a:rPr lang="es-GT" b="1" dirty="0" smtClean="0">
                <a:solidFill>
                  <a:schemeClr val="bg1"/>
                </a:solidFill>
              </a:rPr>
              <a:t>De conformidad con el artículo 9, párrafo 3, del Acuerdo de París, antes del año 2025 la Conferencia de las Partes, en calidad de reunión de las Partes en el Acuerdo de París, establecerá un nuevo objetivo colectivo cuantificado, que será como mínimo de 100.000 millones de dólares anuales que deberán movilizar los países desarrollados, teniendo en cuenta las necesidades y prioridades de los países en desarrollo. (1/CP.21).</a:t>
            </a:r>
          </a:p>
          <a:p>
            <a:endParaRPr lang="es-GT" b="1" dirty="0" smtClean="0">
              <a:solidFill>
                <a:schemeClr val="bg1"/>
              </a:solidFill>
            </a:endParaRPr>
          </a:p>
          <a:p>
            <a:endParaRPr lang="es-GT" b="1" dirty="0" smtClean="0">
              <a:solidFill>
                <a:schemeClr val="bg1"/>
              </a:solidFill>
            </a:endParaRPr>
          </a:p>
          <a:p>
            <a:r>
              <a:rPr lang="es-GT" b="1" dirty="0" smtClean="0">
                <a:solidFill>
                  <a:schemeClr val="bg1"/>
                </a:solidFill>
              </a:rPr>
              <a:t>Es imperativo para el Estado de Guatemala contar con las capacidades nacionales para poder acceder a los recursos internacionales y que, la cooperación internacional acompañe la construcción de esas capacidades (PANCC )</a:t>
            </a:r>
            <a:endParaRPr lang="es-GT" b="1"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85999" y="1720840"/>
            <a:ext cx="6314661" cy="3970318"/>
          </a:xfrm>
          <a:prstGeom prst="rect">
            <a:avLst/>
          </a:prstGeom>
        </p:spPr>
        <p:txBody>
          <a:bodyPr wrap="square">
            <a:spAutoFit/>
          </a:bodyPr>
          <a:lstStyle/>
          <a:p>
            <a:r>
              <a:rPr lang="es-GT" b="1" dirty="0" smtClean="0">
                <a:solidFill>
                  <a:schemeClr val="bg1"/>
                </a:solidFill>
              </a:rPr>
              <a:t>Según el </a:t>
            </a:r>
            <a:r>
              <a:rPr lang="es-GT" b="1" dirty="0" smtClean="0">
                <a:solidFill>
                  <a:schemeClr val="bg1"/>
                </a:solidFill>
              </a:rPr>
              <a:t>informe </a:t>
            </a:r>
            <a:r>
              <a:rPr lang="es-GT" i="1" dirty="0" smtClean="0">
                <a:solidFill>
                  <a:schemeClr val="bg1"/>
                </a:solidFill>
              </a:rPr>
              <a:t>Reporte </a:t>
            </a:r>
            <a:r>
              <a:rPr lang="es-GT" i="1" dirty="0" smtClean="0">
                <a:solidFill>
                  <a:schemeClr val="bg1"/>
                </a:solidFill>
              </a:rPr>
              <a:t>de Evaluación Bienal y Análisis General de los Flujos de Financiamiento </a:t>
            </a:r>
            <a:r>
              <a:rPr lang="es-GT" i="1" dirty="0" smtClean="0">
                <a:solidFill>
                  <a:schemeClr val="bg1"/>
                </a:solidFill>
              </a:rPr>
              <a:t>Climático presentado en la COP22</a:t>
            </a:r>
            <a:r>
              <a:rPr lang="es-GT" i="1" dirty="0" smtClean="0"/>
              <a:t>,</a:t>
            </a:r>
            <a:r>
              <a:rPr lang="es-GT" b="1" dirty="0" smtClean="0">
                <a:solidFill>
                  <a:schemeClr val="bg1"/>
                </a:solidFill>
              </a:rPr>
              <a:t>, </a:t>
            </a:r>
            <a:r>
              <a:rPr lang="es-GT" b="1" dirty="0" smtClean="0">
                <a:solidFill>
                  <a:schemeClr val="bg1"/>
                </a:solidFill>
              </a:rPr>
              <a:t>el total de los flujos de financiamiento climático global (que computa el total de los flujos asociados, incluyendo el financiamiento privado y la inversión extranjera directa) en 2013 fue de 687 mil millones de dólares y en 2014 de 741 mil millones de dólares. Dicho financiamiento es considerable, pero la cifra es relativamente pequeña en el contexto de las tendencias de inversiones globales y en relación a las necesidades de financiamiento en este </a:t>
            </a:r>
            <a:r>
              <a:rPr lang="es-GT" b="1" dirty="0" smtClean="0">
                <a:solidFill>
                  <a:schemeClr val="bg1"/>
                </a:solidFill>
              </a:rPr>
              <a:t>tema</a:t>
            </a:r>
          </a:p>
          <a:p>
            <a:endParaRPr lang="es-GT" b="1" dirty="0" smtClean="0">
              <a:solidFill>
                <a:schemeClr val="bg1"/>
              </a:solidFill>
            </a:endParaRPr>
          </a:p>
          <a:p>
            <a:endParaRPr lang="es-GT" b="1" dirty="0" smtClean="0">
              <a:solidFill>
                <a:schemeClr val="bg1"/>
              </a:solidFill>
            </a:endParaRPr>
          </a:p>
          <a:p>
            <a:endParaRPr lang="es-GT" b="1" dirty="0" smtClean="0">
              <a:solidFill>
                <a:schemeClr val="bg1"/>
              </a:solidFill>
            </a:endParaRPr>
          </a:p>
          <a:p>
            <a:endParaRPr lang="es-GT" b="1" dirty="0">
              <a:solidFill>
                <a:schemeClr val="bg1"/>
              </a:solidFill>
            </a:endParaRPr>
          </a:p>
        </p:txBody>
      </p:sp>
      <p:sp>
        <p:nvSpPr>
          <p:cNvPr id="3" name="2 Rectángulo"/>
          <p:cNvSpPr/>
          <p:nvPr/>
        </p:nvSpPr>
        <p:spPr>
          <a:xfrm>
            <a:off x="2286000" y="4890052"/>
            <a:ext cx="4572000" cy="1200329"/>
          </a:xfrm>
          <a:prstGeom prst="rect">
            <a:avLst/>
          </a:prstGeom>
        </p:spPr>
        <p:txBody>
          <a:bodyPr>
            <a:spAutoFit/>
          </a:bodyPr>
          <a:lstStyle/>
          <a:p>
            <a:r>
              <a:rPr lang="es-GT" b="1" dirty="0" smtClean="0">
                <a:solidFill>
                  <a:schemeClr val="bg1"/>
                </a:solidFill>
              </a:rPr>
              <a:t>El</a:t>
            </a:r>
            <a:r>
              <a:rPr lang="es-GT" b="1" dirty="0" smtClean="0">
                <a:solidFill>
                  <a:schemeClr val="bg1"/>
                </a:solidFill>
              </a:rPr>
              <a:t> financiamiento climático público otorgado por los países desarrollados a los países en desarrollo suma un promedio de 41 mil millones anuales para el bienio analizado. </a:t>
            </a:r>
            <a:r>
              <a:rPr lang="es-GT" dirty="0" smtClean="0"/>
              <a:t> </a:t>
            </a:r>
            <a:endParaRPr lang="es-GT"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85999" y="2413338"/>
            <a:ext cx="6341165" cy="3970318"/>
          </a:xfrm>
          <a:prstGeom prst="rect">
            <a:avLst/>
          </a:prstGeom>
        </p:spPr>
        <p:txBody>
          <a:bodyPr wrap="square">
            <a:spAutoFit/>
          </a:bodyPr>
          <a:lstStyle/>
          <a:p>
            <a:r>
              <a:rPr lang="es-GT" sz="2800" b="1" dirty="0" smtClean="0">
                <a:solidFill>
                  <a:schemeClr val="bg1"/>
                </a:solidFill>
              </a:rPr>
              <a:t>La región de América Latina y el Caribe </a:t>
            </a:r>
            <a:r>
              <a:rPr lang="es-GT" sz="2800" b="1" dirty="0" err="1" smtClean="0">
                <a:solidFill>
                  <a:schemeClr val="bg1"/>
                </a:solidFill>
              </a:rPr>
              <a:t>recibió:Alrededor</a:t>
            </a:r>
            <a:r>
              <a:rPr lang="es-GT" sz="2800" b="1" dirty="0" smtClean="0">
                <a:solidFill>
                  <a:schemeClr val="bg1"/>
                </a:solidFill>
              </a:rPr>
              <a:t> del 23% del financiamiento de los fondos climáticos multilaterales</a:t>
            </a:r>
            <a:r>
              <a:rPr lang="es-GT" sz="2800" b="1" dirty="0" smtClean="0">
                <a:solidFill>
                  <a:schemeClr val="bg1"/>
                </a:solidFill>
              </a:rPr>
              <a:t>.</a:t>
            </a:r>
            <a:endParaRPr lang="es-GT" sz="2800" b="1" smtClean="0">
              <a:solidFill>
                <a:schemeClr val="bg1"/>
              </a:solidFill>
            </a:endParaRPr>
          </a:p>
          <a:p>
            <a:endParaRPr lang="es-GT" sz="2800" b="1" dirty="0" smtClean="0">
              <a:solidFill>
                <a:schemeClr val="bg1"/>
              </a:solidFill>
            </a:endParaRPr>
          </a:p>
          <a:p>
            <a:r>
              <a:rPr lang="es-GT" sz="2800" b="1" dirty="0" smtClean="0">
                <a:solidFill>
                  <a:schemeClr val="bg1"/>
                </a:solidFill>
              </a:rPr>
              <a:t>15% del financiamiento relacionado al cambio climático reportado a la OCDE.</a:t>
            </a:r>
          </a:p>
          <a:p>
            <a:r>
              <a:rPr lang="es-GT" sz="2800" b="1" dirty="0" smtClean="0">
                <a:solidFill>
                  <a:schemeClr val="bg1"/>
                </a:solidFill>
              </a:rPr>
              <a:t>16% del financiamiento proveniente de los bancos de desarrollo multilaterales.</a:t>
            </a:r>
            <a:endParaRPr lang="es-GT" sz="2800" b="1"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65043" y="2199861"/>
            <a:ext cx="8555429" cy="44582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p:spPr>
      </p:pic>
      <p:pic>
        <p:nvPicPr>
          <p:cNvPr id="5123" name="Picture 3"/>
          <p:cNvPicPr>
            <a:picLocks noChangeAspect="1" noChangeArrowheads="1"/>
          </p:cNvPicPr>
          <p:nvPr/>
        </p:nvPicPr>
        <p:blipFill>
          <a:blip r:embed="rId3"/>
          <a:srcRect/>
          <a:stretch>
            <a:fillRect/>
          </a:stretch>
        </p:blipFill>
        <p:spPr bwMode="auto">
          <a:xfrm>
            <a:off x="0" y="0"/>
            <a:ext cx="13011150" cy="7315200"/>
          </a:xfrm>
          <a:prstGeom prst="rect">
            <a:avLst/>
          </a:prstGeom>
          <a:noFill/>
          <a:ln w="9525">
            <a:noFill/>
            <a:miter lim="800000"/>
            <a:headEnd/>
            <a:tailEnd/>
          </a:ln>
        </p:spPr>
      </p:pic>
      <p:pic>
        <p:nvPicPr>
          <p:cNvPr id="5124" name="Picture 4"/>
          <p:cNvPicPr>
            <a:picLocks noChangeAspect="1" noChangeArrowheads="1"/>
          </p:cNvPicPr>
          <p:nvPr/>
        </p:nvPicPr>
        <p:blipFill>
          <a:blip r:embed="rId4"/>
          <a:srcRect/>
          <a:stretch>
            <a:fillRect/>
          </a:stretch>
        </p:blipFill>
        <p:spPr bwMode="auto">
          <a:xfrm>
            <a:off x="0" y="0"/>
            <a:ext cx="13011150" cy="7315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
            <a:ext cx="9144000" cy="7326560"/>
          </a:xfrm>
          <a:prstGeom prst="rect">
            <a:avLst/>
          </a:prstGeom>
        </p:spPr>
      </p:pic>
    </p:spTree>
    <p:extLst>
      <p:ext uri="{BB962C8B-B14F-4D97-AF65-F5344CB8AC3E}">
        <p14:creationId xmlns:p14="http://schemas.microsoft.com/office/powerpoint/2010/main" xmlns="" val="3520173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86000" y="2551837"/>
            <a:ext cx="6380922" cy="1938992"/>
          </a:xfrm>
          <a:prstGeom prst="rect">
            <a:avLst/>
          </a:prstGeom>
        </p:spPr>
        <p:txBody>
          <a:bodyPr wrap="square">
            <a:spAutoFit/>
          </a:bodyPr>
          <a:lstStyle/>
          <a:p>
            <a:r>
              <a:rPr lang="es-GT" sz="2000" b="1" dirty="0" smtClean="0">
                <a:solidFill>
                  <a:schemeClr val="bg1"/>
                </a:solidFill>
              </a:rPr>
              <a:t>OBJETIVO </a:t>
            </a:r>
          </a:p>
          <a:p>
            <a:r>
              <a:rPr lang="es-GT" sz="2000" b="1" dirty="0" smtClean="0">
                <a:solidFill>
                  <a:schemeClr val="bg1"/>
                </a:solidFill>
              </a:rPr>
              <a:t>Buscamos </a:t>
            </a:r>
            <a:r>
              <a:rPr lang="es-GT" sz="2000" b="1" dirty="0" smtClean="0">
                <a:solidFill>
                  <a:schemeClr val="bg1"/>
                </a:solidFill>
              </a:rPr>
              <a:t>promover la transparencia, la rendición de cuentas y la inclusión de criterios de derechos humanos, igualdad de género y sustentabilidad dentro de la arquitectura financiera para la lucha contra el cambio climático.</a:t>
            </a:r>
            <a:endParaRPr lang="es-GT" sz="2000" b="1"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843127" y="1398034"/>
            <a:ext cx="7078225" cy="738664"/>
          </a:xfrm>
          <a:prstGeom prst="rect">
            <a:avLst/>
          </a:prstGeom>
          <a:noFill/>
        </p:spPr>
        <p:txBody>
          <a:bodyPr wrap="square" rtlCol="0">
            <a:spAutoFit/>
          </a:bodyPr>
          <a:lstStyle/>
          <a:p>
            <a:pPr algn="just"/>
            <a:r>
              <a:rPr lang="es-ES_tradnl" sz="2400" dirty="0">
                <a:solidFill>
                  <a:srgbClr val="FFFFFF"/>
                </a:solidFill>
              </a:rPr>
              <a:t> </a:t>
            </a:r>
            <a:endParaRPr lang="es-MX" sz="2400" dirty="0">
              <a:solidFill>
                <a:srgbClr val="FFFFFF"/>
              </a:solidFill>
            </a:endParaRPr>
          </a:p>
          <a:p>
            <a:endParaRPr lang="en-GB" dirty="0"/>
          </a:p>
        </p:txBody>
      </p:sp>
      <p:sp>
        <p:nvSpPr>
          <p:cNvPr id="6" name="Rectangle 5"/>
          <p:cNvSpPr/>
          <p:nvPr/>
        </p:nvSpPr>
        <p:spPr>
          <a:xfrm>
            <a:off x="3259906" y="545236"/>
            <a:ext cx="3919467" cy="523220"/>
          </a:xfrm>
          <a:prstGeom prst="rect">
            <a:avLst/>
          </a:prstGeom>
        </p:spPr>
        <p:txBody>
          <a:bodyPr wrap="square">
            <a:spAutoFit/>
          </a:bodyPr>
          <a:lstStyle/>
          <a:p>
            <a:pPr algn="ctr"/>
            <a:endParaRPr lang="en-GB" sz="2800" b="1" dirty="0">
              <a:solidFill>
                <a:srgbClr val="FFFFFF"/>
              </a:solidFill>
            </a:endParaRPr>
          </a:p>
        </p:txBody>
      </p:sp>
      <p:sp>
        <p:nvSpPr>
          <p:cNvPr id="7" name="6 Rectángulo"/>
          <p:cNvSpPr/>
          <p:nvPr/>
        </p:nvSpPr>
        <p:spPr>
          <a:xfrm>
            <a:off x="2285999" y="1997839"/>
            <a:ext cx="6113417" cy="2246769"/>
          </a:xfrm>
          <a:prstGeom prst="rect">
            <a:avLst/>
          </a:prstGeom>
        </p:spPr>
        <p:txBody>
          <a:bodyPr wrap="square">
            <a:spAutoFit/>
          </a:bodyPr>
          <a:lstStyle/>
          <a:p>
            <a:r>
              <a:rPr lang="es-GT" sz="2000" b="1" dirty="0" smtClean="0">
                <a:solidFill>
                  <a:schemeClr val="bg1"/>
                </a:solidFill>
              </a:rPr>
              <a:t>“la naturaleza mundial del cambio climático requiere la cooperación más amplia posible de todos</a:t>
            </a:r>
          </a:p>
          <a:p>
            <a:r>
              <a:rPr lang="es-GT" sz="2000" b="1" dirty="0" smtClean="0">
                <a:solidFill>
                  <a:schemeClr val="bg1"/>
                </a:solidFill>
              </a:rPr>
              <a:t>los países y su participación en una respuesta internacional efectiva y apropiada, de conformidad con sus responsabilidades comunes pero diferenciadas, sus capacidades respectivas y sus condiciones sociales y económicas “ (CMNUCC) </a:t>
            </a:r>
            <a:endParaRPr lang="es-GT" sz="2000" b="1" dirty="0">
              <a:solidFill>
                <a:schemeClr val="bg1"/>
              </a:solidFill>
            </a:endParaRPr>
          </a:p>
        </p:txBody>
      </p:sp>
    </p:spTree>
    <p:extLst>
      <p:ext uri="{BB962C8B-B14F-4D97-AF65-F5344CB8AC3E}">
        <p14:creationId xmlns:p14="http://schemas.microsoft.com/office/powerpoint/2010/main" xmlns="" val="689753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85999" y="1166843"/>
            <a:ext cx="6361611" cy="2862322"/>
          </a:xfrm>
          <a:prstGeom prst="rect">
            <a:avLst/>
          </a:prstGeom>
        </p:spPr>
        <p:txBody>
          <a:bodyPr wrap="square">
            <a:spAutoFit/>
          </a:bodyPr>
          <a:lstStyle/>
          <a:p>
            <a:r>
              <a:rPr lang="es-GT" b="1" dirty="0" smtClean="0">
                <a:solidFill>
                  <a:schemeClr val="bg1"/>
                </a:solidFill>
              </a:rPr>
              <a:t>“</a:t>
            </a:r>
            <a:r>
              <a:rPr lang="es-GT" sz="2000" b="1" dirty="0" smtClean="0">
                <a:solidFill>
                  <a:schemeClr val="bg1"/>
                </a:solidFill>
              </a:rPr>
              <a:t>los Estados, de conformidad con la Carta de las Naciones Unidas y los principios del derecho internacional, tienen el derecho soberano de explotar sus propios recursos conforme a sus propias políticas ambientales y de desarrollo, y la responsabilidad de velar por que las actividades que se realicen dentro de su jurisdicción o bajo su control no causen daño al medio ambiente de otros Estados ni de zonas que estén fuera de los límites de la </a:t>
            </a:r>
            <a:r>
              <a:rPr lang="es-GT" sz="2000" b="1" dirty="0" err="1" smtClean="0">
                <a:solidFill>
                  <a:schemeClr val="bg1"/>
                </a:solidFill>
              </a:rPr>
              <a:t>jurisdicciónnacional</a:t>
            </a:r>
            <a:r>
              <a:rPr lang="es-GT" sz="2000" b="1" dirty="0" smtClean="0">
                <a:solidFill>
                  <a:schemeClr val="bg1"/>
                </a:solidFill>
              </a:rPr>
              <a:t>.-” CMNUCC</a:t>
            </a:r>
            <a:endParaRPr lang="es-GT" sz="2000" b="1"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85999" y="474345"/>
            <a:ext cx="6453051" cy="4093428"/>
          </a:xfrm>
          <a:prstGeom prst="rect">
            <a:avLst/>
          </a:prstGeom>
        </p:spPr>
        <p:txBody>
          <a:bodyPr wrap="square">
            <a:spAutoFit/>
          </a:bodyPr>
          <a:lstStyle/>
          <a:p>
            <a:r>
              <a:rPr lang="es-GT" sz="2000" b="1" dirty="0" smtClean="0">
                <a:solidFill>
                  <a:schemeClr val="bg1"/>
                </a:solidFill>
              </a:rPr>
              <a:t>Objetivo  de la CMNUCC</a:t>
            </a:r>
          </a:p>
          <a:p>
            <a:endParaRPr lang="es-GT" sz="2000" b="1" dirty="0" smtClean="0">
              <a:solidFill>
                <a:schemeClr val="bg1"/>
              </a:solidFill>
            </a:endParaRPr>
          </a:p>
          <a:p>
            <a:r>
              <a:rPr lang="es-GT" sz="2000" b="1" dirty="0" smtClean="0">
                <a:solidFill>
                  <a:schemeClr val="bg1"/>
                </a:solidFill>
              </a:rPr>
              <a:t> “La estabilización de las concentraciones de gases de efecto invernadero en la atmósfera a un nivel que impida interferencias </a:t>
            </a:r>
            <a:r>
              <a:rPr lang="es-GT" sz="2000" b="1" dirty="0" err="1" smtClean="0">
                <a:solidFill>
                  <a:schemeClr val="bg1"/>
                </a:solidFill>
              </a:rPr>
              <a:t>antropógenas</a:t>
            </a:r>
            <a:r>
              <a:rPr lang="es-GT" sz="2000" b="1" dirty="0" smtClean="0">
                <a:solidFill>
                  <a:schemeClr val="bg1"/>
                </a:solidFill>
              </a:rPr>
              <a:t> peligrosas en el sistema climático. </a:t>
            </a:r>
          </a:p>
          <a:p>
            <a:endParaRPr lang="es-GT" sz="2000" b="1" dirty="0" smtClean="0">
              <a:solidFill>
                <a:schemeClr val="bg1"/>
              </a:solidFill>
            </a:endParaRPr>
          </a:p>
          <a:p>
            <a:endParaRPr lang="es-GT" sz="2000" b="1" dirty="0" smtClean="0">
              <a:solidFill>
                <a:schemeClr val="bg1"/>
              </a:solidFill>
            </a:endParaRPr>
          </a:p>
          <a:p>
            <a:r>
              <a:rPr lang="es-GT" sz="2000" b="1" dirty="0" smtClean="0">
                <a:solidFill>
                  <a:schemeClr val="bg1"/>
                </a:solidFill>
              </a:rPr>
              <a:t>Ese nivel debería </a:t>
            </a:r>
            <a:r>
              <a:rPr lang="es-GT" sz="2000" b="1" dirty="0" smtClean="0">
                <a:solidFill>
                  <a:schemeClr val="bg1"/>
                </a:solidFill>
              </a:rPr>
              <a:t>lograrse </a:t>
            </a:r>
            <a:r>
              <a:rPr lang="es-GT" sz="2000" b="1" dirty="0" smtClean="0">
                <a:solidFill>
                  <a:schemeClr val="bg1"/>
                </a:solidFill>
              </a:rPr>
              <a:t>en un plazo suficiente para permitir que los ecosistemas se adapten naturalmente al cambio climático, asegurar que la producción de alimentos no se vea amenazada y permitir que el desarrollo económico prosiga de manera sostenible.</a:t>
            </a:r>
            <a:endParaRPr lang="es-GT" sz="2000" b="1"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86000" y="1859339"/>
            <a:ext cx="6367670" cy="2308324"/>
          </a:xfrm>
          <a:prstGeom prst="rect">
            <a:avLst/>
          </a:prstGeom>
        </p:spPr>
        <p:txBody>
          <a:bodyPr wrap="square">
            <a:spAutoFit/>
          </a:bodyPr>
          <a:lstStyle/>
          <a:p>
            <a:r>
              <a:rPr lang="es-GT" b="1" dirty="0" smtClean="0">
                <a:solidFill>
                  <a:schemeClr val="bg1"/>
                </a:solidFill>
              </a:rPr>
              <a:t>Durante la reunión de la partes en la COP21/MOP11 del CMNUC, se convino en: “</a:t>
            </a:r>
            <a:r>
              <a:rPr lang="es-GT" b="1" i="1" dirty="0" smtClean="0">
                <a:solidFill>
                  <a:schemeClr val="bg1"/>
                </a:solidFill>
              </a:rPr>
              <a:t>mantener y promover la cooperación regional e internacional con el fin de movilizar una acción más vigorosa y ambiciosa para hacer frente al clima, por todas las partes y por los interesados que no son Partes, incluidos las sociedad civil, el sector privado, las instituciones financieras, las ciudades y otras</a:t>
            </a:r>
          </a:p>
          <a:p>
            <a:r>
              <a:rPr lang="es-GT" b="1" i="1" dirty="0" smtClean="0">
                <a:solidFill>
                  <a:schemeClr val="bg1"/>
                </a:solidFill>
              </a:rPr>
              <a:t>autoridades </a:t>
            </a:r>
            <a:r>
              <a:rPr lang="es-GT" b="1" i="1" dirty="0" err="1" smtClean="0">
                <a:solidFill>
                  <a:schemeClr val="bg1"/>
                </a:solidFill>
              </a:rPr>
              <a:t>subnacionales</a:t>
            </a:r>
            <a:r>
              <a:rPr lang="es-GT" b="1" i="1" dirty="0" smtClean="0">
                <a:solidFill>
                  <a:schemeClr val="bg1"/>
                </a:solidFill>
              </a:rPr>
              <a:t>, las comunidades locales y los pueblos indígenas (1/CP.21)”.</a:t>
            </a:r>
            <a:endParaRPr lang="es-GT" b="1"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a predeterminado">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predeterminado.thmx</Template>
  <TotalTime>6246</TotalTime>
  <Words>492</Words>
  <Application>Microsoft Office PowerPoint</Application>
  <PresentationFormat>Presentación en pantalla (4:3)</PresentationFormat>
  <Paragraphs>31</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Tema predeterminado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Sandra Guzmán</dc:creator>
  <cp:lastModifiedBy>Aly</cp:lastModifiedBy>
  <cp:revision>126</cp:revision>
  <dcterms:created xsi:type="dcterms:W3CDTF">2016-04-01T13:18:10Z</dcterms:created>
  <dcterms:modified xsi:type="dcterms:W3CDTF">2017-05-16T19:00:58Z</dcterms:modified>
</cp:coreProperties>
</file>