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76" r:id="rId4"/>
    <p:sldId id="264" r:id="rId5"/>
    <p:sldId id="277" r:id="rId6"/>
    <p:sldId id="283" r:id="rId7"/>
    <p:sldId id="265" r:id="rId8"/>
    <p:sldId id="278" r:id="rId9"/>
    <p:sldId id="279" r:id="rId10"/>
    <p:sldId id="280" r:id="rId11"/>
    <p:sldId id="272" r:id="rId12"/>
    <p:sldId id="268" r:id="rId13"/>
    <p:sldId id="269" r:id="rId14"/>
    <p:sldId id="271" r:id="rId15"/>
    <p:sldId id="273" r:id="rId16"/>
    <p:sldId id="274" r:id="rId17"/>
    <p:sldId id="281" r:id="rId18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71"/>
  </p:normalViewPr>
  <p:slideViewPr>
    <p:cSldViewPr>
      <p:cViewPr varScale="1">
        <p:scale>
          <a:sx n="101" d="100"/>
          <a:sy n="101" d="100"/>
        </p:scale>
        <p:origin x="3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Proyecciondepoblacion2017%20(2)(Recuperado%20autom&#225;ticamente)(Recuperado%20autom&#225;ticamente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NFIN-SALUD\mortalidad%20evitable%20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NFIN-SALUD\mortalidad%20evitable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Carlos%20Gossmann\Desktop\CAP&#205;TULO%20DE%20GASTO%20P&#218;BLICO\Presentaci&#243;n%20CNAP\Desnutrici&#243;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62366611064901E-2"/>
          <c:y val="0.183626579629598"/>
          <c:w val="0.91280909997551296"/>
          <c:h val="0.663658303113043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'NACIONAL (2)'!$D$2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AF96-4CB6-880C-80A08254564D}"/>
              </c:ext>
            </c:extLst>
          </c:dPt>
          <c:cat>
            <c:strRef>
              <c:f>'NACIONAL (2)'!$C$3:$C$68</c:f>
              <c:strCach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 +</c:v>
                </c:pt>
              </c:strCache>
            </c:strRef>
          </c:cat>
          <c:val>
            <c:numRef>
              <c:f>'NACIONAL (2)'!$D$3:$D$68</c:f>
              <c:numCache>
                <c:formatCode>_(* #,##0_);_(* \(#,##0\);_(* "-"??_);_(@_)</c:formatCode>
                <c:ptCount val="66"/>
                <c:pt idx="0">
                  <c:v>226718.16277633619</c:v>
                </c:pt>
                <c:pt idx="1">
                  <c:v>225029.23619013379</c:v>
                </c:pt>
                <c:pt idx="2">
                  <c:v>223323.4174811694</c:v>
                </c:pt>
                <c:pt idx="3">
                  <c:v>221584.49413928069</c:v>
                </c:pt>
                <c:pt idx="4">
                  <c:v>219796.25365430591</c:v>
                </c:pt>
                <c:pt idx="5">
                  <c:v>217942.4835160829</c:v>
                </c:pt>
                <c:pt idx="6">
                  <c:v>216006.97121444979</c:v>
                </c:pt>
                <c:pt idx="7">
                  <c:v>213973.50423924459</c:v>
                </c:pt>
                <c:pt idx="8">
                  <c:v>211825.8700803055</c:v>
                </c:pt>
                <c:pt idx="9">
                  <c:v>209547.85622747039</c:v>
                </c:pt>
                <c:pt idx="10">
                  <c:v>207161.14609414109</c:v>
                </c:pt>
                <c:pt idx="11">
                  <c:v>204687.4230937192</c:v>
                </c:pt>
                <c:pt idx="12">
                  <c:v>201920.9950982242</c:v>
                </c:pt>
                <c:pt idx="13">
                  <c:v>198769.8577503672</c:v>
                </c:pt>
                <c:pt idx="14">
                  <c:v>195331.48631067679</c:v>
                </c:pt>
                <c:pt idx="15">
                  <c:v>191765.21821872561</c:v>
                </c:pt>
                <c:pt idx="16">
                  <c:v>188003.01537270361</c:v>
                </c:pt>
                <c:pt idx="17">
                  <c:v>184287.79322068841</c:v>
                </c:pt>
                <c:pt idx="18">
                  <c:v>180744.88635937689</c:v>
                </c:pt>
                <c:pt idx="19">
                  <c:v>177240.50142722801</c:v>
                </c:pt>
                <c:pt idx="20">
                  <c:v>173629.6749316924</c:v>
                </c:pt>
                <c:pt idx="21">
                  <c:v>170078.3969301091</c:v>
                </c:pt>
                <c:pt idx="22">
                  <c:v>165886.81761619449</c:v>
                </c:pt>
                <c:pt idx="23">
                  <c:v>160736.18152382789</c:v>
                </c:pt>
                <c:pt idx="24">
                  <c:v>155029.26640657481</c:v>
                </c:pt>
                <c:pt idx="25">
                  <c:v>149410.18940890511</c:v>
                </c:pt>
                <c:pt idx="26">
                  <c:v>143657.22781166629</c:v>
                </c:pt>
                <c:pt idx="27">
                  <c:v>138698.14214114341</c:v>
                </c:pt>
                <c:pt idx="28">
                  <c:v>135030.25794483951</c:v>
                </c:pt>
                <c:pt idx="29">
                  <c:v>132192.99806572721</c:v>
                </c:pt>
                <c:pt idx="30">
                  <c:v>127042.36924522081</c:v>
                </c:pt>
                <c:pt idx="31">
                  <c:v>122557.75555849831</c:v>
                </c:pt>
                <c:pt idx="32">
                  <c:v>120180.36070178309</c:v>
                </c:pt>
                <c:pt idx="33">
                  <c:v>120978.0065029843</c:v>
                </c:pt>
                <c:pt idx="34">
                  <c:v>123521.1475386949</c:v>
                </c:pt>
                <c:pt idx="35">
                  <c:v>112011.5345825074</c:v>
                </c:pt>
                <c:pt idx="36">
                  <c:v>108318.726725279</c:v>
                </c:pt>
                <c:pt idx="37">
                  <c:v>104595.2608721213</c:v>
                </c:pt>
                <c:pt idx="38">
                  <c:v>100842.7619551518</c:v>
                </c:pt>
                <c:pt idx="39">
                  <c:v>97079.478788476452</c:v>
                </c:pt>
                <c:pt idx="40">
                  <c:v>93343.825481364896</c:v>
                </c:pt>
                <c:pt idx="41">
                  <c:v>89654.267484701093</c:v>
                </c:pt>
                <c:pt idx="42">
                  <c:v>85968.124453542856</c:v>
                </c:pt>
                <c:pt idx="43">
                  <c:v>82276.613717258035</c:v>
                </c:pt>
                <c:pt idx="44">
                  <c:v>78621.907435070898</c:v>
                </c:pt>
                <c:pt idx="45">
                  <c:v>75041.262918652152</c:v>
                </c:pt>
                <c:pt idx="46">
                  <c:v>71510.791683846328</c:v>
                </c:pt>
                <c:pt idx="47">
                  <c:v>68219.531719294595</c:v>
                </c:pt>
                <c:pt idx="48">
                  <c:v>65260.248743210577</c:v>
                </c:pt>
                <c:pt idx="49">
                  <c:v>62548.269746477723</c:v>
                </c:pt>
                <c:pt idx="50">
                  <c:v>59926.749704089729</c:v>
                </c:pt>
                <c:pt idx="51">
                  <c:v>57451.770063836761</c:v>
                </c:pt>
                <c:pt idx="52">
                  <c:v>54973.664950457307</c:v>
                </c:pt>
                <c:pt idx="53">
                  <c:v>52410.154404749323</c:v>
                </c:pt>
                <c:pt idx="54">
                  <c:v>49850.4145700546</c:v>
                </c:pt>
                <c:pt idx="55">
                  <c:v>47869.25755287466</c:v>
                </c:pt>
                <c:pt idx="56">
                  <c:v>46835.748136659233</c:v>
                </c:pt>
                <c:pt idx="57">
                  <c:v>44822.377295053033</c:v>
                </c:pt>
                <c:pt idx="58">
                  <c:v>41084.214127111809</c:v>
                </c:pt>
                <c:pt idx="59">
                  <c:v>36790.139240062272</c:v>
                </c:pt>
                <c:pt idx="60">
                  <c:v>32343.843217073209</c:v>
                </c:pt>
                <c:pt idx="61">
                  <c:v>25852.44283150827</c:v>
                </c:pt>
                <c:pt idx="62">
                  <c:v>26903.91643049445</c:v>
                </c:pt>
                <c:pt idx="63">
                  <c:v>39728.573875911337</c:v>
                </c:pt>
                <c:pt idx="64">
                  <c:v>58989.340384835617</c:v>
                </c:pt>
                <c:pt idx="65">
                  <c:v>425959.39733136131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D-4146-972E-358B77E5CE17}"/>
            </c:ext>
          </c:extLst>
        </c:ser>
        <c:ser>
          <c:idx val="1"/>
          <c:order val="1"/>
          <c:tx>
            <c:strRef>
              <c:f>'NACIONAL (2)'!$E$2</c:f>
              <c:strCache>
                <c:ptCount val="1"/>
                <c:pt idx="0">
                  <c:v>Masculino</c:v>
                </c:pt>
              </c:strCache>
            </c:strRef>
          </c:tx>
          <c:invertIfNegative val="0"/>
          <c:dPt>
            <c:idx val="6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F96-4CB6-880C-80A08254564D}"/>
              </c:ext>
            </c:extLst>
          </c:dPt>
          <c:cat>
            <c:strRef>
              <c:f>'NACIONAL (2)'!$C$3:$C$68</c:f>
              <c:strCach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 +</c:v>
                </c:pt>
              </c:strCache>
            </c:strRef>
          </c:cat>
          <c:val>
            <c:numRef>
              <c:f>'NACIONAL (2)'!$E$3:$E$68</c:f>
              <c:numCache>
                <c:formatCode>_(* #,##0_);_(* \(#,##0\);_(* "-"??_);_(@_)</c:formatCode>
                <c:ptCount val="66"/>
                <c:pt idx="0">
                  <c:v>-235784.42796712331</c:v>
                </c:pt>
                <c:pt idx="1">
                  <c:v>-234069.88742553961</c:v>
                </c:pt>
                <c:pt idx="2">
                  <c:v>-232315.545585902</c:v>
                </c:pt>
                <c:pt idx="3">
                  <c:v>-230502.29707392509</c:v>
                </c:pt>
                <c:pt idx="4">
                  <c:v>-228611.03651532339</c:v>
                </c:pt>
                <c:pt idx="5">
                  <c:v>-226622.65853581161</c:v>
                </c:pt>
                <c:pt idx="6">
                  <c:v>-224518.0577611039</c:v>
                </c:pt>
                <c:pt idx="7">
                  <c:v>-222278.12881691489</c:v>
                </c:pt>
                <c:pt idx="8">
                  <c:v>-219883.76632895949</c:v>
                </c:pt>
                <c:pt idx="9">
                  <c:v>-217315.86492295141</c:v>
                </c:pt>
                <c:pt idx="10">
                  <c:v>-214600.78391335721</c:v>
                </c:pt>
                <c:pt idx="11">
                  <c:v>-211764.88261464171</c:v>
                </c:pt>
                <c:pt idx="12">
                  <c:v>-208561.73220876421</c:v>
                </c:pt>
                <c:pt idx="13">
                  <c:v>-204881.29794393681</c:v>
                </c:pt>
                <c:pt idx="14">
                  <c:v>-200840.86851212679</c:v>
                </c:pt>
                <c:pt idx="15">
                  <c:v>-196629.90206546729</c:v>
                </c:pt>
                <c:pt idx="16">
                  <c:v>-192165.068623581</c:v>
                </c:pt>
                <c:pt idx="17">
                  <c:v>-187748.38584263381</c:v>
                </c:pt>
                <c:pt idx="18">
                  <c:v>-183534.66224927059</c:v>
                </c:pt>
                <c:pt idx="19">
                  <c:v>-179357.58333968729</c:v>
                </c:pt>
                <c:pt idx="20">
                  <c:v>-175026.7248967615</c:v>
                </c:pt>
                <c:pt idx="21">
                  <c:v>-170737.01033991011</c:v>
                </c:pt>
                <c:pt idx="22">
                  <c:v>-165671.97845884119</c:v>
                </c:pt>
                <c:pt idx="23">
                  <c:v>-159456.63575202721</c:v>
                </c:pt>
                <c:pt idx="24">
                  <c:v>-152558.80924269839</c:v>
                </c:pt>
                <c:pt idx="25">
                  <c:v>-145746.634681642</c:v>
                </c:pt>
                <c:pt idx="26">
                  <c:v>-138776.8631899351</c:v>
                </c:pt>
                <c:pt idx="27">
                  <c:v>-132638.54741244609</c:v>
                </c:pt>
                <c:pt idx="28">
                  <c:v>-127873.1533370987</c:v>
                </c:pt>
                <c:pt idx="29">
                  <c:v>-123995.22901532509</c:v>
                </c:pt>
                <c:pt idx="30">
                  <c:v>-117252.8871341148</c:v>
                </c:pt>
                <c:pt idx="31">
                  <c:v>-111360.660775759</c:v>
                </c:pt>
                <c:pt idx="32">
                  <c:v>-108149.21621028541</c:v>
                </c:pt>
                <c:pt idx="33">
                  <c:v>-108993.95268347221</c:v>
                </c:pt>
                <c:pt idx="34">
                  <c:v>-112103.4504852181</c:v>
                </c:pt>
                <c:pt idx="35">
                  <c:v>-97650.863491434953</c:v>
                </c:pt>
                <c:pt idx="36">
                  <c:v>-93065.003988267374</c:v>
                </c:pt>
                <c:pt idx="37">
                  <c:v>-88553.138767132885</c:v>
                </c:pt>
                <c:pt idx="38">
                  <c:v>-84140.582111453841</c:v>
                </c:pt>
                <c:pt idx="39">
                  <c:v>-79852.805557202781</c:v>
                </c:pt>
                <c:pt idx="40">
                  <c:v>-75685.528449580626</c:v>
                </c:pt>
                <c:pt idx="41">
                  <c:v>-71634.281430727293</c:v>
                </c:pt>
                <c:pt idx="42">
                  <c:v>-67873.674396597853</c:v>
                </c:pt>
                <c:pt idx="43">
                  <c:v>-64488.809066749804</c:v>
                </c:pt>
                <c:pt idx="44">
                  <c:v>-61415.554449228199</c:v>
                </c:pt>
                <c:pt idx="45">
                  <c:v>-58479.221993719519</c:v>
                </c:pt>
                <c:pt idx="46">
                  <c:v>-55684.202403725423</c:v>
                </c:pt>
                <c:pt idx="47">
                  <c:v>-53160.993971453106</c:v>
                </c:pt>
                <c:pt idx="48">
                  <c:v>-50947.194652454527</c:v>
                </c:pt>
                <c:pt idx="49">
                  <c:v>-48975.31274502696</c:v>
                </c:pt>
                <c:pt idx="50">
                  <c:v>-47153.556243248022</c:v>
                </c:pt>
                <c:pt idx="51">
                  <c:v>-45516.24072990095</c:v>
                </c:pt>
                <c:pt idx="52">
                  <c:v>-43865.160846969477</c:v>
                </c:pt>
                <c:pt idx="53">
                  <c:v>-42097.353775385971</c:v>
                </c:pt>
                <c:pt idx="54">
                  <c:v>-40303.624146749447</c:v>
                </c:pt>
                <c:pt idx="55">
                  <c:v>-39016.471601109202</c:v>
                </c:pt>
                <c:pt idx="56">
                  <c:v>-38535.8748377144</c:v>
                </c:pt>
                <c:pt idx="57">
                  <c:v>-37209.205327512696</c:v>
                </c:pt>
                <c:pt idx="58">
                  <c:v>-34398.891645736127</c:v>
                </c:pt>
                <c:pt idx="59">
                  <c:v>-31094.535057867779</c:v>
                </c:pt>
                <c:pt idx="60">
                  <c:v>-27632.13809295461</c:v>
                </c:pt>
                <c:pt idx="61">
                  <c:v>-22395.096051741719</c:v>
                </c:pt>
                <c:pt idx="62">
                  <c:v>-23546.218338497561</c:v>
                </c:pt>
                <c:pt idx="63">
                  <c:v>-34684.041843779189</c:v>
                </c:pt>
                <c:pt idx="64">
                  <c:v>-51257.591705207647</c:v>
                </c:pt>
                <c:pt idx="65">
                  <c:v>-368423.87679314421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D-4146-972E-358B77E5C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0354048"/>
        <c:axId val="30364032"/>
      </c:barChart>
      <c:catAx>
        <c:axId val="30354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GT"/>
          </a:p>
        </c:txPr>
        <c:crossAx val="30364032"/>
        <c:crosses val="autoZero"/>
        <c:auto val="1"/>
        <c:lblAlgn val="ctr"/>
        <c:lblOffset val="100"/>
        <c:noMultiLvlLbl val="0"/>
      </c:catAx>
      <c:valAx>
        <c:axId val="30364032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none"/>
        <c:minorTickMark val="none"/>
        <c:tickLblPos val="nextTo"/>
        <c:crossAx val="303540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62366611064901E-2"/>
          <c:y val="0.183626579629598"/>
          <c:w val="0.91280909997551296"/>
          <c:h val="0.663658303113043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'NACIONAL (2)'!$D$2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10A1-401E-98DC-048730B417C5}"/>
              </c:ext>
            </c:extLst>
          </c:dPt>
          <c:cat>
            <c:strRef>
              <c:f>'NACIONAL (2)'!$C$3:$C$68</c:f>
              <c:strCach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 +</c:v>
                </c:pt>
              </c:strCache>
            </c:strRef>
          </c:cat>
          <c:val>
            <c:numRef>
              <c:f>'NACIONAL (2)'!$D$3:$D$68</c:f>
              <c:numCache>
                <c:formatCode>_(* #,##0_);_(* \(#,##0\);_(* "-"??_);_(@_)</c:formatCode>
                <c:ptCount val="66"/>
                <c:pt idx="0">
                  <c:v>20873.310637768231</c:v>
                </c:pt>
                <c:pt idx="1">
                  <c:v>20257.97462138487</c:v>
                </c:pt>
                <c:pt idx="2">
                  <c:v>19721.382717806981</c:v>
                </c:pt>
                <c:pt idx="3">
                  <c:v>19252.071318847109</c:v>
                </c:pt>
                <c:pt idx="4">
                  <c:v>18838.576816317811</c:v>
                </c:pt>
                <c:pt idx="5">
                  <c:v>18469.43560203163</c:v>
                </c:pt>
                <c:pt idx="6">
                  <c:v>18133.18406780111</c:v>
                </c:pt>
                <c:pt idx="7">
                  <c:v>17818.358605438811</c:v>
                </c:pt>
                <c:pt idx="8">
                  <c:v>17513.495606757271</c:v>
                </c:pt>
                <c:pt idx="9">
                  <c:v>17207.13146356904</c:v>
                </c:pt>
                <c:pt idx="10">
                  <c:v>16917.19263444082</c:v>
                </c:pt>
                <c:pt idx="11">
                  <c:v>16661.60557793931</c:v>
                </c:pt>
                <c:pt idx="12">
                  <c:v>16281.95635210631</c:v>
                </c:pt>
                <c:pt idx="13">
                  <c:v>15708.001215246049</c:v>
                </c:pt>
                <c:pt idx="14">
                  <c:v>15016.44675943354</c:v>
                </c:pt>
                <c:pt idx="15">
                  <c:v>14341.84170492575</c:v>
                </c:pt>
                <c:pt idx="16">
                  <c:v>13642.39437145474</c:v>
                </c:pt>
                <c:pt idx="17">
                  <c:v>13058.281511235509</c:v>
                </c:pt>
                <c:pt idx="18">
                  <c:v>12668.085726995751</c:v>
                </c:pt>
                <c:pt idx="19">
                  <c:v>12398.749261060681</c:v>
                </c:pt>
                <c:pt idx="20">
                  <c:v>12105.993212295751</c:v>
                </c:pt>
                <c:pt idx="21">
                  <c:v>11827.507112049379</c:v>
                </c:pt>
                <c:pt idx="22">
                  <c:v>11482.402054979761</c:v>
                </c:pt>
                <c:pt idx="23">
                  <c:v>11018.75028200968</c:v>
                </c:pt>
                <c:pt idx="24">
                  <c:v>10483.439397970469</c:v>
                </c:pt>
                <c:pt idx="25">
                  <c:v>9973.2490601415775</c:v>
                </c:pt>
                <c:pt idx="26">
                  <c:v>9466.3804891122581</c:v>
                </c:pt>
                <c:pt idx="27">
                  <c:v>8997.4179008535302</c:v>
                </c:pt>
                <c:pt idx="28">
                  <c:v>8592.5170864272277</c:v>
                </c:pt>
                <c:pt idx="29">
                  <c:v>8230.8480074103827</c:v>
                </c:pt>
                <c:pt idx="30">
                  <c:v>7662.973305074328</c:v>
                </c:pt>
                <c:pt idx="31">
                  <c:v>7166.9975639679406</c:v>
                </c:pt>
                <c:pt idx="32">
                  <c:v>6879.3315412144984</c:v>
                </c:pt>
                <c:pt idx="33">
                  <c:v>6907.761237008327</c:v>
                </c:pt>
                <c:pt idx="34">
                  <c:v>7120.1624247717564</c:v>
                </c:pt>
                <c:pt idx="35">
                  <c:v>6008.1474179614279</c:v>
                </c:pt>
                <c:pt idx="36">
                  <c:v>5635.4758213161622</c:v>
                </c:pt>
                <c:pt idx="37">
                  <c:v>5329.8938032307105</c:v>
                </c:pt>
                <c:pt idx="38">
                  <c:v>5122.5082878185822</c:v>
                </c:pt>
                <c:pt idx="39">
                  <c:v>4980.1906700966902</c:v>
                </c:pt>
                <c:pt idx="40">
                  <c:v>4841.5944643040903</c:v>
                </c:pt>
                <c:pt idx="41">
                  <c:v>4722.4558195957752</c:v>
                </c:pt>
                <c:pt idx="42">
                  <c:v>4576.5702650460307</c:v>
                </c:pt>
                <c:pt idx="43">
                  <c:v>4375.8565339501729</c:v>
                </c:pt>
                <c:pt idx="44">
                  <c:v>4143.8505430041041</c:v>
                </c:pt>
                <c:pt idx="45">
                  <c:v>3929.4356085886388</c:v>
                </c:pt>
                <c:pt idx="46">
                  <c:v>3719.5544270038831</c:v>
                </c:pt>
                <c:pt idx="47">
                  <c:v>3534.8871566825901</c:v>
                </c:pt>
                <c:pt idx="48">
                  <c:v>3389.5686616713042</c:v>
                </c:pt>
                <c:pt idx="49">
                  <c:v>3269.6192542393778</c:v>
                </c:pt>
                <c:pt idx="50">
                  <c:v>3150.5405505119502</c:v>
                </c:pt>
                <c:pt idx="51">
                  <c:v>3041.5716287468022</c:v>
                </c:pt>
                <c:pt idx="52">
                  <c:v>2913.8513576690311</c:v>
                </c:pt>
                <c:pt idx="53">
                  <c:v>2751.945800414629</c:v>
                </c:pt>
                <c:pt idx="54">
                  <c:v>2572.1711947301742</c:v>
                </c:pt>
                <c:pt idx="55">
                  <c:v>2424.4625198219469</c:v>
                </c:pt>
                <c:pt idx="56">
                  <c:v>2320.6545453635458</c:v>
                </c:pt>
                <c:pt idx="57">
                  <c:v>2185.1702208683532</c:v>
                </c:pt>
                <c:pt idx="58">
                  <c:v>1992.4884408519699</c:v>
                </c:pt>
                <c:pt idx="59">
                  <c:v>1789.931283296849</c:v>
                </c:pt>
                <c:pt idx="60">
                  <c:v>1577.715706036563</c:v>
                </c:pt>
                <c:pt idx="61">
                  <c:v>1268.6468467444699</c:v>
                </c:pt>
                <c:pt idx="62">
                  <c:v>1320.3960244678331</c:v>
                </c:pt>
                <c:pt idx="63">
                  <c:v>1932.770104260328</c:v>
                </c:pt>
                <c:pt idx="64">
                  <c:v>2851.520800030718</c:v>
                </c:pt>
                <c:pt idx="65">
                  <c:v>20510.610818404049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D-4146-972E-358B77E5CE17}"/>
            </c:ext>
          </c:extLst>
        </c:ser>
        <c:ser>
          <c:idx val="1"/>
          <c:order val="1"/>
          <c:tx>
            <c:strRef>
              <c:f>'NACIONAL (2)'!$E$2</c:f>
              <c:strCache>
                <c:ptCount val="1"/>
                <c:pt idx="0">
                  <c:v>Masculino</c:v>
                </c:pt>
              </c:strCache>
            </c:strRef>
          </c:tx>
          <c:invertIfNegative val="0"/>
          <c:dPt>
            <c:idx val="6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0A1-401E-98DC-048730B417C5}"/>
              </c:ext>
            </c:extLst>
          </c:dPt>
          <c:cat>
            <c:strRef>
              <c:f>'NACIONAL (2)'!$C$3:$C$68</c:f>
              <c:strCach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 +</c:v>
                </c:pt>
              </c:strCache>
            </c:strRef>
          </c:cat>
          <c:val>
            <c:numRef>
              <c:f>'NACIONAL (2)'!$E$3:$E$68</c:f>
              <c:numCache>
                <c:formatCode>_(* #,##0_);_(* \(#,##0\);_(* "-"??_);_(@_)</c:formatCode>
                <c:ptCount val="66"/>
                <c:pt idx="0">
                  <c:v>-21777.37545615809</c:v>
                </c:pt>
                <c:pt idx="1">
                  <c:v>-21079.315016639299</c:v>
                </c:pt>
                <c:pt idx="2">
                  <c:v>-20479.270784752902</c:v>
                </c:pt>
                <c:pt idx="3">
                  <c:v>-19962.732901427531</c:v>
                </c:pt>
                <c:pt idx="4">
                  <c:v>-19515.191507591931</c:v>
                </c:pt>
                <c:pt idx="5">
                  <c:v>-19122.136744174841</c:v>
                </c:pt>
                <c:pt idx="6">
                  <c:v>-18769.058752104909</c:v>
                </c:pt>
                <c:pt idx="7">
                  <c:v>-18441.44767231086</c:v>
                </c:pt>
                <c:pt idx="8">
                  <c:v>-18124.793645721391</c:v>
                </c:pt>
                <c:pt idx="9">
                  <c:v>-17804.58681326521</c:v>
                </c:pt>
                <c:pt idx="10">
                  <c:v>-17503.446838772939</c:v>
                </c:pt>
                <c:pt idx="11">
                  <c:v>-17243.99338607521</c:v>
                </c:pt>
                <c:pt idx="12">
                  <c:v>-16826.068981591081</c:v>
                </c:pt>
                <c:pt idx="13">
                  <c:v>-16160.904720445389</c:v>
                </c:pt>
                <c:pt idx="14">
                  <c:v>-15345.379312272629</c:v>
                </c:pt>
                <c:pt idx="15">
                  <c:v>-14550.334737464589</c:v>
                </c:pt>
                <c:pt idx="16">
                  <c:v>-13723.835839001469</c:v>
                </c:pt>
                <c:pt idx="17">
                  <c:v>-13038.49924755448</c:v>
                </c:pt>
                <c:pt idx="18">
                  <c:v>-12591.79522285122</c:v>
                </c:pt>
                <c:pt idx="19">
                  <c:v>-12294.06753487684</c:v>
                </c:pt>
                <c:pt idx="20">
                  <c:v>-11963.90973311734</c:v>
                </c:pt>
                <c:pt idx="21">
                  <c:v>-11644.467154749689</c:v>
                </c:pt>
                <c:pt idx="22">
                  <c:v>-11255.73109687282</c:v>
                </c:pt>
                <c:pt idx="23">
                  <c:v>-10741.844578676149</c:v>
                </c:pt>
                <c:pt idx="24">
                  <c:v>-10149.578986080851</c:v>
                </c:pt>
                <c:pt idx="25">
                  <c:v>-9585.0094454757182</c:v>
                </c:pt>
                <c:pt idx="26">
                  <c:v>-9031.057043171435</c:v>
                </c:pt>
                <c:pt idx="27">
                  <c:v>-8484.2825429073127</c:v>
                </c:pt>
                <c:pt idx="28">
                  <c:v>-7954.9525430546801</c:v>
                </c:pt>
                <c:pt idx="29">
                  <c:v>-7441.9672441277326</c:v>
                </c:pt>
                <c:pt idx="30">
                  <c:v>-6707.5643824152539</c:v>
                </c:pt>
                <c:pt idx="31">
                  <c:v>-6049.0188411093077</c:v>
                </c:pt>
                <c:pt idx="32">
                  <c:v>-5655.1449464966781</c:v>
                </c:pt>
                <c:pt idx="33">
                  <c:v>-5667.0350957575502</c:v>
                </c:pt>
                <c:pt idx="34">
                  <c:v>-5920.005641490352</c:v>
                </c:pt>
                <c:pt idx="35">
                  <c:v>-4707.5969006870018</c:v>
                </c:pt>
                <c:pt idx="36">
                  <c:v>-4324.7275104698801</c:v>
                </c:pt>
                <c:pt idx="37">
                  <c:v>-4006.1329674003682</c:v>
                </c:pt>
                <c:pt idx="38">
                  <c:v>-3773.0678531797839</c:v>
                </c:pt>
                <c:pt idx="39">
                  <c:v>-3602.7313690122169</c:v>
                </c:pt>
                <c:pt idx="40">
                  <c:v>-3447.8441503696599</c:v>
                </c:pt>
                <c:pt idx="41">
                  <c:v>-3313.9932893207838</c:v>
                </c:pt>
                <c:pt idx="42">
                  <c:v>-3195.037902536802</c:v>
                </c:pt>
                <c:pt idx="43">
                  <c:v>-3081.8900182882098</c:v>
                </c:pt>
                <c:pt idx="44">
                  <c:v>-2975.2349776767101</c:v>
                </c:pt>
                <c:pt idx="45">
                  <c:v>-2885.2252875280601</c:v>
                </c:pt>
                <c:pt idx="46">
                  <c:v>-2810.2854792705639</c:v>
                </c:pt>
                <c:pt idx="47">
                  <c:v>-2727.221016180572</c:v>
                </c:pt>
                <c:pt idx="48">
                  <c:v>-2625.6015581766542</c:v>
                </c:pt>
                <c:pt idx="49">
                  <c:v>-2513.0126553040081</c:v>
                </c:pt>
                <c:pt idx="50">
                  <c:v>-2408.8220785800358</c:v>
                </c:pt>
                <c:pt idx="51">
                  <c:v>-2310.77853087019</c:v>
                </c:pt>
                <c:pt idx="52">
                  <c:v>-2210.7945936625479</c:v>
                </c:pt>
                <c:pt idx="53">
                  <c:v>-2107.304087159197</c:v>
                </c:pt>
                <c:pt idx="54">
                  <c:v>-2003.6042660433709</c:v>
                </c:pt>
                <c:pt idx="55">
                  <c:v>-1920.9896731130959</c:v>
                </c:pt>
                <c:pt idx="56">
                  <c:v>-1874.9187297890239</c:v>
                </c:pt>
                <c:pt idx="57">
                  <c:v>-1790.374492935164</c:v>
                </c:pt>
                <c:pt idx="58">
                  <c:v>-1638.550388590078</c:v>
                </c:pt>
                <c:pt idx="59">
                  <c:v>-1466.0359799228611</c:v>
                </c:pt>
                <c:pt idx="60">
                  <c:v>-1286.5712493247049</c:v>
                </c:pt>
                <c:pt idx="61">
                  <c:v>-1023.420814630152</c:v>
                </c:pt>
                <c:pt idx="62">
                  <c:v>-1068.372872011133</c:v>
                </c:pt>
                <c:pt idx="63">
                  <c:v>-1594.0330558969911</c:v>
                </c:pt>
                <c:pt idx="64">
                  <c:v>-2382.5706854359191</c:v>
                </c:pt>
                <c:pt idx="65">
                  <c:v>-17303.044493213041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D-4146-972E-358B77E5C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0399488"/>
        <c:axId val="30405376"/>
      </c:barChart>
      <c:catAx>
        <c:axId val="30399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GT"/>
          </a:p>
        </c:txPr>
        <c:crossAx val="30405376"/>
        <c:crosses val="autoZero"/>
        <c:auto val="1"/>
        <c:lblAlgn val="ctr"/>
        <c:lblOffset val="100"/>
        <c:noMultiLvlLbl val="0"/>
      </c:catAx>
      <c:valAx>
        <c:axId val="30405376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none"/>
        <c:minorTickMark val="none"/>
        <c:tickLblPos val="nextTo"/>
        <c:crossAx val="303994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62366611064901E-2"/>
          <c:y val="0.183626579629598"/>
          <c:w val="0.91280909997551296"/>
          <c:h val="0.663658303113043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'NACIONAL (2)'!$D$2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'NACIONAL (2)'!$C$3:$C$68</c:f>
              <c:strCach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 +</c:v>
                </c:pt>
              </c:strCache>
            </c:strRef>
          </c:cat>
          <c:val>
            <c:numRef>
              <c:f>'NACIONAL (2)'!$D$3:$D$68</c:f>
              <c:numCache>
                <c:formatCode>_(* #,##0_);_(* \(#,##0\);_(* "-"??_);_(@_)</c:formatCode>
                <c:ptCount val="66"/>
                <c:pt idx="0">
                  <c:v>30535.75275082704</c:v>
                </c:pt>
                <c:pt idx="1">
                  <c:v>31120.13677835176</c:v>
                </c:pt>
                <c:pt idx="2">
                  <c:v>31606.18518721548</c:v>
                </c:pt>
                <c:pt idx="3">
                  <c:v>32003.494597226971</c:v>
                </c:pt>
                <c:pt idx="4">
                  <c:v>32321.66162819511</c:v>
                </c:pt>
                <c:pt idx="5">
                  <c:v>32570.28289992873</c:v>
                </c:pt>
                <c:pt idx="6">
                  <c:v>32758.95503223667</c:v>
                </c:pt>
                <c:pt idx="7">
                  <c:v>32897.274644927733</c:v>
                </c:pt>
                <c:pt idx="8">
                  <c:v>32994.838357810782</c:v>
                </c:pt>
                <c:pt idx="9">
                  <c:v>33061.24279069464</c:v>
                </c:pt>
                <c:pt idx="10">
                  <c:v>33073.595692349772</c:v>
                </c:pt>
                <c:pt idx="11">
                  <c:v>33009.004811546627</c:v>
                </c:pt>
                <c:pt idx="12">
                  <c:v>33039.511123285927</c:v>
                </c:pt>
                <c:pt idx="13">
                  <c:v>33239.688989453272</c:v>
                </c:pt>
                <c:pt idx="14">
                  <c:v>33521.668416742359</c:v>
                </c:pt>
                <c:pt idx="15">
                  <c:v>33733.3902271478</c:v>
                </c:pt>
                <c:pt idx="16">
                  <c:v>33917.728468894427</c:v>
                </c:pt>
                <c:pt idx="17">
                  <c:v>33917.892619710969</c:v>
                </c:pt>
                <c:pt idx="18">
                  <c:v>33644.435571535752</c:v>
                </c:pt>
                <c:pt idx="19">
                  <c:v>33174.29735838739</c:v>
                </c:pt>
                <c:pt idx="20">
                  <c:v>32711.173823948331</c:v>
                </c:pt>
                <c:pt idx="21">
                  <c:v>32259.096241404899</c:v>
                </c:pt>
                <c:pt idx="22">
                  <c:v>31660.554737448419</c:v>
                </c:pt>
                <c:pt idx="23">
                  <c:v>30872.08744043377</c:v>
                </c:pt>
                <c:pt idx="24">
                  <c:v>29984.85010079492</c:v>
                </c:pt>
                <c:pt idx="25">
                  <c:v>29111.046889438141</c:v>
                </c:pt>
                <c:pt idx="26">
                  <c:v>28201.34083077485</c:v>
                </c:pt>
                <c:pt idx="27">
                  <c:v>27564.72786586704</c:v>
                </c:pt>
                <c:pt idx="28">
                  <c:v>27357.96100186721</c:v>
                </c:pt>
                <c:pt idx="29">
                  <c:v>27439.182482052402</c:v>
                </c:pt>
                <c:pt idx="30">
                  <c:v>27501.391295663441</c:v>
                </c:pt>
                <c:pt idx="31">
                  <c:v>27542.23068293184</c:v>
                </c:pt>
                <c:pt idx="32">
                  <c:v>27628.375263325321</c:v>
                </c:pt>
                <c:pt idx="33">
                  <c:v>27742.52582352985</c:v>
                </c:pt>
                <c:pt idx="34">
                  <c:v>27850.64985958008</c:v>
                </c:pt>
                <c:pt idx="35">
                  <c:v>28097.702342570941</c:v>
                </c:pt>
                <c:pt idx="36">
                  <c:v>28274.476611160921</c:v>
                </c:pt>
                <c:pt idx="37">
                  <c:v>28191.90761899167</c:v>
                </c:pt>
                <c:pt idx="38">
                  <c:v>27717.78184296146</c:v>
                </c:pt>
                <c:pt idx="39">
                  <c:v>26970.22851044764</c:v>
                </c:pt>
                <c:pt idx="40">
                  <c:v>26211.626993065111</c:v>
                </c:pt>
                <c:pt idx="41">
                  <c:v>25403.94536185397</c:v>
                </c:pt>
                <c:pt idx="42">
                  <c:v>24544.884724153249</c:v>
                </c:pt>
                <c:pt idx="43">
                  <c:v>23664.348219248281</c:v>
                </c:pt>
                <c:pt idx="44">
                  <c:v>22762.461456175341</c:v>
                </c:pt>
                <c:pt idx="45">
                  <c:v>21818.396479840849</c:v>
                </c:pt>
                <c:pt idx="46">
                  <c:v>20847.058371450221</c:v>
                </c:pt>
                <c:pt idx="47">
                  <c:v>19881.874488090751</c:v>
                </c:pt>
                <c:pt idx="48">
                  <c:v>18941.05554285898</c:v>
                </c:pt>
                <c:pt idx="49">
                  <c:v>18027.377018949828</c:v>
                </c:pt>
                <c:pt idx="50">
                  <c:v>17122.254807646619</c:v>
                </c:pt>
                <c:pt idx="51">
                  <c:v>16225.62707611459</c:v>
                </c:pt>
                <c:pt idx="52">
                  <c:v>15410.02271534291</c:v>
                </c:pt>
                <c:pt idx="53">
                  <c:v>14708.588208428409</c:v>
                </c:pt>
                <c:pt idx="54">
                  <c:v>14093.97776861475</c:v>
                </c:pt>
                <c:pt idx="55">
                  <c:v>13619.83284620421</c:v>
                </c:pt>
                <c:pt idx="56">
                  <c:v>13412.385615323021</c:v>
                </c:pt>
                <c:pt idx="57">
                  <c:v>12894.172656273489</c:v>
                </c:pt>
                <c:pt idx="58">
                  <c:v>11827.47989229922</c:v>
                </c:pt>
                <c:pt idx="59">
                  <c:v>10561.006241497091</c:v>
                </c:pt>
                <c:pt idx="60">
                  <c:v>9266.7187546947134</c:v>
                </c:pt>
                <c:pt idx="61">
                  <c:v>7412.8888888957626</c:v>
                </c:pt>
                <c:pt idx="62">
                  <c:v>7639.2660861913246</c:v>
                </c:pt>
                <c:pt idx="63">
                  <c:v>11117.14339509942</c:v>
                </c:pt>
                <c:pt idx="64">
                  <c:v>16374.91554323192</c:v>
                </c:pt>
                <c:pt idx="65">
                  <c:v>117382.2119229269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D-4146-972E-358B77E5CE17}"/>
            </c:ext>
          </c:extLst>
        </c:ser>
        <c:ser>
          <c:idx val="1"/>
          <c:order val="1"/>
          <c:tx>
            <c:strRef>
              <c:f>'NACIONAL (2)'!$E$2</c:f>
              <c:strCache>
                <c:ptCount val="1"/>
                <c:pt idx="0">
                  <c:v>Masculino</c:v>
                </c:pt>
              </c:strCache>
            </c:strRef>
          </c:tx>
          <c:invertIfNegative val="0"/>
          <c:cat>
            <c:strRef>
              <c:f>'NACIONAL (2)'!$C$3:$C$68</c:f>
              <c:strCach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 +</c:v>
                </c:pt>
              </c:strCache>
            </c:strRef>
          </c:cat>
          <c:val>
            <c:numRef>
              <c:f>'NACIONAL (2)'!$E$3:$E$68</c:f>
              <c:numCache>
                <c:formatCode>_(* #,##0_);_(* \(#,##0\);_(* "-"??_);_(@_)</c:formatCode>
                <c:ptCount val="66"/>
                <c:pt idx="0">
                  <c:v>-31720.264460246919</c:v>
                </c:pt>
                <c:pt idx="1">
                  <c:v>-32349.51235773426</c:v>
                </c:pt>
                <c:pt idx="2">
                  <c:v>-32868.160348932477</c:v>
                </c:pt>
                <c:pt idx="3">
                  <c:v>-33287.525756824027</c:v>
                </c:pt>
                <c:pt idx="4">
                  <c:v>-33618.925904391253</c:v>
                </c:pt>
                <c:pt idx="5">
                  <c:v>-33873.678114616581</c:v>
                </c:pt>
                <c:pt idx="6">
                  <c:v>-34063.099710482362</c:v>
                </c:pt>
                <c:pt idx="7">
                  <c:v>-34198.508014971041</c:v>
                </c:pt>
                <c:pt idx="8">
                  <c:v>-34291.220351064992</c:v>
                </c:pt>
                <c:pt idx="9">
                  <c:v>-34352.554041746611</c:v>
                </c:pt>
                <c:pt idx="10">
                  <c:v>-34353.282326751592</c:v>
                </c:pt>
                <c:pt idx="11">
                  <c:v>-34264.178445815567</c:v>
                </c:pt>
                <c:pt idx="12">
                  <c:v>-34299.280138154601</c:v>
                </c:pt>
                <c:pt idx="13">
                  <c:v>-34550.992893244402</c:v>
                </c:pt>
                <c:pt idx="14">
                  <c:v>-34909.001784327287</c:v>
                </c:pt>
                <c:pt idx="15">
                  <c:v>-35183.368279235197</c:v>
                </c:pt>
                <c:pt idx="16">
                  <c:v>-35427.418345280319</c:v>
                </c:pt>
                <c:pt idx="17">
                  <c:v>-35442.426083795923</c:v>
                </c:pt>
                <c:pt idx="18">
                  <c:v>-35115.14744585802</c:v>
                </c:pt>
                <c:pt idx="19">
                  <c:v>-34542.381604191818</c:v>
                </c:pt>
                <c:pt idx="20">
                  <c:v>-33968.579025124003</c:v>
                </c:pt>
                <c:pt idx="21">
                  <c:v>-33386.138309002403</c:v>
                </c:pt>
                <c:pt idx="22">
                  <c:v>-32657.705892502221</c:v>
                </c:pt>
                <c:pt idx="23">
                  <c:v>-31752.812938464751</c:v>
                </c:pt>
                <c:pt idx="24">
                  <c:v>-30749.11741279182</c:v>
                </c:pt>
                <c:pt idx="25">
                  <c:v>-29742.026793948509</c:v>
                </c:pt>
                <c:pt idx="26">
                  <c:v>-28697.19639672733</c:v>
                </c:pt>
                <c:pt idx="27">
                  <c:v>-27863.04095155872</c:v>
                </c:pt>
                <c:pt idx="28">
                  <c:v>-27368.220841666182</c:v>
                </c:pt>
                <c:pt idx="29">
                  <c:v>-27105.76360390841</c:v>
                </c:pt>
                <c:pt idx="30">
                  <c:v>-26715.277634083999</c:v>
                </c:pt>
                <c:pt idx="31">
                  <c:v>-26323.78684213934</c:v>
                </c:pt>
                <c:pt idx="32">
                  <c:v>-26146.67992701301</c:v>
                </c:pt>
                <c:pt idx="33">
                  <c:v>-26268.911193277039</c:v>
                </c:pt>
                <c:pt idx="34">
                  <c:v>-26546.299115122441</c:v>
                </c:pt>
                <c:pt idx="35">
                  <c:v>-26221.19329092437</c:v>
                </c:pt>
                <c:pt idx="36">
                  <c:v>-26237.47970807031</c:v>
                </c:pt>
                <c:pt idx="37">
                  <c:v>-25994.862501506272</c:v>
                </c:pt>
                <c:pt idx="38">
                  <c:v>-25351.450849155299</c:v>
                </c:pt>
                <c:pt idx="39">
                  <c:v>-24433.907727603939</c:v>
                </c:pt>
                <c:pt idx="40">
                  <c:v>-23525.947470592979</c:v>
                </c:pt>
                <c:pt idx="41">
                  <c:v>-22589.019853466929</c:v>
                </c:pt>
                <c:pt idx="42">
                  <c:v>-21609.060183833979</c:v>
                </c:pt>
                <c:pt idx="43">
                  <c:v>-20613.471762903118</c:v>
                </c:pt>
                <c:pt idx="44">
                  <c:v>-19609.25328166371</c:v>
                </c:pt>
                <c:pt idx="45">
                  <c:v>-18578.463598037109</c:v>
                </c:pt>
                <c:pt idx="46">
                  <c:v>-17527.647102208331</c:v>
                </c:pt>
                <c:pt idx="47">
                  <c:v>-16539.530585979221</c:v>
                </c:pt>
                <c:pt idx="48">
                  <c:v>-15654.66871829927</c:v>
                </c:pt>
                <c:pt idx="49">
                  <c:v>-14850.13083343727</c:v>
                </c:pt>
                <c:pt idx="50">
                  <c:v>-14060.84573815978</c:v>
                </c:pt>
                <c:pt idx="51">
                  <c:v>-13297.92464085016</c:v>
                </c:pt>
                <c:pt idx="52">
                  <c:v>-12596.77471005486</c:v>
                </c:pt>
                <c:pt idx="53">
                  <c:v>-11967.95806730265</c:v>
                </c:pt>
                <c:pt idx="54">
                  <c:v>-11401.790200653069</c:v>
                </c:pt>
                <c:pt idx="55">
                  <c:v>-10958.817711991909</c:v>
                </c:pt>
                <c:pt idx="56">
                  <c:v>-10723.883163368069</c:v>
                </c:pt>
                <c:pt idx="57">
                  <c:v>-10287.554553383599</c:v>
                </c:pt>
                <c:pt idx="58">
                  <c:v>-9483.4878356701483</c:v>
                </c:pt>
                <c:pt idx="59">
                  <c:v>-8557.2344333983474</c:v>
                </c:pt>
                <c:pt idx="60">
                  <c:v>-7609.2124267177778</c:v>
                </c:pt>
                <c:pt idx="61">
                  <c:v>-6245.5653323312408</c:v>
                </c:pt>
                <c:pt idx="62">
                  <c:v>-6426.0604154081448</c:v>
                </c:pt>
                <c:pt idx="63">
                  <c:v>-9016.0321607923852</c:v>
                </c:pt>
                <c:pt idx="64">
                  <c:v>-12919.461929605681</c:v>
                </c:pt>
                <c:pt idx="65">
                  <c:v>-90437.129155043876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D-4146-972E-358B77E5C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0492544"/>
        <c:axId val="30494080"/>
      </c:barChart>
      <c:catAx>
        <c:axId val="304925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GT"/>
          </a:p>
        </c:txPr>
        <c:crossAx val="30494080"/>
        <c:crosses val="autoZero"/>
        <c:auto val="1"/>
        <c:lblAlgn val="ctr"/>
        <c:lblOffset val="100"/>
        <c:noMultiLvlLbl val="0"/>
      </c:catAx>
      <c:valAx>
        <c:axId val="30494080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none"/>
        <c:minorTickMark val="none"/>
        <c:tickLblPos val="nextTo"/>
        <c:crossAx val="304925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Hoja1!$F$1</c:f>
              <c:strCache>
                <c:ptCount val="1"/>
                <c:pt idx="0">
                  <c:v>pobreza general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xVal>
            <c:numRef>
              <c:f>Hoja1!$E$2:$E$6</c:f>
              <c:numCache>
                <c:formatCode>General</c:formatCode>
                <c:ptCount val="5"/>
                <c:pt idx="0">
                  <c:v>1989</c:v>
                </c:pt>
                <c:pt idx="1">
                  <c:v>2000</c:v>
                </c:pt>
                <c:pt idx="2">
                  <c:v>2006</c:v>
                </c:pt>
                <c:pt idx="3">
                  <c:v>2011</c:v>
                </c:pt>
                <c:pt idx="4">
                  <c:v>2014</c:v>
                </c:pt>
              </c:numCache>
            </c:numRef>
          </c:xVal>
          <c:yVal>
            <c:numRef>
              <c:f>Hoja1!$F$2:$F$6</c:f>
              <c:numCache>
                <c:formatCode>General</c:formatCode>
                <c:ptCount val="5"/>
                <c:pt idx="0">
                  <c:v>62.8</c:v>
                </c:pt>
                <c:pt idx="1">
                  <c:v>56.2</c:v>
                </c:pt>
                <c:pt idx="2">
                  <c:v>51</c:v>
                </c:pt>
                <c:pt idx="3">
                  <c:v>53.7</c:v>
                </c:pt>
                <c:pt idx="4">
                  <c:v>59.3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4D-4E36-BE6E-EB82F1F52558}"/>
            </c:ext>
          </c:extLst>
        </c:ser>
        <c:ser>
          <c:idx val="1"/>
          <c:order val="1"/>
          <c:tx>
            <c:strRef>
              <c:f>Hoja1!$G$1</c:f>
              <c:strCache>
                <c:ptCount val="1"/>
                <c:pt idx="0">
                  <c:v>pobreza extrema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xVal>
            <c:numRef>
              <c:f>Hoja1!$E$2:$E$6</c:f>
              <c:numCache>
                <c:formatCode>General</c:formatCode>
                <c:ptCount val="5"/>
                <c:pt idx="0">
                  <c:v>1989</c:v>
                </c:pt>
                <c:pt idx="1">
                  <c:v>2000</c:v>
                </c:pt>
                <c:pt idx="2">
                  <c:v>2006</c:v>
                </c:pt>
                <c:pt idx="3">
                  <c:v>2011</c:v>
                </c:pt>
                <c:pt idx="4">
                  <c:v>2014</c:v>
                </c:pt>
              </c:numCache>
            </c:numRef>
          </c:xVal>
          <c:yVal>
            <c:numRef>
              <c:f>Hoja1!$G$2:$G$6</c:f>
              <c:numCache>
                <c:formatCode>General</c:formatCode>
                <c:ptCount val="5"/>
                <c:pt idx="0">
                  <c:v>18.100000000000001</c:v>
                </c:pt>
                <c:pt idx="1">
                  <c:v>15.7</c:v>
                </c:pt>
                <c:pt idx="2">
                  <c:v>15.2</c:v>
                </c:pt>
                <c:pt idx="3">
                  <c:v>13.3</c:v>
                </c:pt>
                <c:pt idx="4">
                  <c:v>23.4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4D-4E36-BE6E-EB82F1F52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395264"/>
        <c:axId val="162397184"/>
      </c:scatterChart>
      <c:valAx>
        <c:axId val="162395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62397184"/>
        <c:crosses val="autoZero"/>
        <c:crossBetween val="midCat"/>
      </c:valAx>
      <c:valAx>
        <c:axId val="16239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62395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09121117531806E-3"/>
          <c:y val="0.17718110684842964"/>
          <c:w val="0.98918393586962128"/>
          <c:h val="0.73457877463230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Indígena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1989</c:v>
                </c:pt>
                <c:pt idx="1">
                  <c:v>2000</c:v>
                </c:pt>
                <c:pt idx="2">
                  <c:v>2006</c:v>
                </c:pt>
                <c:pt idx="3">
                  <c:v>2011</c:v>
                </c:pt>
                <c:pt idx="4">
                  <c:v>2014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32.299999999999997</c:v>
                </c:pt>
                <c:pt idx="1">
                  <c:v>26.5</c:v>
                </c:pt>
                <c:pt idx="2">
                  <c:v>26.5</c:v>
                </c:pt>
                <c:pt idx="3">
                  <c:v>21.6</c:v>
                </c:pt>
                <c:pt idx="4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9-4AF9-A2C3-9A412BED147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indígena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1989</c:v>
                </c:pt>
                <c:pt idx="1">
                  <c:v>2000</c:v>
                </c:pt>
                <c:pt idx="2">
                  <c:v>2006</c:v>
                </c:pt>
                <c:pt idx="3">
                  <c:v>2011</c:v>
                </c:pt>
                <c:pt idx="4">
                  <c:v>2014</c:v>
                </c:pt>
              </c:numCache>
            </c:numRef>
          </c:cat>
          <c:val>
            <c:numRef>
              <c:f>Hoja1!$C$2:$C$6</c:f>
              <c:numCache>
                <c:formatCode>General</c:formatCode>
                <c:ptCount val="5"/>
                <c:pt idx="0">
                  <c:v>9.1999999999999993</c:v>
                </c:pt>
                <c:pt idx="1">
                  <c:v>7.8</c:v>
                </c:pt>
                <c:pt idx="2">
                  <c:v>7.3</c:v>
                </c:pt>
                <c:pt idx="3">
                  <c:v>7.4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F9-4AF9-A2C3-9A412BED14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9147176"/>
        <c:axId val="209144824"/>
      </c:barChart>
      <c:catAx>
        <c:axId val="20914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es-GT"/>
          </a:p>
        </c:txPr>
        <c:crossAx val="209144824"/>
        <c:crosses val="autoZero"/>
        <c:auto val="1"/>
        <c:lblAlgn val="ctr"/>
        <c:lblOffset val="100"/>
        <c:noMultiLvlLbl val="0"/>
      </c:catAx>
      <c:valAx>
        <c:axId val="209144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147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700234696144872"/>
          <c:y val="0.28019369932667137"/>
          <c:w val="0.33596648983446281"/>
          <c:h val="5.5154831780509145E-2"/>
        </c:manualLayout>
      </c:layout>
      <c:overlay val="0"/>
      <c:txPr>
        <a:bodyPr rot="0" vert="horz"/>
        <a:lstStyle/>
        <a:p>
          <a:pPr>
            <a:defRPr/>
          </a:pPr>
          <a:endParaRPr lang="es-G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333206879452"/>
          <c:y val="4.0636828497297099E-2"/>
          <c:w val="0.78779841986843402"/>
          <c:h val="0.777397999445637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'D:\Users\Pamela\Desktop\Save-icefi\[save4.xlsx]Hoja1 (2)'!$B$1</c:f>
              <c:strCache>
                <c:ptCount val="1"/>
                <c:pt idx="0">
                  <c:v>enfermedades  transmisibles y parasitarias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'[1]Hoja1 (2)'!$A$2:$A$23</c:f>
              <c:strCache>
                <c:ptCount val="22"/>
                <c:pt idx="0">
                  <c:v>Guatemala</c:v>
                </c:pt>
                <c:pt idx="1">
                  <c:v>El progreso</c:v>
                </c:pt>
                <c:pt idx="2">
                  <c:v>Sacatepequez</c:v>
                </c:pt>
                <c:pt idx="3">
                  <c:v>Chimaltenango</c:v>
                </c:pt>
                <c:pt idx="4">
                  <c:v>Escuintla</c:v>
                </c:pt>
                <c:pt idx="5">
                  <c:v>Santa rosa</c:v>
                </c:pt>
                <c:pt idx="6">
                  <c:v>Solola</c:v>
                </c:pt>
                <c:pt idx="7">
                  <c:v>Totonicapan</c:v>
                </c:pt>
                <c:pt idx="8">
                  <c:v>Quetzaltenango</c:v>
                </c:pt>
                <c:pt idx="9">
                  <c:v>Suchitepequez</c:v>
                </c:pt>
                <c:pt idx="10">
                  <c:v>Retalhuleu</c:v>
                </c:pt>
                <c:pt idx="11">
                  <c:v>San marcos</c:v>
                </c:pt>
                <c:pt idx="12">
                  <c:v>Huehuetenango</c:v>
                </c:pt>
                <c:pt idx="13">
                  <c:v>Quiché</c:v>
                </c:pt>
                <c:pt idx="14">
                  <c:v>Baja Verapaz</c:v>
                </c:pt>
                <c:pt idx="15">
                  <c:v>Alta Verapaz</c:v>
                </c:pt>
                <c:pt idx="16">
                  <c:v>Peten</c:v>
                </c:pt>
                <c:pt idx="17">
                  <c:v>Izabal</c:v>
                </c:pt>
                <c:pt idx="18">
                  <c:v>Zacapa</c:v>
                </c:pt>
                <c:pt idx="19">
                  <c:v>Chiquimula</c:v>
                </c:pt>
                <c:pt idx="20">
                  <c:v>Jalapa</c:v>
                </c:pt>
                <c:pt idx="21">
                  <c:v>Jutiapa </c:v>
                </c:pt>
              </c:strCache>
            </c:strRef>
          </c:cat>
          <c:val>
            <c:numRef>
              <c:f>'[1]Hoja1 (2)'!$B$2:$B$23</c:f>
              <c:numCache>
                <c:formatCode>General</c:formatCode>
                <c:ptCount val="22"/>
                <c:pt idx="0">
                  <c:v>4.66424368293527E-2</c:v>
                </c:pt>
                <c:pt idx="1">
                  <c:v>1.84956843403206E-2</c:v>
                </c:pt>
                <c:pt idx="2">
                  <c:v>2.5309005297233698E-2</c:v>
                </c:pt>
                <c:pt idx="3">
                  <c:v>3.32390381895332E-2</c:v>
                </c:pt>
                <c:pt idx="4">
                  <c:v>4.7058823529411799E-2</c:v>
                </c:pt>
                <c:pt idx="5">
                  <c:v>5.6390977443608999E-2</c:v>
                </c:pt>
                <c:pt idx="6">
                  <c:v>7.0762479429511804E-2</c:v>
                </c:pt>
                <c:pt idx="7">
                  <c:v>8.41720036596523E-2</c:v>
                </c:pt>
                <c:pt idx="8">
                  <c:v>5.8252427184466E-2</c:v>
                </c:pt>
                <c:pt idx="9">
                  <c:v>4.1162227602905603E-2</c:v>
                </c:pt>
                <c:pt idx="10">
                  <c:v>5.7998725302740597E-2</c:v>
                </c:pt>
                <c:pt idx="11">
                  <c:v>6.8815331010453007E-2</c:v>
                </c:pt>
                <c:pt idx="12">
                  <c:v>8.1308411214953205E-2</c:v>
                </c:pt>
                <c:pt idx="13">
                  <c:v>9.7580220936349299E-2</c:v>
                </c:pt>
                <c:pt idx="14">
                  <c:v>5.7492931196984003E-2</c:v>
                </c:pt>
                <c:pt idx="15">
                  <c:v>0.122884012539185</c:v>
                </c:pt>
                <c:pt idx="16">
                  <c:v>7.4829931972789102E-2</c:v>
                </c:pt>
                <c:pt idx="17">
                  <c:v>6.6918510523475402E-2</c:v>
                </c:pt>
                <c:pt idx="18">
                  <c:v>3.5893754486719297E-2</c:v>
                </c:pt>
                <c:pt idx="19">
                  <c:v>3.8561750911933299E-2</c:v>
                </c:pt>
                <c:pt idx="20">
                  <c:v>6.2204192021636302E-2</c:v>
                </c:pt>
                <c:pt idx="21">
                  <c:v>1.7746228926353101E-2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5-4730-B908-9B6E392113D8}"/>
            </c:ext>
          </c:extLst>
        </c:ser>
        <c:ser>
          <c:idx val="1"/>
          <c:order val="1"/>
          <c:tx>
            <c:strRef>
              <c:f>'D:\Users\Pamela\Desktop\Save-icefi\[save4.xlsx]Hoja1 (2)'!$C$1</c:f>
              <c:strCache>
                <c:ptCount val="1"/>
                <c:pt idx="0">
                  <c:v>Crónicas no transmisibles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'[1]Hoja1 (2)'!$A$2:$A$23</c:f>
              <c:strCache>
                <c:ptCount val="22"/>
                <c:pt idx="0">
                  <c:v>Guatemala</c:v>
                </c:pt>
                <c:pt idx="1">
                  <c:v>El progreso</c:v>
                </c:pt>
                <c:pt idx="2">
                  <c:v>Sacatepequez</c:v>
                </c:pt>
                <c:pt idx="3">
                  <c:v>Chimaltenango</c:v>
                </c:pt>
                <c:pt idx="4">
                  <c:v>Escuintla</c:v>
                </c:pt>
                <c:pt idx="5">
                  <c:v>Santa rosa</c:v>
                </c:pt>
                <c:pt idx="6">
                  <c:v>Solola</c:v>
                </c:pt>
                <c:pt idx="7">
                  <c:v>Totonicapan</c:v>
                </c:pt>
                <c:pt idx="8">
                  <c:v>Quetzaltenango</c:v>
                </c:pt>
                <c:pt idx="9">
                  <c:v>Suchitepequez</c:v>
                </c:pt>
                <c:pt idx="10">
                  <c:v>Retalhuleu</c:v>
                </c:pt>
                <c:pt idx="11">
                  <c:v>San marcos</c:v>
                </c:pt>
                <c:pt idx="12">
                  <c:v>Huehuetenango</c:v>
                </c:pt>
                <c:pt idx="13">
                  <c:v>Quiché</c:v>
                </c:pt>
                <c:pt idx="14">
                  <c:v>Baja Verapaz</c:v>
                </c:pt>
                <c:pt idx="15">
                  <c:v>Alta Verapaz</c:v>
                </c:pt>
                <c:pt idx="16">
                  <c:v>Peten</c:v>
                </c:pt>
                <c:pt idx="17">
                  <c:v>Izabal</c:v>
                </c:pt>
                <c:pt idx="18">
                  <c:v>Zacapa</c:v>
                </c:pt>
                <c:pt idx="19">
                  <c:v>Chiquimula</c:v>
                </c:pt>
                <c:pt idx="20">
                  <c:v>Jalapa</c:v>
                </c:pt>
                <c:pt idx="21">
                  <c:v>Jutiapa </c:v>
                </c:pt>
              </c:strCache>
            </c:strRef>
          </c:cat>
          <c:val>
            <c:numRef>
              <c:f>'[1]Hoja1 (2)'!$C$2:$C$23</c:f>
              <c:numCache>
                <c:formatCode>General</c:formatCode>
                <c:ptCount val="22"/>
                <c:pt idx="0">
                  <c:v>0.67120976116303199</c:v>
                </c:pt>
                <c:pt idx="1">
                  <c:v>0.75585696670776803</c:v>
                </c:pt>
                <c:pt idx="2">
                  <c:v>0.76162448499117097</c:v>
                </c:pt>
                <c:pt idx="3">
                  <c:v>0.68493635077793502</c:v>
                </c:pt>
                <c:pt idx="4">
                  <c:v>0.62331154684095802</c:v>
                </c:pt>
                <c:pt idx="5">
                  <c:v>0.60620300751879697</c:v>
                </c:pt>
                <c:pt idx="6">
                  <c:v>0.61272627537026902</c:v>
                </c:pt>
                <c:pt idx="7">
                  <c:v>0.65004574565416295</c:v>
                </c:pt>
                <c:pt idx="8">
                  <c:v>0.70006197066721698</c:v>
                </c:pt>
                <c:pt idx="9">
                  <c:v>0.58180560359737099</c:v>
                </c:pt>
                <c:pt idx="10">
                  <c:v>0.72657743785850903</c:v>
                </c:pt>
                <c:pt idx="11">
                  <c:v>0.70121951219512202</c:v>
                </c:pt>
                <c:pt idx="12">
                  <c:v>0.70514018691588798</c:v>
                </c:pt>
                <c:pt idx="13">
                  <c:v>0.60073645449763302</c:v>
                </c:pt>
                <c:pt idx="14">
                  <c:v>0.72855796418473096</c:v>
                </c:pt>
                <c:pt idx="15">
                  <c:v>0.680877742946709</c:v>
                </c:pt>
                <c:pt idx="16">
                  <c:v>0.58346415489272596</c:v>
                </c:pt>
                <c:pt idx="17">
                  <c:v>0.57528332433891005</c:v>
                </c:pt>
                <c:pt idx="18">
                  <c:v>0.71715721464465199</c:v>
                </c:pt>
                <c:pt idx="19">
                  <c:v>0.71182907764460701</c:v>
                </c:pt>
                <c:pt idx="20">
                  <c:v>0.70791075050709895</c:v>
                </c:pt>
                <c:pt idx="21">
                  <c:v>0.75643300798580304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5-4730-B908-9B6E392113D8}"/>
            </c:ext>
          </c:extLst>
        </c:ser>
        <c:ser>
          <c:idx val="2"/>
          <c:order val="2"/>
          <c:tx>
            <c:strRef>
              <c:f>'D:\Users\Pamela\Desktop\Save-icefi\[save4.xlsx]Hoja1 (2)'!$D$1</c:f>
              <c:strCache>
                <c:ptCount val="1"/>
                <c:pt idx="0">
                  <c:v>Perinatales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'[1]Hoja1 (2)'!$A$2:$A$23</c:f>
              <c:strCache>
                <c:ptCount val="22"/>
                <c:pt idx="0">
                  <c:v>Guatemala</c:v>
                </c:pt>
                <c:pt idx="1">
                  <c:v>El progreso</c:v>
                </c:pt>
                <c:pt idx="2">
                  <c:v>Sacatepequez</c:v>
                </c:pt>
                <c:pt idx="3">
                  <c:v>Chimaltenango</c:v>
                </c:pt>
                <c:pt idx="4">
                  <c:v>Escuintla</c:v>
                </c:pt>
                <c:pt idx="5">
                  <c:v>Santa rosa</c:v>
                </c:pt>
                <c:pt idx="6">
                  <c:v>Solola</c:v>
                </c:pt>
                <c:pt idx="7">
                  <c:v>Totonicapan</c:v>
                </c:pt>
                <c:pt idx="8">
                  <c:v>Quetzaltenango</c:v>
                </c:pt>
                <c:pt idx="9">
                  <c:v>Suchitepequez</c:v>
                </c:pt>
                <c:pt idx="10">
                  <c:v>Retalhuleu</c:v>
                </c:pt>
                <c:pt idx="11">
                  <c:v>San marcos</c:v>
                </c:pt>
                <c:pt idx="12">
                  <c:v>Huehuetenango</c:v>
                </c:pt>
                <c:pt idx="13">
                  <c:v>Quiché</c:v>
                </c:pt>
                <c:pt idx="14">
                  <c:v>Baja Verapaz</c:v>
                </c:pt>
                <c:pt idx="15">
                  <c:v>Alta Verapaz</c:v>
                </c:pt>
                <c:pt idx="16">
                  <c:v>Peten</c:v>
                </c:pt>
                <c:pt idx="17">
                  <c:v>Izabal</c:v>
                </c:pt>
                <c:pt idx="18">
                  <c:v>Zacapa</c:v>
                </c:pt>
                <c:pt idx="19">
                  <c:v>Chiquimula</c:v>
                </c:pt>
                <c:pt idx="20">
                  <c:v>Jalapa</c:v>
                </c:pt>
                <c:pt idx="21">
                  <c:v>Jutiapa </c:v>
                </c:pt>
              </c:strCache>
            </c:strRef>
          </c:cat>
          <c:val>
            <c:numRef>
              <c:f>'[1]Hoja1 (2)'!$D$2:$D$23</c:f>
              <c:numCache>
                <c:formatCode>General</c:formatCode>
                <c:ptCount val="22"/>
                <c:pt idx="0">
                  <c:v>6.6415714780200794E-2</c:v>
                </c:pt>
                <c:pt idx="1">
                  <c:v>1.97287299630086E-2</c:v>
                </c:pt>
                <c:pt idx="2">
                  <c:v>5.5915244261330203E-2</c:v>
                </c:pt>
                <c:pt idx="3">
                  <c:v>0.12588401697312601</c:v>
                </c:pt>
                <c:pt idx="4">
                  <c:v>4.5751633986928102E-2</c:v>
                </c:pt>
                <c:pt idx="5">
                  <c:v>6.6259398496240601E-2</c:v>
                </c:pt>
                <c:pt idx="6">
                  <c:v>8.0636313768513504E-2</c:v>
                </c:pt>
                <c:pt idx="7">
                  <c:v>4.1628545288197601E-2</c:v>
                </c:pt>
                <c:pt idx="8">
                  <c:v>8.0561867382772198E-2</c:v>
                </c:pt>
                <c:pt idx="9">
                  <c:v>4.6696644759598803E-2</c:v>
                </c:pt>
                <c:pt idx="10">
                  <c:v>3.1867431485022302E-2</c:v>
                </c:pt>
                <c:pt idx="11">
                  <c:v>6.5331010452961705E-2</c:v>
                </c:pt>
                <c:pt idx="12">
                  <c:v>5.49065420560748E-2</c:v>
                </c:pt>
                <c:pt idx="13">
                  <c:v>7.3382430299842205E-2</c:v>
                </c:pt>
                <c:pt idx="14">
                  <c:v>5.6550424128181002E-2</c:v>
                </c:pt>
                <c:pt idx="15">
                  <c:v>9.9895506792058497E-2</c:v>
                </c:pt>
                <c:pt idx="16">
                  <c:v>4.7619047619047603E-2</c:v>
                </c:pt>
                <c:pt idx="17">
                  <c:v>3.5078251484079899E-2</c:v>
                </c:pt>
                <c:pt idx="18">
                  <c:v>3.23043790380474E-2</c:v>
                </c:pt>
                <c:pt idx="19">
                  <c:v>2.7097446586763899E-2</c:v>
                </c:pt>
                <c:pt idx="20">
                  <c:v>3.7187288708586903E-2</c:v>
                </c:pt>
                <c:pt idx="21">
                  <c:v>3.14995563442768E-2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55-4730-B908-9B6E392113D8}"/>
            </c:ext>
          </c:extLst>
        </c:ser>
        <c:ser>
          <c:idx val="3"/>
          <c:order val="3"/>
          <c:tx>
            <c:strRef>
              <c:f>'D:\Users\Pamela\Desktop\Save-icefi\[save4.xlsx]Hoja1 (2)'!$E$1</c:f>
              <c:strCache>
                <c:ptCount val="1"/>
                <c:pt idx="0">
                  <c:v>Causas externas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'[1]Hoja1 (2)'!$A$2:$A$23</c:f>
              <c:strCache>
                <c:ptCount val="22"/>
                <c:pt idx="0">
                  <c:v>Guatemala</c:v>
                </c:pt>
                <c:pt idx="1">
                  <c:v>El progreso</c:v>
                </c:pt>
                <c:pt idx="2">
                  <c:v>Sacatepequez</c:v>
                </c:pt>
                <c:pt idx="3">
                  <c:v>Chimaltenango</c:v>
                </c:pt>
                <c:pt idx="4">
                  <c:v>Escuintla</c:v>
                </c:pt>
                <c:pt idx="5">
                  <c:v>Santa rosa</c:v>
                </c:pt>
                <c:pt idx="6">
                  <c:v>Solola</c:v>
                </c:pt>
                <c:pt idx="7">
                  <c:v>Totonicapan</c:v>
                </c:pt>
                <c:pt idx="8">
                  <c:v>Quetzaltenango</c:v>
                </c:pt>
                <c:pt idx="9">
                  <c:v>Suchitepequez</c:v>
                </c:pt>
                <c:pt idx="10">
                  <c:v>Retalhuleu</c:v>
                </c:pt>
                <c:pt idx="11">
                  <c:v>San marcos</c:v>
                </c:pt>
                <c:pt idx="12">
                  <c:v>Huehuetenango</c:v>
                </c:pt>
                <c:pt idx="13">
                  <c:v>Quiché</c:v>
                </c:pt>
                <c:pt idx="14">
                  <c:v>Baja Verapaz</c:v>
                </c:pt>
                <c:pt idx="15">
                  <c:v>Alta Verapaz</c:v>
                </c:pt>
                <c:pt idx="16">
                  <c:v>Peten</c:v>
                </c:pt>
                <c:pt idx="17">
                  <c:v>Izabal</c:v>
                </c:pt>
                <c:pt idx="18">
                  <c:v>Zacapa</c:v>
                </c:pt>
                <c:pt idx="19">
                  <c:v>Chiquimula</c:v>
                </c:pt>
                <c:pt idx="20">
                  <c:v>Jalapa</c:v>
                </c:pt>
                <c:pt idx="21">
                  <c:v>Jutiapa </c:v>
                </c:pt>
              </c:strCache>
            </c:strRef>
          </c:cat>
          <c:val>
            <c:numRef>
              <c:f>'[1]Hoja1 (2)'!$E$2:$E$23</c:f>
              <c:numCache>
                <c:formatCode>General</c:formatCode>
                <c:ptCount val="22"/>
                <c:pt idx="0">
                  <c:v>0.17095015576323999</c:v>
                </c:pt>
                <c:pt idx="1">
                  <c:v>0.18495684340320601</c:v>
                </c:pt>
                <c:pt idx="2">
                  <c:v>0.117127722189523</c:v>
                </c:pt>
                <c:pt idx="3">
                  <c:v>0.12659123055162699</c:v>
                </c:pt>
                <c:pt idx="4">
                  <c:v>0.21830065359477099</c:v>
                </c:pt>
                <c:pt idx="5">
                  <c:v>0.20911654135338301</c:v>
                </c:pt>
                <c:pt idx="6">
                  <c:v>0.12506856829402099</c:v>
                </c:pt>
                <c:pt idx="7">
                  <c:v>8.6916742909423597E-2</c:v>
                </c:pt>
                <c:pt idx="8">
                  <c:v>0.144391654616815</c:v>
                </c:pt>
                <c:pt idx="9">
                  <c:v>0.137668626772743</c:v>
                </c:pt>
                <c:pt idx="10">
                  <c:v>0.14531548757170201</c:v>
                </c:pt>
                <c:pt idx="11">
                  <c:v>0.11128048780487799</c:v>
                </c:pt>
                <c:pt idx="12">
                  <c:v>0.122429906542056</c:v>
                </c:pt>
                <c:pt idx="13">
                  <c:v>0.104944765912678</c:v>
                </c:pt>
                <c:pt idx="14">
                  <c:v>0.12441093308199801</c:v>
                </c:pt>
                <c:pt idx="15">
                  <c:v>9.6342737722048002E-2</c:v>
                </c:pt>
                <c:pt idx="16">
                  <c:v>0.26530612244898</c:v>
                </c:pt>
                <c:pt idx="17">
                  <c:v>0.22072315164598</c:v>
                </c:pt>
                <c:pt idx="18">
                  <c:v>0.199569274946159</c:v>
                </c:pt>
                <c:pt idx="19">
                  <c:v>0.19072433559145399</c:v>
                </c:pt>
                <c:pt idx="20">
                  <c:v>0.16430020283975699</c:v>
                </c:pt>
                <c:pt idx="21">
                  <c:v>0.17125110913930799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55-4730-B908-9B6E392113D8}"/>
            </c:ext>
          </c:extLst>
        </c:ser>
        <c:ser>
          <c:idx val="4"/>
          <c:order val="4"/>
          <c:tx>
            <c:strRef>
              <c:f>'D:\Users\Pamela\Desktop\Save-icefi\[save4.xlsx]Hoja1 (2)'!$F$1</c:f>
              <c:strCache>
                <c:ptCount val="1"/>
                <c:pt idx="0">
                  <c:v>Otras causas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'[1]Hoja1 (2)'!$A$2:$A$23</c:f>
              <c:strCache>
                <c:ptCount val="22"/>
                <c:pt idx="0">
                  <c:v>Guatemala</c:v>
                </c:pt>
                <c:pt idx="1">
                  <c:v>El progreso</c:v>
                </c:pt>
                <c:pt idx="2">
                  <c:v>Sacatepequez</c:v>
                </c:pt>
                <c:pt idx="3">
                  <c:v>Chimaltenango</c:v>
                </c:pt>
                <c:pt idx="4">
                  <c:v>Escuintla</c:v>
                </c:pt>
                <c:pt idx="5">
                  <c:v>Santa rosa</c:v>
                </c:pt>
                <c:pt idx="6">
                  <c:v>Solola</c:v>
                </c:pt>
                <c:pt idx="7">
                  <c:v>Totonicapan</c:v>
                </c:pt>
                <c:pt idx="8">
                  <c:v>Quetzaltenango</c:v>
                </c:pt>
                <c:pt idx="9">
                  <c:v>Suchitepequez</c:v>
                </c:pt>
                <c:pt idx="10">
                  <c:v>Retalhuleu</c:v>
                </c:pt>
                <c:pt idx="11">
                  <c:v>San marcos</c:v>
                </c:pt>
                <c:pt idx="12">
                  <c:v>Huehuetenango</c:v>
                </c:pt>
                <c:pt idx="13">
                  <c:v>Quiché</c:v>
                </c:pt>
                <c:pt idx="14">
                  <c:v>Baja Verapaz</c:v>
                </c:pt>
                <c:pt idx="15">
                  <c:v>Alta Verapaz</c:v>
                </c:pt>
                <c:pt idx="16">
                  <c:v>Peten</c:v>
                </c:pt>
                <c:pt idx="17">
                  <c:v>Izabal</c:v>
                </c:pt>
                <c:pt idx="18">
                  <c:v>Zacapa</c:v>
                </c:pt>
                <c:pt idx="19">
                  <c:v>Chiquimula</c:v>
                </c:pt>
                <c:pt idx="20">
                  <c:v>Jalapa</c:v>
                </c:pt>
                <c:pt idx="21">
                  <c:v>Jutiapa </c:v>
                </c:pt>
              </c:strCache>
            </c:strRef>
          </c:cat>
          <c:val>
            <c:numRef>
              <c:f>'[1]Hoja1 (2)'!$F$2:$F$23</c:f>
              <c:numCache>
                <c:formatCode>General</c:formatCode>
                <c:ptCount val="22"/>
                <c:pt idx="0">
                  <c:v>4.4999999999999998E-2</c:v>
                </c:pt>
                <c:pt idx="1">
                  <c:v>2.1000000000000001E-2</c:v>
                </c:pt>
                <c:pt idx="2">
                  <c:v>0.04</c:v>
                </c:pt>
                <c:pt idx="3">
                  <c:v>2.9000000000000001E-2</c:v>
                </c:pt>
                <c:pt idx="4">
                  <c:v>6.6000000000000003E-2</c:v>
                </c:pt>
                <c:pt idx="5">
                  <c:v>6.2E-2</c:v>
                </c:pt>
                <c:pt idx="6">
                  <c:v>0.111</c:v>
                </c:pt>
                <c:pt idx="7">
                  <c:v>0.13700000000000001</c:v>
                </c:pt>
                <c:pt idx="8">
                  <c:v>1.7000000000000001E-2</c:v>
                </c:pt>
                <c:pt idx="9">
                  <c:v>0.193</c:v>
                </c:pt>
                <c:pt idx="10">
                  <c:v>3.7999999999999999E-2</c:v>
                </c:pt>
                <c:pt idx="11">
                  <c:v>5.2999999999999999E-2</c:v>
                </c:pt>
                <c:pt idx="12">
                  <c:v>3.5999999999999997E-2</c:v>
                </c:pt>
                <c:pt idx="13">
                  <c:v>0.123</c:v>
                </c:pt>
                <c:pt idx="14">
                  <c:v>3.6999999999999998E-2</c:v>
                </c:pt>
                <c:pt idx="15">
                  <c:v>0</c:v>
                </c:pt>
                <c:pt idx="16">
                  <c:v>2.9000000000000001E-2</c:v>
                </c:pt>
                <c:pt idx="17">
                  <c:v>0.10199999999999999</c:v>
                </c:pt>
                <c:pt idx="18">
                  <c:v>1.4999999999999999E-2</c:v>
                </c:pt>
                <c:pt idx="19">
                  <c:v>3.2000000000000001E-2</c:v>
                </c:pt>
                <c:pt idx="20">
                  <c:v>2.8000000000000001E-2</c:v>
                </c:pt>
                <c:pt idx="21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5-4730-B908-9B6E39211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456320"/>
        <c:axId val="162457856"/>
      </c:barChart>
      <c:catAx>
        <c:axId val="16245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62457856"/>
        <c:crosses val="autoZero"/>
        <c:auto val="1"/>
        <c:lblAlgn val="ctr"/>
        <c:lblOffset val="100"/>
        <c:noMultiLvlLbl val="0"/>
      </c:catAx>
      <c:valAx>
        <c:axId val="1624578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6245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780358757283897E-2"/>
          <c:y val="0.88696235480152696"/>
          <c:w val="0.85340441276147705"/>
          <c:h val="9.8610570463953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s-G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600"/>
              <a:t>Mortalidad evitable por grupos de edad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0.26951631417180139"/>
          <c:y val="0.36980769607747038"/>
          <c:w val="0.73048368582819867"/>
          <c:h val="0.608013423736042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'D:\Users\Pamela\Desktop\Save-icefi\[save4.xlsx]Hoja3 (2)'!$B$4</c:f>
              <c:strCache>
                <c:ptCount val="1"/>
                <c:pt idx="0">
                  <c:v>Enfermedades infecciosas y parasitarias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'[1]Hoja3 (2)'!$A$5:$A$11</c:f>
              <c:strCache>
                <c:ptCount val="7"/>
                <c:pt idx="0">
                  <c:v>menores de 1 año</c:v>
                </c:pt>
                <c:pt idx="1">
                  <c:v>de 1 a menores de 5 años</c:v>
                </c:pt>
                <c:pt idx="2">
                  <c:v>escolares</c:v>
                </c:pt>
                <c:pt idx="3">
                  <c:v>adolescenes</c:v>
                </c:pt>
                <c:pt idx="4">
                  <c:v>adultos jóvenes</c:v>
                </c:pt>
                <c:pt idx="5">
                  <c:v>adultos </c:v>
                </c:pt>
                <c:pt idx="6">
                  <c:v>adultos mayores </c:v>
                </c:pt>
              </c:strCache>
            </c:strRef>
          </c:cat>
          <c:val>
            <c:numRef>
              <c:f>'[1]Hoja3 (2)'!$B$5:$B$11</c:f>
              <c:numCache>
                <c:formatCode>General</c:formatCode>
                <c:ptCount val="7"/>
                <c:pt idx="0">
                  <c:v>8.6956521739130436E-3</c:v>
                </c:pt>
                <c:pt idx="1">
                  <c:v>0.18063253994131073</c:v>
                </c:pt>
                <c:pt idx="2">
                  <c:v>0.13659078289838977</c:v>
                </c:pt>
                <c:pt idx="3">
                  <c:v>4.4422507403751241E-2</c:v>
                </c:pt>
                <c:pt idx="4">
                  <c:v>5.3687635574837314E-2</c:v>
                </c:pt>
                <c:pt idx="5">
                  <c:v>5.1890941072999124E-2</c:v>
                </c:pt>
                <c:pt idx="6">
                  <c:v>3.7736807354360302E-2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C-49BF-BBE2-17EA09C27A21}"/>
            </c:ext>
          </c:extLst>
        </c:ser>
        <c:ser>
          <c:idx val="1"/>
          <c:order val="1"/>
          <c:tx>
            <c:strRef>
              <c:f>'D:\Users\Pamela\Desktop\Save-icefi\[save4.xlsx]Hoja3 (2)'!$C$4</c:f>
              <c:strCache>
                <c:ptCount val="1"/>
                <c:pt idx="0">
                  <c:v>Crónicas no transmisibles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'[1]Hoja3 (2)'!$A$5:$A$11</c:f>
              <c:strCache>
                <c:ptCount val="7"/>
                <c:pt idx="0">
                  <c:v>menores de 1 año</c:v>
                </c:pt>
                <c:pt idx="1">
                  <c:v>de 1 a menores de 5 años</c:v>
                </c:pt>
                <c:pt idx="2">
                  <c:v>escolares</c:v>
                </c:pt>
                <c:pt idx="3">
                  <c:v>adolescenes</c:v>
                </c:pt>
                <c:pt idx="4">
                  <c:v>adultos jóvenes</c:v>
                </c:pt>
                <c:pt idx="5">
                  <c:v>adultos </c:v>
                </c:pt>
                <c:pt idx="6">
                  <c:v>adultos mayores </c:v>
                </c:pt>
              </c:strCache>
            </c:strRef>
          </c:cat>
          <c:val>
            <c:numRef>
              <c:f>'[1]Hoja3 (2)'!$C$5:$C$11</c:f>
              <c:numCache>
                <c:formatCode>General</c:formatCode>
                <c:ptCount val="7"/>
                <c:pt idx="0">
                  <c:v>8.6956521739130436E-3</c:v>
                </c:pt>
                <c:pt idx="1">
                  <c:v>0.3945223345288556</c:v>
                </c:pt>
                <c:pt idx="2">
                  <c:v>0.35674625208217653</c:v>
                </c:pt>
                <c:pt idx="3">
                  <c:v>0.28578479763079956</c:v>
                </c:pt>
                <c:pt idx="4">
                  <c:v>0.33560582584443754</c:v>
                </c:pt>
                <c:pt idx="5">
                  <c:v>0.70441219583699788</c:v>
                </c:pt>
                <c:pt idx="6">
                  <c:v>0.82998120778099438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1C-49BF-BBE2-17EA09C27A21}"/>
            </c:ext>
          </c:extLst>
        </c:ser>
        <c:ser>
          <c:idx val="2"/>
          <c:order val="2"/>
          <c:tx>
            <c:strRef>
              <c:f>'D:\Users\Pamela\Desktop\Save-icefi\[save4.xlsx]Hoja3 (2)'!$D$4</c:f>
              <c:strCache>
                <c:ptCount val="1"/>
                <c:pt idx="0">
                  <c:v>enfermedades perinatales, congenitas y genéticas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'[1]Hoja3 (2)'!$A$5:$A$11</c:f>
              <c:strCache>
                <c:ptCount val="7"/>
                <c:pt idx="0">
                  <c:v>menores de 1 año</c:v>
                </c:pt>
                <c:pt idx="1">
                  <c:v>de 1 a menores de 5 años</c:v>
                </c:pt>
                <c:pt idx="2">
                  <c:v>escolares</c:v>
                </c:pt>
                <c:pt idx="3">
                  <c:v>adolescenes</c:v>
                </c:pt>
                <c:pt idx="4">
                  <c:v>adultos jóvenes</c:v>
                </c:pt>
                <c:pt idx="5">
                  <c:v>adultos </c:v>
                </c:pt>
                <c:pt idx="6">
                  <c:v>adultos mayores </c:v>
                </c:pt>
              </c:strCache>
            </c:strRef>
          </c:cat>
          <c:val>
            <c:numRef>
              <c:f>'[1]Hoja3 (2)'!$D$5:$D$11</c:f>
              <c:numCache>
                <c:formatCode>General</c:formatCode>
                <c:ptCount val="7"/>
                <c:pt idx="0">
                  <c:v>0.92173913043478262</c:v>
                </c:pt>
                <c:pt idx="1">
                  <c:v>0.32181284642973595</c:v>
                </c:pt>
                <c:pt idx="2">
                  <c:v>0.36035535813436997</c:v>
                </c:pt>
                <c:pt idx="3">
                  <c:v>0.20730503455083907</c:v>
                </c:pt>
                <c:pt idx="4">
                  <c:v>7.3287883483111244E-2</c:v>
                </c:pt>
                <c:pt idx="5">
                  <c:v>4.837291116974494E-3</c:v>
                </c:pt>
                <c:pt idx="6">
                  <c:v>2.2093554776778913E-3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1C-49BF-BBE2-17EA09C27A21}"/>
            </c:ext>
          </c:extLst>
        </c:ser>
        <c:ser>
          <c:idx val="3"/>
          <c:order val="3"/>
          <c:tx>
            <c:strRef>
              <c:f>'D:\Users\Pamela\Desktop\Save-icefi\[save4.xlsx]Hoja3 (2)'!$E$4</c:f>
              <c:strCache>
                <c:ptCount val="1"/>
                <c:pt idx="0">
                  <c:v>causas externa, violencia accidentes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'[1]Hoja3 (2)'!$A$5:$A$11</c:f>
              <c:strCache>
                <c:ptCount val="7"/>
                <c:pt idx="0">
                  <c:v>menores de 1 año</c:v>
                </c:pt>
                <c:pt idx="1">
                  <c:v>de 1 a menores de 5 años</c:v>
                </c:pt>
                <c:pt idx="2">
                  <c:v>escolares</c:v>
                </c:pt>
                <c:pt idx="3">
                  <c:v>adolescenes</c:v>
                </c:pt>
                <c:pt idx="4">
                  <c:v>adultos jóvenes</c:v>
                </c:pt>
                <c:pt idx="5">
                  <c:v>adultos </c:v>
                </c:pt>
                <c:pt idx="6">
                  <c:v>adultos mayores </c:v>
                </c:pt>
              </c:strCache>
            </c:strRef>
          </c:cat>
          <c:val>
            <c:numRef>
              <c:f>'[1]Hoja3 (2)'!$E$5:$E$11</c:f>
              <c:numCache>
                <c:formatCode>General</c:formatCode>
                <c:ptCount val="7"/>
                <c:pt idx="0">
                  <c:v>2.6086956521739132E-2</c:v>
                </c:pt>
                <c:pt idx="1">
                  <c:v>4.8744701662862731E-2</c:v>
                </c:pt>
                <c:pt idx="2">
                  <c:v>9.5502498611882286E-2</c:v>
                </c:pt>
                <c:pt idx="3">
                  <c:v>0.4042448173741362</c:v>
                </c:pt>
                <c:pt idx="4">
                  <c:v>0.48985125503563681</c:v>
                </c:pt>
                <c:pt idx="5">
                  <c:v>0.19143946056874817</c:v>
                </c:pt>
                <c:pt idx="6">
                  <c:v>4.2257097871908164E-2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1C-49BF-BBE2-17EA09C27A21}"/>
            </c:ext>
          </c:extLst>
        </c:ser>
        <c:ser>
          <c:idx val="4"/>
          <c:order val="4"/>
          <c:tx>
            <c:strRef>
              <c:f>'D:\Users\Pamela\Desktop\Save-icefi\[save4.xlsx]Hoja3 (2)'!$F$4</c:f>
              <c:strCache>
                <c:ptCount val="1"/>
                <c:pt idx="0">
                  <c:v>Otras causas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'[1]Hoja3 (2)'!$A$5:$A$11</c:f>
              <c:strCache>
                <c:ptCount val="7"/>
                <c:pt idx="0">
                  <c:v>menores de 1 año</c:v>
                </c:pt>
                <c:pt idx="1">
                  <c:v>de 1 a menores de 5 años</c:v>
                </c:pt>
                <c:pt idx="2">
                  <c:v>escolares</c:v>
                </c:pt>
                <c:pt idx="3">
                  <c:v>adolescenes</c:v>
                </c:pt>
                <c:pt idx="4">
                  <c:v>adultos jóvenes</c:v>
                </c:pt>
                <c:pt idx="5">
                  <c:v>adultos </c:v>
                </c:pt>
                <c:pt idx="6">
                  <c:v>adultos mayores </c:v>
                </c:pt>
              </c:strCache>
            </c:strRef>
          </c:cat>
          <c:val>
            <c:numRef>
              <c:f>'[1]Hoja3 (2)'!$F$5:$F$11</c:f>
              <c:numCache>
                <c:formatCode>General</c:formatCode>
                <c:ptCount val="7"/>
                <c:pt idx="0">
                  <c:v>3.5000000000000003E-2</c:v>
                </c:pt>
                <c:pt idx="1">
                  <c:v>5.3999999999999999E-2</c:v>
                </c:pt>
                <c:pt idx="2">
                  <c:v>5.0999999999999997E-2</c:v>
                </c:pt>
                <c:pt idx="3">
                  <c:v>5.8000000000000003E-2</c:v>
                </c:pt>
                <c:pt idx="4">
                  <c:v>4.8000000000000001E-2</c:v>
                </c:pt>
                <c:pt idx="5">
                  <c:v>4.7E-2</c:v>
                </c:pt>
                <c:pt idx="6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1C-49BF-BBE2-17EA09C27A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633792"/>
        <c:axId val="163647872"/>
      </c:barChart>
      <c:catAx>
        <c:axId val="16363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63647872"/>
        <c:crosses val="autoZero"/>
        <c:auto val="1"/>
        <c:lblAlgn val="ctr"/>
        <c:lblOffset val="100"/>
        <c:noMultiLvlLbl val="0"/>
      </c:catAx>
      <c:valAx>
        <c:axId val="163647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63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619322039120154"/>
          <c:y val="8.0340708461522817E-2"/>
          <c:w val="0.67378051579399922"/>
          <c:h val="0.23457645302434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236963652490342E-2"/>
          <c:y val="3.0883910070539203E-2"/>
          <c:w val="0.94289895317609662"/>
          <c:h val="0.82746271443933628"/>
        </c:manualLayout>
      </c:layout>
      <c:lineChart>
        <c:grouping val="standard"/>
        <c:varyColors val="0"/>
        <c:ser>
          <c:idx val="0"/>
          <c:order val="0"/>
          <c:tx>
            <c:strRef>
              <c:f>Desnutrición!$B$11</c:f>
              <c:strCache>
                <c:ptCount val="1"/>
                <c:pt idx="0">
                  <c:v>Desnutrición global</c:v>
                </c:pt>
              </c:strCache>
            </c:strRef>
          </c:tx>
          <c:spPr>
            <a:ln w="73025">
              <a:solidFill>
                <a:srgbClr val="ED7D31">
                  <a:lumMod val="75000"/>
                </a:srgbClr>
              </a:solidFill>
            </a:ln>
          </c:spPr>
          <c:marker>
            <c:symbol val="diamond"/>
            <c:size val="12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4597925839316486E-2"/>
                  <c:y val="3.694229533989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5E-4E97-A64C-052C24DB20A8}"/>
                </c:ext>
              </c:extLst>
            </c:dLbl>
            <c:dLbl>
              <c:idx val="5"/>
              <c:layout>
                <c:manualLayout>
                  <c:x val="-3.1562180704876146E-2"/>
                  <c:y val="3.6956242727808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5E-4E97-A64C-052C24DB20A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5E-4E97-A64C-052C24DB20A8}"/>
                </c:ext>
              </c:extLst>
            </c:dLbl>
            <c:dLbl>
              <c:idx val="9"/>
              <c:layout>
                <c:manualLayout>
                  <c:x val="-4.9531154097632139E-3"/>
                  <c:y val="-9.914540667699058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</a:defRPr>
                    </a:pPr>
                    <a:r>
                      <a:rPr lang="en-US" sz="2000">
                        <a:solidFill>
                          <a:schemeClr val="tx1"/>
                        </a:solidFill>
                      </a:rPr>
                      <a:t>Meta: 0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5E-4E97-A64C-052C24DB2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57201F"/>
                    </a:solidFill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Desnutrición!$C$10:$L$10</c:f>
              <c:strCache>
                <c:ptCount val="10"/>
                <c:pt idx="0">
                  <c:v>1987</c:v>
                </c:pt>
                <c:pt idx="1">
                  <c:v>1995</c:v>
                </c:pt>
                <c:pt idx="2">
                  <c:v>1998-1999</c:v>
                </c:pt>
                <c:pt idx="3">
                  <c:v>2002</c:v>
                </c:pt>
                <c:pt idx="4">
                  <c:v>2008-2009</c:v>
                </c:pt>
                <c:pt idx="5">
                  <c:v>2014-2015</c:v>
                </c:pt>
                <c:pt idx="6">
                  <c:v>2018</c:v>
                </c:pt>
                <c:pt idx="7">
                  <c:v>2022</c:v>
                </c:pt>
                <c:pt idx="8">
                  <c:v>2026</c:v>
                </c:pt>
                <c:pt idx="9">
                  <c:v>2030</c:v>
                </c:pt>
              </c:strCache>
            </c:strRef>
          </c:cat>
          <c:val>
            <c:numRef>
              <c:f>Desnutrición!$C$11:$L$11</c:f>
              <c:numCache>
                <c:formatCode>General</c:formatCode>
                <c:ptCount val="10"/>
                <c:pt idx="0">
                  <c:v>27.8</c:v>
                </c:pt>
                <c:pt idx="1">
                  <c:v>21.8</c:v>
                </c:pt>
                <c:pt idx="2">
                  <c:v>19.899999999999999</c:v>
                </c:pt>
                <c:pt idx="3">
                  <c:v>17.8</c:v>
                </c:pt>
                <c:pt idx="4">
                  <c:v>13.1</c:v>
                </c:pt>
                <c:pt idx="5">
                  <c:v>12.6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5E-4E97-A64C-052C24DB20A8}"/>
            </c:ext>
          </c:extLst>
        </c:ser>
        <c:ser>
          <c:idx val="1"/>
          <c:order val="1"/>
          <c:tx>
            <c:strRef>
              <c:f>Desnutrición!$B$12</c:f>
              <c:strCache>
                <c:ptCount val="1"/>
                <c:pt idx="0">
                  <c:v>Desnutrición crónica</c:v>
                </c:pt>
              </c:strCache>
            </c:strRef>
          </c:tx>
          <c:spPr>
            <a:ln w="69850">
              <a:solidFill>
                <a:srgbClr val="7030A0"/>
              </a:solidFill>
            </a:ln>
          </c:spPr>
          <c:marker>
            <c:symbol val="circle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6"/>
              <c:layout>
                <c:manualLayout>
                  <c:x val="-1.3549725498286514E-3"/>
                  <c:y val="-3.8961967465123162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rgbClr val="271E32"/>
                        </a:solidFill>
                      </a:rPr>
                      <a:t>Meta: 0.0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5E-4E97-A64C-052C24DB20A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5E-4E97-A64C-052C24DB20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271E32"/>
                    </a:solidFill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Desnutrición!$C$10:$L$10</c:f>
              <c:strCache>
                <c:ptCount val="10"/>
                <c:pt idx="0">
                  <c:v>1987</c:v>
                </c:pt>
                <c:pt idx="1">
                  <c:v>1995</c:v>
                </c:pt>
                <c:pt idx="2">
                  <c:v>1998-1999</c:v>
                </c:pt>
                <c:pt idx="3">
                  <c:v>2002</c:v>
                </c:pt>
                <c:pt idx="4">
                  <c:v>2008-2009</c:v>
                </c:pt>
                <c:pt idx="5">
                  <c:v>2014-2015</c:v>
                </c:pt>
                <c:pt idx="6">
                  <c:v>2018</c:v>
                </c:pt>
                <c:pt idx="7">
                  <c:v>2022</c:v>
                </c:pt>
                <c:pt idx="8">
                  <c:v>2026</c:v>
                </c:pt>
                <c:pt idx="9">
                  <c:v>2030</c:v>
                </c:pt>
              </c:strCache>
            </c:strRef>
          </c:cat>
          <c:val>
            <c:numRef>
              <c:f>Desnutrición!$C$12:$L$12</c:f>
              <c:numCache>
                <c:formatCode>General</c:formatCode>
                <c:ptCount val="10"/>
                <c:pt idx="0">
                  <c:v>62.2</c:v>
                </c:pt>
                <c:pt idx="1">
                  <c:v>55.2</c:v>
                </c:pt>
                <c:pt idx="2">
                  <c:v>52.8</c:v>
                </c:pt>
                <c:pt idx="3">
                  <c:v>54.5</c:v>
                </c:pt>
                <c:pt idx="4">
                  <c:v>49.8</c:v>
                </c:pt>
                <c:pt idx="5">
                  <c:v>46.5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65E-4E97-A64C-052C24DB20A8}"/>
            </c:ext>
          </c:extLst>
        </c:ser>
        <c:ser>
          <c:idx val="2"/>
          <c:order val="2"/>
          <c:tx>
            <c:strRef>
              <c:f>Desnutrición!$B$13</c:f>
              <c:strCache>
                <c:ptCount val="1"/>
                <c:pt idx="0">
                  <c:v>Meta 2015 desnutrición global</c:v>
                </c:pt>
              </c:strCache>
            </c:strRef>
          </c:tx>
          <c:spPr>
            <a:ln w="47625">
              <a:solidFill>
                <a:schemeClr val="tx2">
                  <a:lumMod val="75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5"/>
              <c:layout>
                <c:manualLayout>
                  <c:x val="-3.8699251995679897E-2"/>
                  <c:y val="-5.5751427418251703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Meta: 13.9</a:t>
                    </a:r>
                    <a:endParaRPr lang="en-US" sz="1400" b="1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5E-4E97-A64C-052C24DB2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Desnutrición!$C$10:$L$10</c:f>
              <c:strCache>
                <c:ptCount val="10"/>
                <c:pt idx="0">
                  <c:v>1987</c:v>
                </c:pt>
                <c:pt idx="1">
                  <c:v>1995</c:v>
                </c:pt>
                <c:pt idx="2">
                  <c:v>1998-1999</c:v>
                </c:pt>
                <c:pt idx="3">
                  <c:v>2002</c:v>
                </c:pt>
                <c:pt idx="4">
                  <c:v>2008-2009</c:v>
                </c:pt>
                <c:pt idx="5">
                  <c:v>2014-2015</c:v>
                </c:pt>
                <c:pt idx="6">
                  <c:v>2018</c:v>
                </c:pt>
                <c:pt idx="7">
                  <c:v>2022</c:v>
                </c:pt>
                <c:pt idx="8">
                  <c:v>2026</c:v>
                </c:pt>
                <c:pt idx="9">
                  <c:v>2030</c:v>
                </c:pt>
              </c:strCache>
            </c:strRef>
          </c:cat>
          <c:val>
            <c:numRef>
              <c:f>Desnutrición!$C$13:$L$13</c:f>
              <c:numCache>
                <c:formatCode>General</c:formatCode>
                <c:ptCount val="10"/>
                <c:pt idx="0">
                  <c:v>13.9</c:v>
                </c:pt>
                <c:pt idx="1">
                  <c:v>13.9</c:v>
                </c:pt>
                <c:pt idx="2">
                  <c:v>13.9</c:v>
                </c:pt>
                <c:pt idx="3">
                  <c:v>13.9</c:v>
                </c:pt>
                <c:pt idx="4">
                  <c:v>13.9</c:v>
                </c:pt>
                <c:pt idx="5">
                  <c:v>13.9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65E-4E97-A64C-052C24DB20A8}"/>
            </c:ext>
          </c:extLst>
        </c:ser>
        <c:ser>
          <c:idx val="3"/>
          <c:order val="3"/>
          <c:tx>
            <c:strRef>
              <c:f>Desnutrición!$B$14</c:f>
              <c:strCache>
                <c:ptCount val="1"/>
                <c:pt idx="0">
                  <c:v>Meta 2015 desnutrición crónica</c:v>
                </c:pt>
              </c:strCache>
            </c:strRef>
          </c:tx>
          <c:spPr>
            <a:ln w="50800">
              <a:solidFill>
                <a:schemeClr val="accent5">
                  <a:lumMod val="75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5"/>
              <c:layout>
                <c:manualLayout>
                  <c:x val="-4.5267966582947981E-2"/>
                  <c:y val="3.9660358049355485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accent5">
                            <a:lumMod val="75000"/>
                          </a:schemeClr>
                        </a:solidFill>
                      </a:defRPr>
                    </a:pPr>
                    <a:r>
                      <a:rPr lang="en-US" sz="2000" b="1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Meta: 31.1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5E-4E97-A64C-052C24DB20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Desnutrición!$C$10:$L$10</c:f>
              <c:strCache>
                <c:ptCount val="10"/>
                <c:pt idx="0">
                  <c:v>1987</c:v>
                </c:pt>
                <c:pt idx="1">
                  <c:v>1995</c:v>
                </c:pt>
                <c:pt idx="2">
                  <c:v>1998-1999</c:v>
                </c:pt>
                <c:pt idx="3">
                  <c:v>2002</c:v>
                </c:pt>
                <c:pt idx="4">
                  <c:v>2008-2009</c:v>
                </c:pt>
                <c:pt idx="5">
                  <c:v>2014-2015</c:v>
                </c:pt>
                <c:pt idx="6">
                  <c:v>2018</c:v>
                </c:pt>
                <c:pt idx="7">
                  <c:v>2022</c:v>
                </c:pt>
                <c:pt idx="8">
                  <c:v>2026</c:v>
                </c:pt>
                <c:pt idx="9">
                  <c:v>2030</c:v>
                </c:pt>
              </c:strCache>
            </c:strRef>
          </c:cat>
          <c:val>
            <c:numRef>
              <c:f>Desnutrición!$C$14:$L$14</c:f>
              <c:numCache>
                <c:formatCode>General</c:formatCode>
                <c:ptCount val="10"/>
                <c:pt idx="0">
                  <c:v>31.1</c:v>
                </c:pt>
                <c:pt idx="1">
                  <c:v>31.1</c:v>
                </c:pt>
                <c:pt idx="2">
                  <c:v>31.1</c:v>
                </c:pt>
                <c:pt idx="3">
                  <c:v>31.1</c:v>
                </c:pt>
                <c:pt idx="4">
                  <c:v>31.1</c:v>
                </c:pt>
                <c:pt idx="5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65E-4E97-A64C-052C24DB2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131200"/>
        <c:axId val="164132736"/>
      </c:lineChart>
      <c:catAx>
        <c:axId val="16413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132736"/>
        <c:crosses val="autoZero"/>
        <c:auto val="1"/>
        <c:lblAlgn val="ctr"/>
        <c:lblOffset val="100"/>
        <c:noMultiLvlLbl val="0"/>
      </c:catAx>
      <c:valAx>
        <c:axId val="164132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4131200"/>
        <c:crosses val="autoZero"/>
        <c:crossBetween val="between"/>
      </c:valAx>
      <c:spPr>
        <a:solidFill>
          <a:srgbClr val="FFC000">
            <a:lumMod val="20000"/>
            <a:lumOff val="80000"/>
            <a:alpha val="30000"/>
          </a:srgbClr>
        </a:solidFill>
      </c:spPr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CA540-DF25-4EAD-AB9E-4FF7C7399ECC}" type="doc">
      <dgm:prSet loTypeId="urn:microsoft.com/office/officeart/2005/8/layout/vList6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DDF330-9FEA-4C17-8A90-92B3DFEEA43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GT" sz="1800" dirty="0">
              <a:solidFill>
                <a:schemeClr val="tx1"/>
              </a:solidFill>
            </a:rPr>
            <a:t>Consenso conceptual </a:t>
          </a:r>
          <a:endParaRPr lang="en-US" sz="1800" dirty="0">
            <a:solidFill>
              <a:schemeClr val="tx1"/>
            </a:solidFill>
          </a:endParaRPr>
        </a:p>
      </dgm:t>
    </dgm:pt>
    <dgm:pt modelId="{BC6F99C2-6B43-4D49-8D10-F89C3D983DBF}" type="parTrans" cxnId="{772A9596-FC6D-4B86-B8B3-716F1B1FE31E}">
      <dgm:prSet/>
      <dgm:spPr/>
      <dgm:t>
        <a:bodyPr/>
        <a:lstStyle/>
        <a:p>
          <a:endParaRPr lang="en-US" sz="1200"/>
        </a:p>
      </dgm:t>
    </dgm:pt>
    <dgm:pt modelId="{771EE66E-BB6D-441B-B34B-80A94ECF6E3B}" type="sibTrans" cxnId="{772A9596-FC6D-4B86-B8B3-716F1B1FE31E}">
      <dgm:prSet/>
      <dgm:spPr/>
      <dgm:t>
        <a:bodyPr/>
        <a:lstStyle/>
        <a:p>
          <a:endParaRPr lang="en-US" sz="1200"/>
        </a:p>
      </dgm:t>
    </dgm:pt>
    <dgm:pt modelId="{C168D146-8B0A-4622-9766-F79C7126D358}">
      <dgm:prSet phldrT="[Text]" custT="1"/>
      <dgm:spPr/>
      <dgm:t>
        <a:bodyPr/>
        <a:lstStyle/>
        <a:p>
          <a:r>
            <a:rPr lang="es-GT" sz="1600" dirty="0"/>
            <a:t>Asumir el derecho a la salud como sustento filosófico y político y el acceso publico y universal como meta</a:t>
          </a:r>
          <a:endParaRPr lang="en-US" sz="1600" dirty="0"/>
        </a:p>
      </dgm:t>
    </dgm:pt>
    <dgm:pt modelId="{C688D93D-0177-4331-B553-B4D5D67E3D2E}" type="parTrans" cxnId="{BE0F2657-E802-4432-B78C-DFEAA1F74C7C}">
      <dgm:prSet/>
      <dgm:spPr/>
      <dgm:t>
        <a:bodyPr/>
        <a:lstStyle/>
        <a:p>
          <a:endParaRPr lang="en-US" sz="1200"/>
        </a:p>
      </dgm:t>
    </dgm:pt>
    <dgm:pt modelId="{31589A35-CE78-4352-8B08-D391FCCCF050}" type="sibTrans" cxnId="{BE0F2657-E802-4432-B78C-DFEAA1F74C7C}">
      <dgm:prSet/>
      <dgm:spPr/>
      <dgm:t>
        <a:bodyPr/>
        <a:lstStyle/>
        <a:p>
          <a:endParaRPr lang="en-US" sz="1200"/>
        </a:p>
      </dgm:t>
    </dgm:pt>
    <dgm:pt modelId="{4DF9658A-B1F1-4482-B601-D9167295BB0F}">
      <dgm:prSet phldrT="[Text]" custT="1"/>
      <dgm:spPr/>
      <dgm:t>
        <a:bodyPr/>
        <a:lstStyle/>
        <a:p>
          <a:r>
            <a:rPr lang="es-GT" sz="1800" dirty="0">
              <a:solidFill>
                <a:schemeClr val="tx1"/>
              </a:solidFill>
            </a:rPr>
            <a:t>Consenso territorial </a:t>
          </a:r>
          <a:endParaRPr lang="en-US" sz="1800" dirty="0">
            <a:solidFill>
              <a:schemeClr val="tx1"/>
            </a:solidFill>
          </a:endParaRPr>
        </a:p>
      </dgm:t>
    </dgm:pt>
    <dgm:pt modelId="{75B10456-BE93-4B4D-8EAE-BBA959094E3E}" type="parTrans" cxnId="{F730C0CE-1914-48EF-94FE-554A8BD4CCAA}">
      <dgm:prSet/>
      <dgm:spPr/>
      <dgm:t>
        <a:bodyPr/>
        <a:lstStyle/>
        <a:p>
          <a:endParaRPr lang="en-US" sz="1200"/>
        </a:p>
      </dgm:t>
    </dgm:pt>
    <dgm:pt modelId="{BD2AABB9-7A90-45FC-8111-85B85318B093}" type="sibTrans" cxnId="{F730C0CE-1914-48EF-94FE-554A8BD4CCAA}">
      <dgm:prSet/>
      <dgm:spPr/>
      <dgm:t>
        <a:bodyPr/>
        <a:lstStyle/>
        <a:p>
          <a:endParaRPr lang="en-US" sz="1200"/>
        </a:p>
      </dgm:t>
    </dgm:pt>
    <dgm:pt modelId="{76015C8D-D2B5-4CC8-B218-68070EEBB066}">
      <dgm:prSet phldrT="[Text]" custT="1"/>
      <dgm:spPr/>
      <dgm:t>
        <a:bodyPr/>
        <a:lstStyle/>
        <a:p>
          <a:r>
            <a:rPr lang="es-GT" sz="1600" dirty="0"/>
            <a:t>Que las entidades desarrollen sus actividades en los mismos territorios y con la misma lógica de expansión</a:t>
          </a:r>
          <a:endParaRPr lang="en-US" sz="1600" dirty="0"/>
        </a:p>
      </dgm:t>
    </dgm:pt>
    <dgm:pt modelId="{E76B8B5B-6002-48B8-BAC8-60416DD963C2}" type="parTrans" cxnId="{5F134EFC-279E-4A04-9B53-6138AC6866AA}">
      <dgm:prSet/>
      <dgm:spPr/>
      <dgm:t>
        <a:bodyPr/>
        <a:lstStyle/>
        <a:p>
          <a:endParaRPr lang="en-US" sz="1200"/>
        </a:p>
      </dgm:t>
    </dgm:pt>
    <dgm:pt modelId="{33ECE3C5-5160-4E5C-8168-3C2357D8BCF1}" type="sibTrans" cxnId="{5F134EFC-279E-4A04-9B53-6138AC6866AA}">
      <dgm:prSet/>
      <dgm:spPr/>
      <dgm:t>
        <a:bodyPr/>
        <a:lstStyle/>
        <a:p>
          <a:endParaRPr lang="en-US" sz="1200"/>
        </a:p>
      </dgm:t>
    </dgm:pt>
    <dgm:pt modelId="{DEA1D0C8-4D4F-4F5B-B61A-F54E97E13A46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GT" sz="1800" dirty="0">
              <a:solidFill>
                <a:schemeClr val="tx1"/>
              </a:solidFill>
            </a:rPr>
            <a:t>Consenso operativo</a:t>
          </a:r>
          <a:endParaRPr lang="en-US" sz="1800" dirty="0">
            <a:solidFill>
              <a:schemeClr val="tx1"/>
            </a:solidFill>
          </a:endParaRPr>
        </a:p>
      </dgm:t>
    </dgm:pt>
    <dgm:pt modelId="{98DA2D45-3115-4DFC-B877-FBD5E327F3ED}" type="parTrans" cxnId="{14955ED4-0352-4435-A479-4951A4A2B6E9}">
      <dgm:prSet/>
      <dgm:spPr/>
      <dgm:t>
        <a:bodyPr/>
        <a:lstStyle/>
        <a:p>
          <a:endParaRPr lang="en-US" sz="1200"/>
        </a:p>
      </dgm:t>
    </dgm:pt>
    <dgm:pt modelId="{F39C2682-F5E2-4E68-9225-761609BD1599}" type="sibTrans" cxnId="{14955ED4-0352-4435-A479-4951A4A2B6E9}">
      <dgm:prSet/>
      <dgm:spPr/>
      <dgm:t>
        <a:bodyPr/>
        <a:lstStyle/>
        <a:p>
          <a:endParaRPr lang="en-US" sz="1200"/>
        </a:p>
      </dgm:t>
    </dgm:pt>
    <dgm:pt modelId="{4B6C9EBE-4DBA-4F84-B2EF-6B67A29AAF96}">
      <dgm:prSet custT="1"/>
      <dgm:spPr/>
      <dgm:t>
        <a:bodyPr/>
        <a:lstStyle/>
        <a:p>
          <a:r>
            <a:rPr lang="es-GT" sz="1800" dirty="0">
              <a:solidFill>
                <a:schemeClr val="tx1"/>
              </a:solidFill>
            </a:rPr>
            <a:t>Consenso evaluativo</a:t>
          </a:r>
          <a:endParaRPr lang="en-US" sz="1800" dirty="0">
            <a:solidFill>
              <a:schemeClr val="tx1"/>
            </a:solidFill>
          </a:endParaRPr>
        </a:p>
      </dgm:t>
    </dgm:pt>
    <dgm:pt modelId="{35D91A27-DF33-475A-93EC-36DA8C3EB7AD}" type="parTrans" cxnId="{66B8E241-B2A6-42FC-A59C-370D4F2749F1}">
      <dgm:prSet/>
      <dgm:spPr/>
      <dgm:t>
        <a:bodyPr/>
        <a:lstStyle/>
        <a:p>
          <a:endParaRPr lang="en-US" sz="1200"/>
        </a:p>
      </dgm:t>
    </dgm:pt>
    <dgm:pt modelId="{908E01D1-21B5-4F76-B59B-21977B25ACD0}" type="sibTrans" cxnId="{66B8E241-B2A6-42FC-A59C-370D4F2749F1}">
      <dgm:prSet/>
      <dgm:spPr/>
      <dgm:t>
        <a:bodyPr/>
        <a:lstStyle/>
        <a:p>
          <a:endParaRPr lang="en-US" sz="1200"/>
        </a:p>
      </dgm:t>
    </dgm:pt>
    <dgm:pt modelId="{CB2AA20A-76F8-4544-A724-4E7BBAE61CCD}">
      <dgm:prSet phldrT="[Text]" custT="1"/>
      <dgm:spPr/>
      <dgm:t>
        <a:bodyPr/>
        <a:lstStyle/>
        <a:p>
          <a:r>
            <a:rPr lang="es-GT" sz="1600" dirty="0"/>
            <a:t>Que las entidades desarrollen sus actividades  pensando en la complementariedad y coordinación </a:t>
          </a:r>
          <a:endParaRPr lang="en-US" sz="1600" dirty="0"/>
        </a:p>
      </dgm:t>
    </dgm:pt>
    <dgm:pt modelId="{D6092ED9-00A1-4D0D-8ADC-DD03B5B31AEA}" type="parTrans" cxnId="{989B9479-E559-4552-9A6F-BF2E4BEEA909}">
      <dgm:prSet/>
      <dgm:spPr/>
      <dgm:t>
        <a:bodyPr/>
        <a:lstStyle/>
        <a:p>
          <a:endParaRPr lang="en-US" sz="1200"/>
        </a:p>
      </dgm:t>
    </dgm:pt>
    <dgm:pt modelId="{93CDF657-21A0-4E04-BA8B-491489B8A27A}" type="sibTrans" cxnId="{989B9479-E559-4552-9A6F-BF2E4BEEA909}">
      <dgm:prSet/>
      <dgm:spPr/>
      <dgm:t>
        <a:bodyPr/>
        <a:lstStyle/>
        <a:p>
          <a:endParaRPr lang="en-US" sz="1200"/>
        </a:p>
      </dgm:t>
    </dgm:pt>
    <dgm:pt modelId="{1614E10E-90D9-46AE-A194-E6042D2E6C6D}">
      <dgm:prSet custT="1"/>
      <dgm:spPr/>
      <dgm:t>
        <a:bodyPr/>
        <a:lstStyle/>
        <a:p>
          <a:r>
            <a:rPr lang="es-GT" sz="1600" dirty="0"/>
            <a:t>Que la evaluación sea basada en un sistema de indicadores compartidos</a:t>
          </a:r>
          <a:endParaRPr lang="en-US" sz="1600" dirty="0"/>
        </a:p>
      </dgm:t>
    </dgm:pt>
    <dgm:pt modelId="{05D9B44A-93CF-4CAD-B633-D697109A45FF}" type="parTrans" cxnId="{887F2CD9-F21B-4F22-8CE0-22FDE84337CD}">
      <dgm:prSet/>
      <dgm:spPr/>
      <dgm:t>
        <a:bodyPr/>
        <a:lstStyle/>
        <a:p>
          <a:endParaRPr lang="en-US" sz="1200"/>
        </a:p>
      </dgm:t>
    </dgm:pt>
    <dgm:pt modelId="{69A45D18-40AD-4090-B648-CC27584D7979}" type="sibTrans" cxnId="{887F2CD9-F21B-4F22-8CE0-22FDE84337CD}">
      <dgm:prSet/>
      <dgm:spPr/>
      <dgm:t>
        <a:bodyPr/>
        <a:lstStyle/>
        <a:p>
          <a:endParaRPr lang="en-US" sz="1200"/>
        </a:p>
      </dgm:t>
    </dgm:pt>
    <dgm:pt modelId="{AE331536-BB49-4C92-ADF2-A5A91715AB7D}" type="pres">
      <dgm:prSet presAssocID="{E8CCA540-DF25-4EAD-AB9E-4FF7C7399ECC}" presName="Name0" presStyleCnt="0">
        <dgm:presLayoutVars>
          <dgm:dir/>
          <dgm:animLvl val="lvl"/>
          <dgm:resizeHandles/>
        </dgm:presLayoutVars>
      </dgm:prSet>
      <dgm:spPr/>
    </dgm:pt>
    <dgm:pt modelId="{094219B0-AF3A-4338-A62F-93FE043AAEB0}" type="pres">
      <dgm:prSet presAssocID="{4ADDF330-9FEA-4C17-8A90-92B3DFEEA439}" presName="linNode" presStyleCnt="0"/>
      <dgm:spPr/>
    </dgm:pt>
    <dgm:pt modelId="{E16AA233-40DF-43E2-AFE2-45C87B14478C}" type="pres">
      <dgm:prSet presAssocID="{4ADDF330-9FEA-4C17-8A90-92B3DFEEA439}" presName="parentShp" presStyleLbl="node1" presStyleIdx="0" presStyleCnt="4" custScaleX="81523">
        <dgm:presLayoutVars>
          <dgm:bulletEnabled val="1"/>
        </dgm:presLayoutVars>
      </dgm:prSet>
      <dgm:spPr/>
    </dgm:pt>
    <dgm:pt modelId="{2C598C70-1709-450B-BD33-641D587D1AE0}" type="pres">
      <dgm:prSet presAssocID="{4ADDF330-9FEA-4C17-8A90-92B3DFEEA439}" presName="childShp" presStyleLbl="bgAccFollowNode1" presStyleIdx="0" presStyleCnt="4">
        <dgm:presLayoutVars>
          <dgm:bulletEnabled val="1"/>
        </dgm:presLayoutVars>
      </dgm:prSet>
      <dgm:spPr/>
    </dgm:pt>
    <dgm:pt modelId="{82A0475C-E8F9-4806-B167-BF20A09E2798}" type="pres">
      <dgm:prSet presAssocID="{771EE66E-BB6D-441B-B34B-80A94ECF6E3B}" presName="spacing" presStyleCnt="0"/>
      <dgm:spPr/>
    </dgm:pt>
    <dgm:pt modelId="{4DC98EB4-C95A-4A6F-A22E-99E15054A017}" type="pres">
      <dgm:prSet presAssocID="{4DF9658A-B1F1-4482-B601-D9167295BB0F}" presName="linNode" presStyleCnt="0"/>
      <dgm:spPr/>
    </dgm:pt>
    <dgm:pt modelId="{A4053F4F-E5B4-495F-99CC-8B8D850EB69F}" type="pres">
      <dgm:prSet presAssocID="{4DF9658A-B1F1-4482-B601-D9167295BB0F}" presName="parentShp" presStyleLbl="node1" presStyleIdx="1" presStyleCnt="4" custScaleX="81523" custLinFactNeighborX="-433" custLinFactNeighborY="315">
        <dgm:presLayoutVars>
          <dgm:bulletEnabled val="1"/>
        </dgm:presLayoutVars>
      </dgm:prSet>
      <dgm:spPr/>
    </dgm:pt>
    <dgm:pt modelId="{E6F5BD8A-1414-4B6A-9F4F-565620EEC848}" type="pres">
      <dgm:prSet presAssocID="{4DF9658A-B1F1-4482-B601-D9167295BB0F}" presName="childShp" presStyleLbl="bgAccFollowNode1" presStyleIdx="1" presStyleCnt="4">
        <dgm:presLayoutVars>
          <dgm:bulletEnabled val="1"/>
        </dgm:presLayoutVars>
      </dgm:prSet>
      <dgm:spPr/>
    </dgm:pt>
    <dgm:pt modelId="{A1E88532-40A8-4F43-98C7-BA65EA0E17EB}" type="pres">
      <dgm:prSet presAssocID="{BD2AABB9-7A90-45FC-8111-85B85318B093}" presName="spacing" presStyleCnt="0"/>
      <dgm:spPr/>
    </dgm:pt>
    <dgm:pt modelId="{DDFE1713-CCAB-4C6A-B8F9-2015E79A8ECF}" type="pres">
      <dgm:prSet presAssocID="{DEA1D0C8-4D4F-4F5B-B61A-F54E97E13A46}" presName="linNode" presStyleCnt="0"/>
      <dgm:spPr/>
    </dgm:pt>
    <dgm:pt modelId="{2DD3D3C3-8DB9-411E-9414-56A6B4E555AF}" type="pres">
      <dgm:prSet presAssocID="{DEA1D0C8-4D4F-4F5B-B61A-F54E97E13A46}" presName="parentShp" presStyleLbl="node1" presStyleIdx="2" presStyleCnt="4" custScaleX="81523">
        <dgm:presLayoutVars>
          <dgm:bulletEnabled val="1"/>
        </dgm:presLayoutVars>
      </dgm:prSet>
      <dgm:spPr/>
    </dgm:pt>
    <dgm:pt modelId="{DB62DEF6-A835-40A7-8A51-6554B760008D}" type="pres">
      <dgm:prSet presAssocID="{DEA1D0C8-4D4F-4F5B-B61A-F54E97E13A46}" presName="childShp" presStyleLbl="bgAccFollowNode1" presStyleIdx="2" presStyleCnt="4">
        <dgm:presLayoutVars>
          <dgm:bulletEnabled val="1"/>
        </dgm:presLayoutVars>
      </dgm:prSet>
      <dgm:spPr/>
    </dgm:pt>
    <dgm:pt modelId="{308A2863-0FF0-4EB7-8E2E-8DC6CE83E83F}" type="pres">
      <dgm:prSet presAssocID="{F39C2682-F5E2-4E68-9225-761609BD1599}" presName="spacing" presStyleCnt="0"/>
      <dgm:spPr/>
    </dgm:pt>
    <dgm:pt modelId="{59A199DC-F8B8-4BD9-A0B2-46573D26BB22}" type="pres">
      <dgm:prSet presAssocID="{4B6C9EBE-4DBA-4F84-B2EF-6B67A29AAF96}" presName="linNode" presStyleCnt="0"/>
      <dgm:spPr/>
    </dgm:pt>
    <dgm:pt modelId="{F6BE0AC5-5840-4081-BD13-818F3048DF0D}" type="pres">
      <dgm:prSet presAssocID="{4B6C9EBE-4DBA-4F84-B2EF-6B67A29AAF96}" presName="parentShp" presStyleLbl="node1" presStyleIdx="3" presStyleCnt="4" custScaleX="81523">
        <dgm:presLayoutVars>
          <dgm:bulletEnabled val="1"/>
        </dgm:presLayoutVars>
      </dgm:prSet>
      <dgm:spPr/>
    </dgm:pt>
    <dgm:pt modelId="{2AAAC5D1-6F76-40B1-AA3E-A6EDD4EE1CC5}" type="pres">
      <dgm:prSet presAssocID="{4B6C9EBE-4DBA-4F84-B2EF-6B67A29AAF9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989B9479-E559-4552-9A6F-BF2E4BEEA909}" srcId="{DEA1D0C8-4D4F-4F5B-B61A-F54E97E13A46}" destId="{CB2AA20A-76F8-4544-A724-4E7BBAE61CCD}" srcOrd="0" destOrd="0" parTransId="{D6092ED9-00A1-4D0D-8ADC-DD03B5B31AEA}" sibTransId="{93CDF657-21A0-4E04-BA8B-491489B8A27A}"/>
    <dgm:cxn modelId="{66B8E241-B2A6-42FC-A59C-370D4F2749F1}" srcId="{E8CCA540-DF25-4EAD-AB9E-4FF7C7399ECC}" destId="{4B6C9EBE-4DBA-4F84-B2EF-6B67A29AAF96}" srcOrd="3" destOrd="0" parTransId="{35D91A27-DF33-475A-93EC-36DA8C3EB7AD}" sibTransId="{908E01D1-21B5-4F76-B59B-21977B25ACD0}"/>
    <dgm:cxn modelId="{37CEDF72-1116-864A-91E4-A97A705708CA}" type="presOf" srcId="{E8CCA540-DF25-4EAD-AB9E-4FF7C7399ECC}" destId="{AE331536-BB49-4C92-ADF2-A5A91715AB7D}" srcOrd="0" destOrd="0" presId="urn:microsoft.com/office/officeart/2005/8/layout/vList6"/>
    <dgm:cxn modelId="{BE0F2657-E802-4432-B78C-DFEAA1F74C7C}" srcId="{4ADDF330-9FEA-4C17-8A90-92B3DFEEA439}" destId="{C168D146-8B0A-4622-9766-F79C7126D358}" srcOrd="0" destOrd="0" parTransId="{C688D93D-0177-4331-B553-B4D5D67E3D2E}" sibTransId="{31589A35-CE78-4352-8B08-D391FCCCF050}"/>
    <dgm:cxn modelId="{5F134EFC-279E-4A04-9B53-6138AC6866AA}" srcId="{4DF9658A-B1F1-4482-B601-D9167295BB0F}" destId="{76015C8D-D2B5-4CC8-B218-68070EEBB066}" srcOrd="0" destOrd="0" parTransId="{E76B8B5B-6002-48B8-BAC8-60416DD963C2}" sibTransId="{33ECE3C5-5160-4E5C-8168-3C2357D8BCF1}"/>
    <dgm:cxn modelId="{B3B4192D-7EAE-9A4D-848B-13F1952EA6E4}" type="presOf" srcId="{C168D146-8B0A-4622-9766-F79C7126D358}" destId="{2C598C70-1709-450B-BD33-641D587D1AE0}" srcOrd="0" destOrd="0" presId="urn:microsoft.com/office/officeart/2005/8/layout/vList6"/>
    <dgm:cxn modelId="{772A9596-FC6D-4B86-B8B3-716F1B1FE31E}" srcId="{E8CCA540-DF25-4EAD-AB9E-4FF7C7399ECC}" destId="{4ADDF330-9FEA-4C17-8A90-92B3DFEEA439}" srcOrd="0" destOrd="0" parTransId="{BC6F99C2-6B43-4D49-8D10-F89C3D983DBF}" sibTransId="{771EE66E-BB6D-441B-B34B-80A94ECF6E3B}"/>
    <dgm:cxn modelId="{F730C0CE-1914-48EF-94FE-554A8BD4CCAA}" srcId="{E8CCA540-DF25-4EAD-AB9E-4FF7C7399ECC}" destId="{4DF9658A-B1F1-4482-B601-D9167295BB0F}" srcOrd="1" destOrd="0" parTransId="{75B10456-BE93-4B4D-8EAE-BBA959094E3E}" sibTransId="{BD2AABB9-7A90-45FC-8111-85B85318B093}"/>
    <dgm:cxn modelId="{254C3C03-9FF4-2541-9437-EB620BBA8274}" type="presOf" srcId="{CB2AA20A-76F8-4544-A724-4E7BBAE61CCD}" destId="{DB62DEF6-A835-40A7-8A51-6554B760008D}" srcOrd="0" destOrd="0" presId="urn:microsoft.com/office/officeart/2005/8/layout/vList6"/>
    <dgm:cxn modelId="{887F2CD9-F21B-4F22-8CE0-22FDE84337CD}" srcId="{4B6C9EBE-4DBA-4F84-B2EF-6B67A29AAF96}" destId="{1614E10E-90D9-46AE-A194-E6042D2E6C6D}" srcOrd="0" destOrd="0" parTransId="{05D9B44A-93CF-4CAD-B633-D697109A45FF}" sibTransId="{69A45D18-40AD-4090-B648-CC27584D7979}"/>
    <dgm:cxn modelId="{9425ED73-662D-AA4F-B162-736F7DAC5C60}" type="presOf" srcId="{1614E10E-90D9-46AE-A194-E6042D2E6C6D}" destId="{2AAAC5D1-6F76-40B1-AA3E-A6EDD4EE1CC5}" srcOrd="0" destOrd="0" presId="urn:microsoft.com/office/officeart/2005/8/layout/vList6"/>
    <dgm:cxn modelId="{14955ED4-0352-4435-A479-4951A4A2B6E9}" srcId="{E8CCA540-DF25-4EAD-AB9E-4FF7C7399ECC}" destId="{DEA1D0C8-4D4F-4F5B-B61A-F54E97E13A46}" srcOrd="2" destOrd="0" parTransId="{98DA2D45-3115-4DFC-B877-FBD5E327F3ED}" sibTransId="{F39C2682-F5E2-4E68-9225-761609BD1599}"/>
    <dgm:cxn modelId="{F423FA40-B14C-2B44-8C7E-65096E4C60B8}" type="presOf" srcId="{DEA1D0C8-4D4F-4F5B-B61A-F54E97E13A46}" destId="{2DD3D3C3-8DB9-411E-9414-56A6B4E555AF}" srcOrd="0" destOrd="0" presId="urn:microsoft.com/office/officeart/2005/8/layout/vList6"/>
    <dgm:cxn modelId="{1C7A3E6D-FCE2-4F40-A945-096E34B7192D}" type="presOf" srcId="{4B6C9EBE-4DBA-4F84-B2EF-6B67A29AAF96}" destId="{F6BE0AC5-5840-4081-BD13-818F3048DF0D}" srcOrd="0" destOrd="0" presId="urn:microsoft.com/office/officeart/2005/8/layout/vList6"/>
    <dgm:cxn modelId="{F533B98D-15F1-6047-A63F-2D376DDEF5BA}" type="presOf" srcId="{4DF9658A-B1F1-4482-B601-D9167295BB0F}" destId="{A4053F4F-E5B4-495F-99CC-8B8D850EB69F}" srcOrd="0" destOrd="0" presId="urn:microsoft.com/office/officeart/2005/8/layout/vList6"/>
    <dgm:cxn modelId="{B03CF469-AA4C-0B42-8FBB-8E3F37F73943}" type="presOf" srcId="{4ADDF330-9FEA-4C17-8A90-92B3DFEEA439}" destId="{E16AA233-40DF-43E2-AFE2-45C87B14478C}" srcOrd="0" destOrd="0" presId="urn:microsoft.com/office/officeart/2005/8/layout/vList6"/>
    <dgm:cxn modelId="{48048EF0-8EE9-ED44-8C26-9AE86FB1522A}" type="presOf" srcId="{76015C8D-D2B5-4CC8-B218-68070EEBB066}" destId="{E6F5BD8A-1414-4B6A-9F4F-565620EEC848}" srcOrd="0" destOrd="0" presId="urn:microsoft.com/office/officeart/2005/8/layout/vList6"/>
    <dgm:cxn modelId="{C97FBDA4-4844-D549-A6F0-32380AAA8BDE}" type="presParOf" srcId="{AE331536-BB49-4C92-ADF2-A5A91715AB7D}" destId="{094219B0-AF3A-4338-A62F-93FE043AAEB0}" srcOrd="0" destOrd="0" presId="urn:microsoft.com/office/officeart/2005/8/layout/vList6"/>
    <dgm:cxn modelId="{03E32C03-0228-5B48-8D10-2E6C24C3832E}" type="presParOf" srcId="{094219B0-AF3A-4338-A62F-93FE043AAEB0}" destId="{E16AA233-40DF-43E2-AFE2-45C87B14478C}" srcOrd="0" destOrd="0" presId="urn:microsoft.com/office/officeart/2005/8/layout/vList6"/>
    <dgm:cxn modelId="{118F34DC-6FB7-BC4B-89A3-538278520393}" type="presParOf" srcId="{094219B0-AF3A-4338-A62F-93FE043AAEB0}" destId="{2C598C70-1709-450B-BD33-641D587D1AE0}" srcOrd="1" destOrd="0" presId="urn:microsoft.com/office/officeart/2005/8/layout/vList6"/>
    <dgm:cxn modelId="{A5643567-6BAA-934B-92A8-CBA191C9E8D5}" type="presParOf" srcId="{AE331536-BB49-4C92-ADF2-A5A91715AB7D}" destId="{82A0475C-E8F9-4806-B167-BF20A09E2798}" srcOrd="1" destOrd="0" presId="urn:microsoft.com/office/officeart/2005/8/layout/vList6"/>
    <dgm:cxn modelId="{1CE49F95-739E-B34C-8A45-EC3FEC544185}" type="presParOf" srcId="{AE331536-BB49-4C92-ADF2-A5A91715AB7D}" destId="{4DC98EB4-C95A-4A6F-A22E-99E15054A017}" srcOrd="2" destOrd="0" presId="urn:microsoft.com/office/officeart/2005/8/layout/vList6"/>
    <dgm:cxn modelId="{0F63BAA8-18D4-7F49-A630-B51660660794}" type="presParOf" srcId="{4DC98EB4-C95A-4A6F-A22E-99E15054A017}" destId="{A4053F4F-E5B4-495F-99CC-8B8D850EB69F}" srcOrd="0" destOrd="0" presId="urn:microsoft.com/office/officeart/2005/8/layout/vList6"/>
    <dgm:cxn modelId="{91E53009-9C12-C646-A76E-29679F16D036}" type="presParOf" srcId="{4DC98EB4-C95A-4A6F-A22E-99E15054A017}" destId="{E6F5BD8A-1414-4B6A-9F4F-565620EEC848}" srcOrd="1" destOrd="0" presId="urn:microsoft.com/office/officeart/2005/8/layout/vList6"/>
    <dgm:cxn modelId="{C898D9DC-C221-AE4E-A504-FE62F8F25DD6}" type="presParOf" srcId="{AE331536-BB49-4C92-ADF2-A5A91715AB7D}" destId="{A1E88532-40A8-4F43-98C7-BA65EA0E17EB}" srcOrd="3" destOrd="0" presId="urn:microsoft.com/office/officeart/2005/8/layout/vList6"/>
    <dgm:cxn modelId="{D47AC683-F0B3-DA47-96BF-D6A0FCD41F25}" type="presParOf" srcId="{AE331536-BB49-4C92-ADF2-A5A91715AB7D}" destId="{DDFE1713-CCAB-4C6A-B8F9-2015E79A8ECF}" srcOrd="4" destOrd="0" presId="urn:microsoft.com/office/officeart/2005/8/layout/vList6"/>
    <dgm:cxn modelId="{16C3ECB0-9A96-ED48-A26E-760D9DF64DBE}" type="presParOf" srcId="{DDFE1713-CCAB-4C6A-B8F9-2015E79A8ECF}" destId="{2DD3D3C3-8DB9-411E-9414-56A6B4E555AF}" srcOrd="0" destOrd="0" presId="urn:microsoft.com/office/officeart/2005/8/layout/vList6"/>
    <dgm:cxn modelId="{508520EF-BC3B-D448-BFEA-ADFEBEABF689}" type="presParOf" srcId="{DDFE1713-CCAB-4C6A-B8F9-2015E79A8ECF}" destId="{DB62DEF6-A835-40A7-8A51-6554B760008D}" srcOrd="1" destOrd="0" presId="urn:microsoft.com/office/officeart/2005/8/layout/vList6"/>
    <dgm:cxn modelId="{9F0867AA-867A-524A-B4CB-2A466A9546FD}" type="presParOf" srcId="{AE331536-BB49-4C92-ADF2-A5A91715AB7D}" destId="{308A2863-0FF0-4EB7-8E2E-8DC6CE83E83F}" srcOrd="5" destOrd="0" presId="urn:microsoft.com/office/officeart/2005/8/layout/vList6"/>
    <dgm:cxn modelId="{0FA14486-DBAA-BB4B-A9A6-8CBDD5806339}" type="presParOf" srcId="{AE331536-BB49-4C92-ADF2-A5A91715AB7D}" destId="{59A199DC-F8B8-4BD9-A0B2-46573D26BB22}" srcOrd="6" destOrd="0" presId="urn:microsoft.com/office/officeart/2005/8/layout/vList6"/>
    <dgm:cxn modelId="{E34FB483-36EB-924F-8421-F5DDA1E9DE0D}" type="presParOf" srcId="{59A199DC-F8B8-4BD9-A0B2-46573D26BB22}" destId="{F6BE0AC5-5840-4081-BD13-818F3048DF0D}" srcOrd="0" destOrd="0" presId="urn:microsoft.com/office/officeart/2005/8/layout/vList6"/>
    <dgm:cxn modelId="{8BC0B874-8195-0344-809E-423197C482D0}" type="presParOf" srcId="{59A199DC-F8B8-4BD9-A0B2-46573D26BB22}" destId="{2AAAC5D1-6F76-40B1-AA3E-A6EDD4EE1C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98C70-1709-450B-BD33-641D587D1AE0}">
      <dsp:nvSpPr>
        <dsp:cNvPr id="0" name=""/>
        <dsp:cNvSpPr/>
      </dsp:nvSpPr>
      <dsp:spPr>
        <a:xfrm>
          <a:off x="3114356" y="1265"/>
          <a:ext cx="5147044" cy="1004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600" kern="1200" dirty="0"/>
            <a:t>Asumir el derecho a la salud como sustento filosófico y político y el acceso publico y universal como meta</a:t>
          </a:r>
          <a:endParaRPr lang="en-US" sz="1600" kern="1200" dirty="0"/>
        </a:p>
      </dsp:txBody>
      <dsp:txXfrm>
        <a:off x="3114356" y="126787"/>
        <a:ext cx="4770479" cy="753130"/>
      </dsp:txXfrm>
    </dsp:sp>
    <dsp:sp modelId="{E16AA233-40DF-43E2-AFE2-45C87B14478C}">
      <dsp:nvSpPr>
        <dsp:cNvPr id="0" name=""/>
        <dsp:cNvSpPr/>
      </dsp:nvSpPr>
      <dsp:spPr>
        <a:xfrm>
          <a:off x="317006" y="1265"/>
          <a:ext cx="2797350" cy="100417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>
              <a:solidFill>
                <a:schemeClr val="tx1"/>
              </a:solidFill>
            </a:rPr>
            <a:t>Consenso conceptual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6026" y="50285"/>
        <a:ext cx="2699310" cy="906134"/>
      </dsp:txXfrm>
    </dsp:sp>
    <dsp:sp modelId="{E6F5BD8A-1414-4B6A-9F4F-565620EEC848}">
      <dsp:nvSpPr>
        <dsp:cNvPr id="0" name=""/>
        <dsp:cNvSpPr/>
      </dsp:nvSpPr>
      <dsp:spPr>
        <a:xfrm>
          <a:off x="3114356" y="1105857"/>
          <a:ext cx="5147044" cy="1004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600" kern="1200" dirty="0"/>
            <a:t>Que las entidades desarrollen sus actividades en los mismos territorios y con la misma lógica de expansión</a:t>
          </a:r>
          <a:endParaRPr lang="en-US" sz="1600" kern="1200" dirty="0"/>
        </a:p>
      </dsp:txBody>
      <dsp:txXfrm>
        <a:off x="3114356" y="1231379"/>
        <a:ext cx="4770479" cy="753130"/>
      </dsp:txXfrm>
    </dsp:sp>
    <dsp:sp modelId="{A4053F4F-E5B4-495F-99CC-8B8D850EB69F}">
      <dsp:nvSpPr>
        <dsp:cNvPr id="0" name=""/>
        <dsp:cNvSpPr/>
      </dsp:nvSpPr>
      <dsp:spPr>
        <a:xfrm>
          <a:off x="294719" y="1109020"/>
          <a:ext cx="2797350" cy="10041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>
              <a:solidFill>
                <a:schemeClr val="tx1"/>
              </a:solidFill>
            </a:rPr>
            <a:t>Consenso territorial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43739" y="1158040"/>
        <a:ext cx="2699310" cy="906134"/>
      </dsp:txXfrm>
    </dsp:sp>
    <dsp:sp modelId="{DB62DEF6-A835-40A7-8A51-6554B760008D}">
      <dsp:nvSpPr>
        <dsp:cNvPr id="0" name=""/>
        <dsp:cNvSpPr/>
      </dsp:nvSpPr>
      <dsp:spPr>
        <a:xfrm>
          <a:off x="3114356" y="2210448"/>
          <a:ext cx="5147044" cy="1004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600" kern="1200" dirty="0"/>
            <a:t>Que las entidades desarrollen sus actividades  pensando en la complementariedad y coordinación </a:t>
          </a:r>
          <a:endParaRPr lang="en-US" sz="1600" kern="1200" dirty="0"/>
        </a:p>
      </dsp:txBody>
      <dsp:txXfrm>
        <a:off x="3114356" y="2335970"/>
        <a:ext cx="4770479" cy="753130"/>
      </dsp:txXfrm>
    </dsp:sp>
    <dsp:sp modelId="{2DD3D3C3-8DB9-411E-9414-56A6B4E555AF}">
      <dsp:nvSpPr>
        <dsp:cNvPr id="0" name=""/>
        <dsp:cNvSpPr/>
      </dsp:nvSpPr>
      <dsp:spPr>
        <a:xfrm>
          <a:off x="317006" y="2210448"/>
          <a:ext cx="2797350" cy="100417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>
              <a:solidFill>
                <a:schemeClr val="tx1"/>
              </a:solidFill>
            </a:rPr>
            <a:t>Consenso operativo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6026" y="2259468"/>
        <a:ext cx="2699310" cy="906134"/>
      </dsp:txXfrm>
    </dsp:sp>
    <dsp:sp modelId="{2AAAC5D1-6F76-40B1-AA3E-A6EDD4EE1CC5}">
      <dsp:nvSpPr>
        <dsp:cNvPr id="0" name=""/>
        <dsp:cNvSpPr/>
      </dsp:nvSpPr>
      <dsp:spPr>
        <a:xfrm>
          <a:off x="3114356" y="3315040"/>
          <a:ext cx="5147044" cy="1004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600" kern="1200" dirty="0"/>
            <a:t>Que la evaluación sea basada en un sistema de indicadores compartidos</a:t>
          </a:r>
          <a:endParaRPr lang="en-US" sz="1600" kern="1200" dirty="0"/>
        </a:p>
      </dsp:txBody>
      <dsp:txXfrm>
        <a:off x="3114356" y="3440562"/>
        <a:ext cx="4770479" cy="753130"/>
      </dsp:txXfrm>
    </dsp:sp>
    <dsp:sp modelId="{F6BE0AC5-5840-4081-BD13-818F3048DF0D}">
      <dsp:nvSpPr>
        <dsp:cNvPr id="0" name=""/>
        <dsp:cNvSpPr/>
      </dsp:nvSpPr>
      <dsp:spPr>
        <a:xfrm>
          <a:off x="317006" y="3315040"/>
          <a:ext cx="2797350" cy="10041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>
              <a:solidFill>
                <a:schemeClr val="tx1"/>
              </a:solidFill>
            </a:rPr>
            <a:t>Consenso evaluativo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6026" y="3364060"/>
        <a:ext cx="2699310" cy="906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0.24734</cdr:x>
      <cdr:y>0.0657</cdr:y>
    </cdr:from>
    <cdr:to>
      <cdr:x>0.7138</cdr:x>
      <cdr:y>0.19964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12167" y="216024"/>
          <a:ext cx="2097478" cy="440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solidFill>
                <a:srgbClr val="002060"/>
              </a:solidFill>
              <a:latin typeface="Arial"/>
              <a:cs typeface="Arial"/>
            </a:rPr>
            <a:t>CONSOLIDADO NACIONAL</a:t>
          </a:r>
          <a:endParaRPr lang="es-GT" sz="1100" b="1" i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0.32008</cdr:x>
      <cdr:y>0.05</cdr:y>
    </cdr:from>
    <cdr:to>
      <cdr:x>0.72863</cdr:x>
      <cdr:y>0.13394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572489" y="288033"/>
          <a:ext cx="4559925" cy="483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i="0" u="none" strike="noStrike" dirty="0">
              <a:solidFill>
                <a:srgbClr val="002060"/>
              </a:solidFill>
              <a:latin typeface="Arial"/>
              <a:cs typeface="Arial"/>
            </a:rPr>
            <a:t>QUICHÉ</a:t>
          </a:r>
          <a:endParaRPr lang="es-GT" sz="1200" b="1" i="1" dirty="0">
            <a:solidFill>
              <a:srgbClr val="00206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0.29487</cdr:x>
      <cdr:y>0</cdr:y>
    </cdr:from>
    <cdr:to>
      <cdr:x>0.77607</cdr:x>
      <cdr:y>0.1139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580316" y="0"/>
          <a:ext cx="2578926" cy="219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50" b="1" i="0" u="none" strike="noStrike" dirty="0">
              <a:solidFill>
                <a:srgbClr val="002060"/>
              </a:solidFill>
              <a:latin typeface="Arial"/>
              <a:cs typeface="Arial"/>
            </a:rPr>
            <a:t>DEPARTAMENTO DE GUATEMALA</a:t>
          </a:r>
          <a:endParaRPr lang="es-GT" sz="1050" b="1" i="1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</cdr:x>
      <cdr:y>0.21408</cdr:y>
    </cdr:from>
    <cdr:to>
      <cdr:x>0.2371</cdr:x>
      <cdr:y>0.33947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32048" y="1368152"/>
          <a:ext cx="1616724" cy="80135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GT" sz="1200" b="1" dirty="0">
              <a:solidFill>
                <a:srgbClr val="FF0000"/>
              </a:solidFill>
            </a:rPr>
            <a:t>Diferencia 23.1</a:t>
          </a:r>
        </a:p>
      </cdr:txBody>
    </cdr:sp>
  </cdr:relSizeAnchor>
  <cdr:relSizeAnchor xmlns:cdr="http://schemas.openxmlformats.org/drawingml/2006/chartDrawing">
    <cdr:from>
      <cdr:x>0.78333</cdr:x>
      <cdr:y>0.07887</cdr:y>
    </cdr:from>
    <cdr:to>
      <cdr:x>0.98769</cdr:x>
      <cdr:y>0.20426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6768752" y="504056"/>
          <a:ext cx="1765867" cy="80135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200" b="1" dirty="0">
              <a:solidFill>
                <a:srgbClr val="FF0000"/>
              </a:solidFill>
            </a:rPr>
            <a:t>Diferencia 26.8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0.54302</cdr:x>
      <cdr:y>0.33384</cdr:y>
    </cdr:from>
    <cdr:to>
      <cdr:x>0.54302</cdr:x>
      <cdr:y>0.47777</cdr:y>
    </cdr:to>
    <cdr:cxnSp macro="">
      <cdr:nvCxnSpPr>
        <cdr:cNvPr id="4" name="2 Conector recto de flecha"/>
        <cdr:cNvCxnSpPr/>
      </cdr:nvCxnSpPr>
      <cdr:spPr>
        <a:xfrm xmlns:a="http://schemas.openxmlformats.org/drawingml/2006/main" flipV="1">
          <a:off x="4770446" y="1581475"/>
          <a:ext cx="0" cy="681829"/>
        </a:xfrm>
        <a:prstGeom xmlns:a="http://schemas.openxmlformats.org/drawingml/2006/main" prst="straightConnector1">
          <a:avLst/>
        </a:prstGeom>
        <a:ln xmlns:a="http://schemas.openxmlformats.org/drawingml/2006/main" w="38100"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0.56265</cdr:x>
      <cdr:y>0.32654</cdr:y>
    </cdr:from>
    <cdr:to>
      <cdr:x>0.93082</cdr:x>
      <cdr:y>0.82242</cdr:y>
    </cdr:to>
    <cdr:cxnSp macro="">
      <cdr:nvCxnSpPr>
        <cdr:cNvPr id="6" name="5 Conector recto de flecha"/>
        <cdr:cNvCxnSpPr/>
      </cdr:nvCxnSpPr>
      <cdr:spPr>
        <a:xfrm xmlns:a="http://schemas.openxmlformats.org/drawingml/2006/main">
          <a:off x="4942854" y="1546910"/>
          <a:ext cx="3234421" cy="2349062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chemeClr val="accent4">
              <a:lumMod val="75000"/>
            </a:schemeClr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0.56644</cdr:x>
      <cdr:y>0.7014</cdr:y>
    </cdr:from>
    <cdr:to>
      <cdr:x>0.9117</cdr:x>
      <cdr:y>0.82907</cdr:y>
    </cdr:to>
    <cdr:cxnSp macro="">
      <cdr:nvCxnSpPr>
        <cdr:cNvPr id="7" name="1 Conector recto de flecha"/>
        <cdr:cNvCxnSpPr/>
      </cdr:nvCxnSpPr>
      <cdr:spPr>
        <a:xfrm xmlns:a="http://schemas.openxmlformats.org/drawingml/2006/main">
          <a:off x="4976192" y="3322689"/>
          <a:ext cx="3033055" cy="60481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50000"/>
            </a:schemeClr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D0A92-0F71-3E4E-BB55-C5FECBEB999D}" type="datetimeFigureOut">
              <a:rPr lang="es-ES_tradnl" smtClean="0"/>
              <a:t>02/06/2017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68871-CE71-3E4B-BF46-4B896D87CE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24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8871-CE71-3E4B-BF46-4B896D87CEB5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244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1612-AFCB-434F-9506-04D169F79AF5}" type="slidenum">
              <a:rPr lang="es-GT" smtClean="0"/>
              <a:t>5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0624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1612-AFCB-434F-9506-04D169F79AF5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100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Rectángulo 7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52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4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068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  <p:sp>
        <p:nvSpPr>
          <p:cNvPr id="7" name="Rectángulo 6"/>
          <p:cNvSpPr/>
          <p:nvPr userDrawn="1"/>
        </p:nvSpPr>
        <p:spPr>
          <a:xfrm>
            <a:off x="0" y="6165304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8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1484784"/>
            <a:ext cx="6188224" cy="20162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07704" y="2924944"/>
            <a:ext cx="6768752" cy="10801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871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975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991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132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757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428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821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13E5-052F-4A35-B7D6-627846BE19F9}" type="datetimeFigureOut">
              <a:rPr lang="es-GT" smtClean="0"/>
              <a:t>02/06/2017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2450-E856-4B54-BD73-4A14E968C7A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9464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GT" dirty="0">
                <a:solidFill>
                  <a:srgbClr val="FFFFFF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Diagnóstico Sector Salud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s-GT" sz="2800" b="1" dirty="0">
                <a:ea typeface="Segoe UI Black" pitchFamily="34" charset="0"/>
                <a:cs typeface="Calibri"/>
              </a:rPr>
              <a:t>Gustavo Estrada y Alejandra Contreras</a:t>
            </a:r>
          </a:p>
          <a:p>
            <a:r>
              <a:rPr lang="es-GT" sz="2400" b="1" dirty="0">
                <a:ea typeface="Segoe UI Black" pitchFamily="34" charset="0"/>
                <a:cs typeface="Calibri"/>
              </a:rPr>
              <a:t>Guatemala, 2 de junio o del 2017</a:t>
            </a:r>
          </a:p>
        </p:txBody>
      </p:sp>
      <p:pic>
        <p:nvPicPr>
          <p:cNvPr id="8" name="Imagen 5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02" y="5976664"/>
            <a:ext cx="1414530" cy="764704"/>
          </a:xfrm>
          <a:prstGeom prst="rect">
            <a:avLst/>
          </a:prstGeom>
        </p:spPr>
      </p:pic>
      <p:pic>
        <p:nvPicPr>
          <p:cNvPr id="9" name="Imagen 6" descr="logo-ANALU.png"/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5843512"/>
            <a:ext cx="1927412" cy="908720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6029893"/>
            <a:ext cx="1719499" cy="5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95536" y="332656"/>
            <a:ext cx="7992888" cy="617934"/>
          </a:xfrm>
        </p:spPr>
        <p:txBody>
          <a:bodyPr>
            <a:noAutofit/>
          </a:bodyPr>
          <a:lstStyle/>
          <a:p>
            <a:r>
              <a:rPr lang="es-ES" sz="2100" b="0" dirty="0"/>
              <a:t>Guatemala: Desnutrición global y desnutrición crónica </a:t>
            </a:r>
          </a:p>
          <a:p>
            <a:r>
              <a:rPr lang="es-ES" sz="2100" b="0" dirty="0"/>
              <a:t>(metas para ODM 2015 y ODS 2030)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39298" y="5937144"/>
            <a:ext cx="6777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900" b="1" dirty="0"/>
              <a:t>Fuente: </a:t>
            </a:r>
            <a:r>
              <a:rPr lang="es-GT" sz="900" dirty="0"/>
              <a:t>Icefi/Save The Children, con datos de </a:t>
            </a:r>
            <a:r>
              <a:rPr lang="es-GT" sz="900" i="1" dirty="0"/>
              <a:t>Informe final de cumplimiento de Objetivos de Desarrollo del Milenio Guatemala 2015</a:t>
            </a:r>
            <a:r>
              <a:rPr lang="es-GT" sz="900" dirty="0"/>
              <a:t> (Segeplan), con información de Ensmi 1987 2014/2015).</a:t>
            </a:r>
            <a:endParaRPr lang="es-ES" sz="900" dirty="0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875171"/>
              </p:ext>
            </p:extLst>
          </p:nvPr>
        </p:nvGraphicFramePr>
        <p:xfrm>
          <a:off x="611560" y="950590"/>
          <a:ext cx="8064896" cy="485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07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832" y="404664"/>
            <a:ext cx="7886700" cy="994302"/>
          </a:xfrm>
        </p:spPr>
        <p:txBody>
          <a:bodyPr vert="horz" lIns="68589" tIns="34294" rIns="68589" bIns="34294" rtlCol="0" anchor="ctr">
            <a:noAutofit/>
          </a:bodyPr>
          <a:lstStyle/>
          <a:p>
            <a:pPr algn="ctr"/>
            <a:r>
              <a:rPr lang="es-GT" sz="2400" b="1" dirty="0">
                <a:solidFill>
                  <a:schemeClr val="accent1">
                    <a:lumMod val="50000"/>
                  </a:schemeClr>
                </a:solidFill>
              </a:rPr>
              <a:t>¿Cuáles son las intervenciones más eficientes para mejorar la situación no deseada?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125" y="1628800"/>
            <a:ext cx="8708113" cy="37268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GT" sz="2000" dirty="0"/>
              <a:t>Sin menoscabo de las intervenciones que le apuntan a reducir las desigualdades y mejorar las condiciones de vida de la población, las intervenciones más eficientes relativas a la provisión de servicios de salud son:</a:t>
            </a:r>
          </a:p>
          <a:p>
            <a:pPr marL="385814" indent="-385814" algn="just">
              <a:buFont typeface="+mj-lt"/>
              <a:buAutoNum type="arabicPeriod"/>
            </a:pPr>
            <a:r>
              <a:rPr lang="es-GT" sz="2000" dirty="0"/>
              <a:t>La planificacion sectorial conjunta </a:t>
            </a:r>
            <a:r>
              <a:rPr lang="es-GT" sz="2000" b="1" dirty="0">
                <a:solidFill>
                  <a:srgbClr val="0070C0"/>
                </a:solidFill>
              </a:rPr>
              <a:t>(la salud en todas las políticas)</a:t>
            </a:r>
          </a:p>
          <a:p>
            <a:pPr marL="385814" indent="-385814" algn="just">
              <a:buFont typeface="+mj-lt"/>
              <a:buAutoNum type="arabicPeriod"/>
            </a:pPr>
            <a:r>
              <a:rPr lang="es-GT" sz="2000" dirty="0"/>
              <a:t>La </a:t>
            </a:r>
            <a:r>
              <a:rPr lang="es-GT" sz="2000" b="1" dirty="0">
                <a:solidFill>
                  <a:srgbClr val="0070C0"/>
                </a:solidFill>
              </a:rPr>
              <a:t>horizontalización de los procesos de atención</a:t>
            </a:r>
            <a:r>
              <a:rPr lang="es-GT" sz="2000" dirty="0"/>
              <a:t> (abandonar la visión de proyectos verticales, poco coordinados y  no comunicados) </a:t>
            </a:r>
          </a:p>
          <a:p>
            <a:pPr marL="385814" indent="-385814" algn="just">
              <a:buFont typeface="+mj-lt"/>
              <a:buAutoNum type="arabicPeriod"/>
            </a:pPr>
            <a:r>
              <a:rPr lang="es-GT" sz="2000" dirty="0"/>
              <a:t>La </a:t>
            </a:r>
            <a:r>
              <a:rPr lang="es-GT" sz="2000" b="1" dirty="0">
                <a:solidFill>
                  <a:srgbClr val="0070C0"/>
                </a:solidFill>
              </a:rPr>
              <a:t>universalización de la atención </a:t>
            </a:r>
          </a:p>
          <a:p>
            <a:pPr marL="385814" indent="-385814" algn="just">
              <a:buFont typeface="+mj-lt"/>
              <a:buAutoNum type="arabicPeriod"/>
            </a:pPr>
            <a:r>
              <a:rPr lang="es-GT" sz="2000" dirty="0"/>
              <a:t>La </a:t>
            </a:r>
            <a:r>
              <a:rPr lang="es-GT" sz="2000" b="1" dirty="0">
                <a:solidFill>
                  <a:srgbClr val="0070C0"/>
                </a:solidFill>
              </a:rPr>
              <a:t>garantía del continuo de la atención</a:t>
            </a:r>
            <a:r>
              <a:rPr lang="es-GT" sz="2000" dirty="0"/>
              <a:t> (repensar los niveles de atención y desarrollar </a:t>
            </a:r>
          </a:p>
          <a:p>
            <a:pPr marL="385814" indent="-385814" algn="just">
              <a:buFont typeface="+mj-lt"/>
              <a:buAutoNum type="arabicPeriod"/>
            </a:pPr>
            <a:r>
              <a:rPr lang="es-GT" sz="2000" b="1" dirty="0">
                <a:solidFill>
                  <a:srgbClr val="0070C0"/>
                </a:solidFill>
              </a:rPr>
              <a:t>Integración de sistemas de información </a:t>
            </a:r>
          </a:p>
          <a:p>
            <a:pPr marL="385814" indent="-385814" algn="just">
              <a:buFont typeface="+mj-lt"/>
              <a:buAutoNum type="arabicPeriod"/>
            </a:pPr>
            <a:r>
              <a:rPr lang="es-GT" sz="2000" b="1" dirty="0">
                <a:solidFill>
                  <a:srgbClr val="0070C0"/>
                </a:solidFill>
              </a:rPr>
              <a:t>Incremento sostenido del financiamiento </a:t>
            </a:r>
            <a:r>
              <a:rPr lang="es-GT" sz="2000" dirty="0"/>
              <a:t>público de la salud</a:t>
            </a:r>
          </a:p>
          <a:p>
            <a:pPr marL="1071705" lvl="2" indent="-385814" algn="just">
              <a:buFont typeface="+mj-lt"/>
              <a:buAutoNum type="arabicPeriod"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8424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/>
              <a:t>Los retos y desafíos de las instituciones del sector salud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GT" sz="2800" b="1" dirty="0"/>
              <a:t>MSPAS</a:t>
            </a:r>
            <a:r>
              <a:rPr lang="es-GT" sz="2800" dirty="0"/>
              <a:t>: </a:t>
            </a:r>
          </a:p>
          <a:p>
            <a:pPr lvl="1" algn="just"/>
            <a:r>
              <a:rPr lang="es-GT" sz="2300" dirty="0"/>
              <a:t>incrementar su financiamiento, </a:t>
            </a:r>
          </a:p>
          <a:p>
            <a:pPr lvl="1" algn="just"/>
            <a:r>
              <a:rPr lang="es-GT" sz="2300" dirty="0"/>
              <a:t>modernizar y actualizar la red de servicios en cuanto a su número, condiciones y ubicación, </a:t>
            </a:r>
          </a:p>
          <a:p>
            <a:pPr lvl="1" algn="just"/>
            <a:r>
              <a:rPr lang="es-GT" sz="2300" dirty="0"/>
              <a:t>ampliar el enfoque de atención de la salud, </a:t>
            </a:r>
          </a:p>
          <a:p>
            <a:pPr lvl="1" algn="just"/>
            <a:r>
              <a:rPr lang="es-GT" sz="2300" dirty="0"/>
              <a:t>mejorar y modernizar su administración, </a:t>
            </a:r>
          </a:p>
          <a:p>
            <a:pPr lvl="1" algn="just"/>
            <a:r>
              <a:rPr lang="es-GT" sz="2300" dirty="0"/>
              <a:t>desarrollar sus recursos humanos en numero y competencias </a:t>
            </a:r>
          </a:p>
          <a:p>
            <a:pPr lvl="1" algn="just"/>
            <a:r>
              <a:rPr lang="es-GT" sz="2300" dirty="0"/>
              <a:t>reestructurar la forma en la que se entregan los servicios y mejorar sus capacidades de rectoría. </a:t>
            </a:r>
          </a:p>
        </p:txBody>
      </p:sp>
    </p:spTree>
    <p:extLst>
      <p:ext uri="{BB962C8B-B14F-4D97-AF65-F5344CB8AC3E}">
        <p14:creationId xmlns:p14="http://schemas.microsoft.com/office/powerpoint/2010/main" val="28232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GT" sz="2100" dirty="0"/>
              <a:t>¿Qué han hecho bien las instituciones? </a:t>
            </a:r>
            <a:br>
              <a:rPr lang="es-GT" sz="2100" dirty="0"/>
            </a:br>
            <a:r>
              <a:rPr lang="es-GT" sz="2100" dirty="0"/>
              <a:t>!Muchas cosas!, </a:t>
            </a:r>
            <a:br>
              <a:rPr lang="es-GT" sz="2100" dirty="0"/>
            </a:br>
            <a:r>
              <a:rPr lang="es-GT" sz="2100" dirty="0"/>
              <a:t>aquí se muestran solo algunas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GT" sz="3200" dirty="0"/>
              <a:t>MSPAS:</a:t>
            </a:r>
          </a:p>
          <a:p>
            <a:pPr lvl="1" algn="just"/>
            <a:r>
              <a:rPr lang="es-GT" sz="2400" dirty="0"/>
              <a:t>Promover e iniciar una ruptura de paradigma de la atención de la salud, con la implementación de un enfoque conceptual diferente que universaliza la atención, la hace incluyente y busca mejores resultados (mas amplios), </a:t>
            </a:r>
          </a:p>
          <a:p>
            <a:pPr lvl="1" algn="just"/>
            <a:r>
              <a:rPr lang="es-GT" sz="2400" dirty="0"/>
              <a:t>fortalecimiento institucional, </a:t>
            </a:r>
          </a:p>
          <a:p>
            <a:pPr lvl="1" algn="just"/>
            <a:r>
              <a:rPr lang="es-GT" sz="2400" dirty="0"/>
              <a:t>incremento de la participación ciudadana, y </a:t>
            </a:r>
          </a:p>
          <a:p>
            <a:pPr lvl="1" algn="just"/>
            <a:r>
              <a:rPr lang="es-GT" sz="2400" dirty="0"/>
              <a:t>mejoras sustantivas en la transparencia y rendición de cuentas.</a:t>
            </a:r>
          </a:p>
          <a:p>
            <a:pPr lvl="1" algn="just"/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116923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6522" y="692696"/>
            <a:ext cx="9270522" cy="681629"/>
          </a:xfrm>
        </p:spPr>
        <p:txBody>
          <a:bodyPr vert="horz" lIns="68589" tIns="34294" rIns="68589" bIns="34294" rtlCol="0" anchor="ctr">
            <a:normAutofit fontScale="90000"/>
          </a:bodyPr>
          <a:lstStyle/>
          <a:p>
            <a:pPr algn="ctr"/>
            <a:r>
              <a:rPr lang="es-GT" b="1" dirty="0">
                <a:solidFill>
                  <a:schemeClr val="accent1">
                    <a:lumMod val="50000"/>
                  </a:schemeClr>
                </a:solidFill>
              </a:rPr>
              <a:t>Lógica de las intervenciones propuestas </a:t>
            </a:r>
            <a:br>
              <a:rPr lang="es-GT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GT" b="1" dirty="0">
                <a:solidFill>
                  <a:schemeClr val="accent1">
                    <a:lumMod val="50000"/>
                  </a:schemeClr>
                </a:solidFill>
              </a:rPr>
              <a:t>actualmente por el MSPAS: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252" y="1700808"/>
            <a:ext cx="8748973" cy="3942951"/>
          </a:xfrm>
        </p:spPr>
        <p:txBody>
          <a:bodyPr>
            <a:noAutofit/>
          </a:bodyPr>
          <a:lstStyle/>
          <a:p>
            <a:pPr algn="just"/>
            <a:r>
              <a:rPr lang="es-GT" sz="2200" dirty="0"/>
              <a:t>Para resolver los complejos problemas de salud se requiere, como un pre requisito, un MSPAS fuerte, eficiente y efectivo (</a:t>
            </a:r>
            <a:r>
              <a:rPr lang="es-GT" sz="2200" dirty="0">
                <a:solidFill>
                  <a:srgbClr val="FF0000"/>
                </a:solidFill>
              </a:rPr>
              <a:t>fortalecimiento institucional</a:t>
            </a:r>
            <a:r>
              <a:rPr lang="es-GT" sz="2200" dirty="0"/>
              <a:t>);</a:t>
            </a:r>
          </a:p>
          <a:p>
            <a:pPr algn="just"/>
            <a:r>
              <a:rPr lang="es-GT" sz="2200" dirty="0"/>
              <a:t> Que a su vez, pueda conducir, regular y vigilar a las otras instituciones del sector (</a:t>
            </a:r>
            <a:r>
              <a:rPr lang="es-GT" sz="2200" dirty="0">
                <a:solidFill>
                  <a:srgbClr val="FF0000"/>
                </a:solidFill>
              </a:rPr>
              <a:t>Rectoría y gobernanza</a:t>
            </a:r>
            <a:r>
              <a:rPr lang="es-GT" sz="2200" dirty="0"/>
              <a:t>)</a:t>
            </a:r>
          </a:p>
          <a:p>
            <a:pPr algn="just"/>
            <a:r>
              <a:rPr lang="es-GT" sz="2200" dirty="0"/>
              <a:t>Que sea capaz de reducir las inequidades y desigualdades promoviendo un modelo de atención incluyente (</a:t>
            </a:r>
            <a:r>
              <a:rPr lang="es-GT" sz="2200" dirty="0">
                <a:solidFill>
                  <a:srgbClr val="FF0000"/>
                </a:solidFill>
              </a:rPr>
              <a:t>Acceso universal a una atención integral e incluyente</a:t>
            </a:r>
            <a:r>
              <a:rPr lang="es-GT" sz="2200" dirty="0"/>
              <a:t>) que universaliza, horizontaliza, y amplía la red de atención. </a:t>
            </a:r>
          </a:p>
          <a:p>
            <a:pPr algn="just"/>
            <a:r>
              <a:rPr lang="es-GT" sz="2200" dirty="0"/>
              <a:t>Y que genere confianza en la ciudadanía mediante procesos transparentes, así como una cultura interna y externa de rendición de cuentas (</a:t>
            </a:r>
            <a:r>
              <a:rPr lang="es-GT" sz="2200" dirty="0">
                <a:solidFill>
                  <a:srgbClr val="FF0000"/>
                </a:solidFill>
              </a:rPr>
              <a:t>Gestión transparente</a:t>
            </a:r>
            <a:r>
              <a:rPr lang="es-GT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298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9" tIns="34294" rIns="68589" bIns="34294" rtlCol="0" anchor="ctr">
            <a:normAutofit/>
          </a:bodyPr>
          <a:lstStyle/>
          <a:p>
            <a:pPr algn="ctr"/>
            <a:r>
              <a:rPr lang="es-GT" b="1" dirty="0">
                <a:solidFill>
                  <a:schemeClr val="accent1">
                    <a:lumMod val="50000"/>
                  </a:schemeClr>
                </a:solidFill>
              </a:rPr>
              <a:t>Propuesta de integración del sector para fines del PMA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607462"/>
              </p:ext>
            </p:extLst>
          </p:nvPr>
        </p:nvGraphicFramePr>
        <p:xfrm>
          <a:off x="386080" y="1700808"/>
          <a:ext cx="85784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19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737574" y="1749152"/>
            <a:ext cx="7452829" cy="415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GT" sz="2100" b="1" dirty="0"/>
              <a:t>MAGA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37574" y="2351123"/>
            <a:ext cx="7452829" cy="4154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GT" sz="2100" b="1" dirty="0"/>
              <a:t>INFOM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16211" y="2992847"/>
            <a:ext cx="7452829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GT" sz="2100" b="1" dirty="0"/>
              <a:t>SESAN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13538" y="1160453"/>
            <a:ext cx="8478942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2100" b="1" dirty="0"/>
              <a:t>MSPAS</a:t>
            </a:r>
          </a:p>
        </p:txBody>
      </p:sp>
      <p:sp>
        <p:nvSpPr>
          <p:cNvPr id="5" name="Flecha: hacia abajo 4"/>
          <p:cNvSpPr/>
          <p:nvPr/>
        </p:nvSpPr>
        <p:spPr>
          <a:xfrm>
            <a:off x="1115616" y="1552919"/>
            <a:ext cx="2322258" cy="360449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/>
              <a:t>Gobernanza y rectoría:</a:t>
            </a:r>
          </a:p>
          <a:p>
            <a:pPr algn="ctr"/>
            <a:r>
              <a:rPr lang="es-GT" sz="1200" dirty="0"/>
              <a:t>Participación social, regulación y vigilancia, transformación progresiva del sector</a:t>
            </a:r>
            <a:r>
              <a:rPr lang="es-GT" sz="1350" dirty="0"/>
              <a:t>. </a:t>
            </a:r>
          </a:p>
        </p:txBody>
      </p:sp>
      <p:sp>
        <p:nvSpPr>
          <p:cNvPr id="6" name="Flecha: hacia abajo 5"/>
          <p:cNvSpPr/>
          <p:nvPr/>
        </p:nvSpPr>
        <p:spPr>
          <a:xfrm>
            <a:off x="2708794" y="1538544"/>
            <a:ext cx="2322258" cy="360449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/>
              <a:t>Fortalecimiento institucional: presupuesto, recursos humanos, sistemas de información </a:t>
            </a:r>
            <a:endParaRPr lang="es-GT" sz="1350" dirty="0"/>
          </a:p>
        </p:txBody>
      </p:sp>
      <p:sp>
        <p:nvSpPr>
          <p:cNvPr id="7" name="Flecha: hacia abajo 6"/>
          <p:cNvSpPr/>
          <p:nvPr/>
        </p:nvSpPr>
        <p:spPr>
          <a:xfrm>
            <a:off x="4301971" y="1538544"/>
            <a:ext cx="2322258" cy="360449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/>
              <a:t>Acceso universal a una atención integral e incluyente:</a:t>
            </a:r>
          </a:p>
          <a:p>
            <a:pPr algn="ctr"/>
            <a:r>
              <a:rPr lang="es-GT" sz="1200" dirty="0"/>
              <a:t>Implementación del MIS, desarrollo de la red de servicios, integración de los 3 niveles</a:t>
            </a:r>
            <a:endParaRPr lang="es-GT" sz="1350" dirty="0"/>
          </a:p>
        </p:txBody>
      </p:sp>
      <p:sp>
        <p:nvSpPr>
          <p:cNvPr id="8" name="Flecha: hacia abajo 7"/>
          <p:cNvSpPr/>
          <p:nvPr/>
        </p:nvSpPr>
        <p:spPr>
          <a:xfrm>
            <a:off x="5922151" y="1538544"/>
            <a:ext cx="2322258" cy="360449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/>
              <a:t>Gestión transparente y rendición de cuentas</a:t>
            </a:r>
            <a:endParaRPr lang="es-GT" sz="1350" dirty="0"/>
          </a:p>
        </p:txBody>
      </p:sp>
      <p:sp>
        <p:nvSpPr>
          <p:cNvPr id="9" name="CuadroTexto 8"/>
          <p:cNvSpPr txBox="1"/>
          <p:nvPr/>
        </p:nvSpPr>
        <p:spPr>
          <a:xfrm>
            <a:off x="1372438" y="5392301"/>
            <a:ext cx="68942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1350" b="1" dirty="0"/>
              <a:t>Situación de salud mejorada, confianza publica y educción de los gastos de bolsillo (reflejado en los indicadores de salud, nutrición y bienestar</a:t>
            </a:r>
          </a:p>
        </p:txBody>
      </p:sp>
    </p:spTree>
    <p:extLst>
      <p:ext uri="{BB962C8B-B14F-4D97-AF65-F5344CB8AC3E}">
        <p14:creationId xmlns:p14="http://schemas.microsoft.com/office/powerpoint/2010/main" val="102626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02" y="4093592"/>
            <a:ext cx="1414530" cy="764704"/>
          </a:xfrm>
          <a:prstGeom prst="rect">
            <a:avLst/>
          </a:prstGeom>
        </p:spPr>
      </p:pic>
      <p:pic>
        <p:nvPicPr>
          <p:cNvPr id="6" name="Imagen 6" descr="logo-ANALU.png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960440"/>
            <a:ext cx="1927412" cy="90872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146821"/>
            <a:ext cx="1719499" cy="56745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95146" y="141277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000" dirty="0">
                <a:solidFill>
                  <a:schemeClr val="bg1"/>
                </a:solidFill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31168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4" y="785242"/>
            <a:ext cx="8028384" cy="4515966"/>
          </a:xfrm>
          <a:prstGeom prst="rect">
            <a:avLst/>
          </a:prstGeom>
        </p:spPr>
      </p:pic>
      <p:pic>
        <p:nvPicPr>
          <p:cNvPr id="8" name="Imagen 5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02" y="5976664"/>
            <a:ext cx="1414530" cy="764704"/>
          </a:xfrm>
          <a:prstGeom prst="rect">
            <a:avLst/>
          </a:prstGeom>
        </p:spPr>
      </p:pic>
      <p:pic>
        <p:nvPicPr>
          <p:cNvPr id="9" name="Imagen 6" descr="logo-ANALU.png"/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5843512"/>
            <a:ext cx="1927412" cy="908720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6029893"/>
            <a:ext cx="1719499" cy="5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4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Estructura poblacional 2017</a:t>
            </a:r>
          </a:p>
        </p:txBody>
      </p:sp>
      <p:graphicFrame>
        <p:nvGraphicFramePr>
          <p:cNvPr id="6" name="5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21549"/>
              </p:ext>
            </p:extLst>
          </p:nvPr>
        </p:nvGraphicFramePr>
        <p:xfrm>
          <a:off x="13871" y="1664817"/>
          <a:ext cx="4496544" cy="226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37007"/>
              </p:ext>
            </p:extLst>
          </p:nvPr>
        </p:nvGraphicFramePr>
        <p:xfrm>
          <a:off x="4492220" y="1556792"/>
          <a:ext cx="4644008" cy="237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583360"/>
              </p:ext>
            </p:extLst>
          </p:nvPr>
        </p:nvGraphicFramePr>
        <p:xfrm>
          <a:off x="1979713" y="4073548"/>
          <a:ext cx="5359365" cy="192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324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Contexto socio demográfico (1)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GT" dirty="0"/>
              <a:t>La población guatemalteca ha cambiado de forma importante en la última década; ahora:</a:t>
            </a:r>
          </a:p>
          <a:p>
            <a:pPr lvl="1" algn="just"/>
            <a:r>
              <a:rPr lang="es-GT" dirty="0"/>
              <a:t>Hay mas población urbana que rural (55.2% U, 44.8%R)</a:t>
            </a:r>
          </a:p>
          <a:p>
            <a:pPr lvl="1" algn="just"/>
            <a:r>
              <a:rPr lang="es-GT" dirty="0"/>
              <a:t>La mortalidad y la natalidad han disminuido</a:t>
            </a:r>
          </a:p>
          <a:p>
            <a:pPr lvl="1" algn="just"/>
            <a:r>
              <a:rPr lang="es-GT" dirty="0"/>
              <a:t>Las migraciones han aumentado</a:t>
            </a:r>
          </a:p>
          <a:p>
            <a:pPr lvl="1" algn="just"/>
            <a:r>
              <a:rPr lang="es-GT" dirty="0"/>
              <a:t>La población materna (15 a 49 años) e infantil (menores de 5 años) representan el 40% de la población y esta proporción tiende a disminuir de manera heterogénea en el país</a:t>
            </a:r>
          </a:p>
          <a:p>
            <a:pPr lvl="1" algn="just"/>
            <a:r>
              <a:rPr lang="es-GT" dirty="0"/>
              <a:t>La estructura poblacional de cada departamento es distinta</a:t>
            </a:r>
          </a:p>
          <a:p>
            <a:pPr algn="just"/>
            <a:r>
              <a:rPr lang="es-GT" dirty="0"/>
              <a:t>La población guatemalteca es tan diversa que las estrategias “talla única” no parecen adecuadas</a:t>
            </a:r>
          </a:p>
        </p:txBody>
      </p:sp>
    </p:spTree>
    <p:extLst>
      <p:ext uri="{BB962C8B-B14F-4D97-AF65-F5344CB8AC3E}">
        <p14:creationId xmlns:p14="http://schemas.microsoft.com/office/powerpoint/2010/main" val="211399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11479"/>
              </p:ext>
            </p:extLst>
          </p:nvPr>
        </p:nvGraphicFramePr>
        <p:xfrm>
          <a:off x="467545" y="1970648"/>
          <a:ext cx="4248471" cy="383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63" y="849233"/>
            <a:ext cx="7886700" cy="994302"/>
          </a:xfrm>
        </p:spPr>
        <p:txBody>
          <a:bodyPr vert="horz" lIns="68589" tIns="34294" rIns="68589" bIns="34294" rtlCol="0" anchor="ctr">
            <a:normAutofit/>
          </a:bodyPr>
          <a:lstStyle/>
          <a:p>
            <a:pPr algn="ctr"/>
            <a:r>
              <a:rPr lang="es-GT" sz="3600" b="1" dirty="0">
                <a:solidFill>
                  <a:srgbClr val="002060"/>
                </a:solidFill>
              </a:rPr>
              <a:t>Determinantes sociales de la salud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355976" y="5804430"/>
            <a:ext cx="1620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00" dirty="0"/>
              <a:t>Fuente ENCOVI 2014</a:t>
            </a:r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63498"/>
              </p:ext>
            </p:extLst>
          </p:nvPr>
        </p:nvGraphicFramePr>
        <p:xfrm>
          <a:off x="4558754" y="1843534"/>
          <a:ext cx="4562998" cy="367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281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0100" y="1052737"/>
            <a:ext cx="7886700" cy="457697"/>
          </a:xfrm>
        </p:spPr>
        <p:txBody>
          <a:bodyPr>
            <a:noAutofit/>
          </a:bodyPr>
          <a:lstStyle/>
          <a:p>
            <a:r>
              <a:rPr lang="es-GT" b="1" dirty="0">
                <a:solidFill>
                  <a:srgbClr val="002060"/>
                </a:solidFill>
              </a:rPr>
              <a:t>Población ocupada informal y no remunerada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97515" y="1765980"/>
          <a:ext cx="6464437" cy="3773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4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393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500" u="none" strike="noStrike" dirty="0">
                          <a:effectLst/>
                        </a:rPr>
                        <a:t> </a:t>
                      </a:r>
                      <a:endParaRPr lang="es-GT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effectLst/>
                        </a:rPr>
                        <a:t>1989</a:t>
                      </a:r>
                      <a:endParaRPr lang="es-G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effectLst/>
                        </a:rPr>
                        <a:t>2000</a:t>
                      </a:r>
                      <a:endParaRPr lang="es-G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effectLst/>
                        </a:rPr>
                        <a:t>2006</a:t>
                      </a:r>
                      <a:endParaRPr lang="es-G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effectLst/>
                        </a:rPr>
                        <a:t>2011</a:t>
                      </a:r>
                      <a:endParaRPr lang="es-G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effectLst/>
                        </a:rPr>
                        <a:t>2014</a:t>
                      </a:r>
                      <a:endParaRPr lang="es-G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500" b="1" u="none" strike="noStrike" dirty="0">
                          <a:effectLst/>
                        </a:rPr>
                        <a:t>Población ocupada informal</a:t>
                      </a:r>
                      <a:endParaRPr lang="es-GT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65.3</a:t>
                      </a:r>
                      <a:endParaRPr lang="es-GT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74.2</a:t>
                      </a:r>
                      <a:endParaRPr lang="es-GT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69.0</a:t>
                      </a:r>
                      <a:endParaRPr lang="es-GT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71.5</a:t>
                      </a:r>
                      <a:endParaRPr lang="es-GT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70.2</a:t>
                      </a:r>
                      <a:endParaRPr lang="es-GT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Hombre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64.0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71.6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65.9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70.2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68.7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Mujer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68.9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78.9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74.0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73.6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72.8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Urbana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54.0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57.8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56.8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59.1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59.8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Rural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72.9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86.8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83.3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85.8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82.5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Indígena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84.4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88.6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84.2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86.9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84.4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No indígena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54.9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64.6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59.8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61.7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61.4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500" b="1" u="none" strike="noStrike" dirty="0">
                          <a:effectLst/>
                        </a:rPr>
                        <a:t>Población ocupada no remunerada</a:t>
                      </a:r>
                      <a:endParaRPr lang="es-GT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12.2</a:t>
                      </a:r>
                      <a:endParaRPr lang="es-GT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14.3</a:t>
                      </a:r>
                      <a:endParaRPr lang="es-GT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13.5</a:t>
                      </a:r>
                      <a:endParaRPr lang="es-GT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13.3</a:t>
                      </a:r>
                      <a:endParaRPr lang="es-GT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10.9</a:t>
                      </a:r>
                      <a:endParaRPr lang="es-GT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91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Hombre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12.3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11.5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9.4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10.7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9.1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Mujer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11.9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19.5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19.9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17.8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14.2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Urbana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5.1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8.0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8.8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8.4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6.8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Rural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17.0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19.2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18.9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19.0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15.8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Indígena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20.0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19.7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19.7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19.0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16.0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u="none" strike="noStrike" dirty="0">
                          <a:effectLst/>
                        </a:rPr>
                        <a:t>No indígena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8.0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10.7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9.7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9.6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u="none" strike="noStrike" dirty="0">
                          <a:effectLst/>
                        </a:rPr>
                        <a:t>7.7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059832" y="5643247"/>
            <a:ext cx="1674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dirty="0"/>
              <a:t>Fuente: INDH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7002270" y="1754814"/>
            <a:ext cx="194421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500" b="1" dirty="0">
                <a:solidFill>
                  <a:schemeClr val="accent2">
                    <a:lumMod val="75000"/>
                  </a:schemeClr>
                </a:solidFill>
              </a:rPr>
              <a:t>El 68.4% de los asalariados no tiene contrato de trabajo.</a:t>
            </a:r>
          </a:p>
          <a:p>
            <a:endParaRPr lang="es-GT" sz="15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GT" sz="1500" b="1" dirty="0">
                <a:solidFill>
                  <a:schemeClr val="accent2">
                    <a:lumMod val="75000"/>
                  </a:schemeClr>
                </a:solidFill>
              </a:rPr>
              <a:t>Aproximadamente dos de cada tres no recibieron Bono 14 y Aguinaldo</a:t>
            </a:r>
          </a:p>
          <a:p>
            <a:endParaRPr lang="es-GT" sz="15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GT" sz="1500" b="1" dirty="0">
                <a:solidFill>
                  <a:schemeClr val="accent2">
                    <a:lumMod val="75000"/>
                  </a:schemeClr>
                </a:solidFill>
              </a:rPr>
              <a:t>El 80% de los guatemaltecos asalariados tienen un ingreso promedio menor de Q2,710 mensuales</a:t>
            </a:r>
          </a:p>
        </p:txBody>
      </p:sp>
    </p:spTree>
    <p:extLst>
      <p:ext uri="{BB962C8B-B14F-4D97-AF65-F5344CB8AC3E}">
        <p14:creationId xmlns:p14="http://schemas.microsoft.com/office/powerpoint/2010/main" val="50855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Determinantes sociales de la salud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GT" sz="2300" dirty="0"/>
              <a:t>Las desigualdades han aumentado lo que hace que las brechas de salud se amplíen. Las más evidentes son:  indígena-no indígena, urbano-rural; población con educación formal-no formal y población de ingresos bajos-altos.</a:t>
            </a:r>
          </a:p>
          <a:p>
            <a:pPr algn="just"/>
            <a:r>
              <a:rPr lang="es-GT" sz="2300" dirty="0"/>
              <a:t>La educación formal se ha deteriorado y el promedio de años de escolaridad únicamente supera el 9 en la población de ingresos altos.   </a:t>
            </a:r>
          </a:p>
          <a:p>
            <a:pPr algn="just"/>
            <a:r>
              <a:rPr lang="es-GT" sz="2300" dirty="0"/>
              <a:t>La vivienda precaria aun es una realidad en amplios sectores de la población; el Alta Verapaz, el 61% de las viviendas tiene piso de tierra.</a:t>
            </a:r>
          </a:p>
          <a:p>
            <a:pPr algn="just"/>
            <a:r>
              <a:rPr lang="es-GT" sz="2300" dirty="0"/>
              <a:t>El agua y la conexión a drenajes aun es elemento pendiente del desarrollo</a:t>
            </a:r>
          </a:p>
          <a:p>
            <a:pPr algn="just"/>
            <a:r>
              <a:rPr lang="es-GT" sz="2300" dirty="0"/>
              <a:t>La distribución de la tierra en Guatemala es profundamente inequitativa</a:t>
            </a:r>
          </a:p>
          <a:p>
            <a:pPr marL="0" indent="0" algn="just">
              <a:buNone/>
            </a:pPr>
            <a:endParaRPr lang="es-GT" sz="2100" dirty="0"/>
          </a:p>
        </p:txBody>
      </p:sp>
    </p:spTree>
    <p:extLst>
      <p:ext uri="{BB962C8B-B14F-4D97-AF65-F5344CB8AC3E}">
        <p14:creationId xmlns:p14="http://schemas.microsoft.com/office/powerpoint/2010/main" val="201503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04141"/>
              </p:ext>
            </p:extLst>
          </p:nvPr>
        </p:nvGraphicFramePr>
        <p:xfrm>
          <a:off x="251520" y="1234755"/>
          <a:ext cx="8496944" cy="448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69623" y="5746186"/>
            <a:ext cx="23222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/>
              <a:t>Fuente: INE mortalidad 2014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251281"/>
            <a:ext cx="7848872" cy="983474"/>
          </a:xfrm>
          <a:prstGeom prst="rect">
            <a:avLst/>
          </a:prstGeom>
        </p:spPr>
        <p:txBody>
          <a:bodyPr vert="horz" lIns="68589" tIns="34294" rIns="68589" bIns="34294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GT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Mortalidad evitable por grupos de enfermedad por departamento</a:t>
            </a:r>
          </a:p>
        </p:txBody>
      </p:sp>
    </p:spTree>
    <p:extLst>
      <p:ext uri="{BB962C8B-B14F-4D97-AF65-F5344CB8AC3E}">
        <p14:creationId xmlns:p14="http://schemas.microsoft.com/office/powerpoint/2010/main" val="18869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24743"/>
              </p:ext>
            </p:extLst>
          </p:nvPr>
        </p:nvGraphicFramePr>
        <p:xfrm>
          <a:off x="683569" y="332656"/>
          <a:ext cx="6426713" cy="545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308304" y="1630690"/>
            <a:ext cx="1512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500" b="1" dirty="0">
                <a:solidFill>
                  <a:schemeClr val="accent2">
                    <a:lumMod val="75000"/>
                  </a:schemeClr>
                </a:solidFill>
              </a:rPr>
              <a:t>Cada grupo de edad tiene su particular perfil epidemiológico y sus necesidades de servicios.</a:t>
            </a:r>
          </a:p>
          <a:p>
            <a:r>
              <a:rPr lang="es-GT" sz="1500" b="1" dirty="0">
                <a:solidFill>
                  <a:schemeClr val="accent2">
                    <a:lumMod val="75000"/>
                  </a:schemeClr>
                </a:solidFill>
              </a:rPr>
              <a:t>Las estrategias “talla única” no son las mas adecuadas para Guatemala.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491880" y="5697252"/>
            <a:ext cx="23222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350" dirty="0"/>
              <a:t>Fuente: INE mortalidad 2014</a:t>
            </a:r>
          </a:p>
        </p:txBody>
      </p:sp>
    </p:spTree>
    <p:extLst>
      <p:ext uri="{BB962C8B-B14F-4D97-AF65-F5344CB8AC3E}">
        <p14:creationId xmlns:p14="http://schemas.microsoft.com/office/powerpoint/2010/main" val="1237594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1060</Words>
  <Application>Microsoft Office PowerPoint</Application>
  <PresentationFormat>Presentación en pantalla (4:3)</PresentationFormat>
  <Paragraphs>186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UI Black</vt:lpstr>
      <vt:lpstr>Times New Roman</vt:lpstr>
      <vt:lpstr>Tema de Office</vt:lpstr>
      <vt:lpstr>Diagnóstico Sector Salud</vt:lpstr>
      <vt:lpstr>Presentación de PowerPoint</vt:lpstr>
      <vt:lpstr>Estructura poblacional 2017</vt:lpstr>
      <vt:lpstr>Contexto socio demográfico (1)</vt:lpstr>
      <vt:lpstr>Determinantes sociales de la salud</vt:lpstr>
      <vt:lpstr>Población ocupada informal y no remunerada</vt:lpstr>
      <vt:lpstr>Determinantes sociales de la salud </vt:lpstr>
      <vt:lpstr>Presentación de PowerPoint</vt:lpstr>
      <vt:lpstr>Presentación de PowerPoint</vt:lpstr>
      <vt:lpstr>Presentación de PowerPoint</vt:lpstr>
      <vt:lpstr>¿Cuáles son las intervenciones más eficientes para mejorar la situación no deseada?</vt:lpstr>
      <vt:lpstr>Los retos y desafíos de las instituciones del sector salud</vt:lpstr>
      <vt:lpstr>¿Qué han hecho bien las instituciones?  !Muchas cosas!,  aquí se muestran solo algunas</vt:lpstr>
      <vt:lpstr>Lógica de las intervenciones propuestas  actualmente por el MSPAS:</vt:lpstr>
      <vt:lpstr>Propuesta de integración del sector para fines del PMA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Sector Educación</dc:title>
  <dc:creator>DTP2 Capacitacion</dc:creator>
  <cp:lastModifiedBy>Myriam Adelaida Galvez García</cp:lastModifiedBy>
  <cp:revision>30</cp:revision>
  <dcterms:created xsi:type="dcterms:W3CDTF">2017-05-19T22:15:31Z</dcterms:created>
  <dcterms:modified xsi:type="dcterms:W3CDTF">2017-06-02T20:47:05Z</dcterms:modified>
</cp:coreProperties>
</file>