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7" r:id="rId2"/>
    <p:sldId id="279" r:id="rId3"/>
    <p:sldId id="302" r:id="rId4"/>
    <p:sldId id="271" r:id="rId5"/>
    <p:sldId id="303" r:id="rId6"/>
    <p:sldId id="304" r:id="rId7"/>
    <p:sldId id="305" r:id="rId8"/>
    <p:sldId id="316" r:id="rId9"/>
    <p:sldId id="291" r:id="rId10"/>
    <p:sldId id="315" r:id="rId11"/>
    <p:sldId id="314" r:id="rId12"/>
    <p:sldId id="286" r:id="rId13"/>
    <p:sldId id="320" r:id="rId14"/>
    <p:sldId id="285" r:id="rId15"/>
    <p:sldId id="311" r:id="rId16"/>
    <p:sldId id="283" r:id="rId17"/>
    <p:sldId id="284" r:id="rId18"/>
    <p:sldId id="308" r:id="rId19"/>
    <p:sldId id="317" r:id="rId20"/>
    <p:sldId id="288" r:id="rId21"/>
    <p:sldId id="289" r:id="rId22"/>
    <p:sldId id="312" r:id="rId23"/>
    <p:sldId id="290" r:id="rId24"/>
    <p:sldId id="318" r:id="rId25"/>
    <p:sldId id="306" r:id="rId26"/>
    <p:sldId id="298" r:id="rId27"/>
    <p:sldId id="297" r:id="rId28"/>
    <p:sldId id="272" r:id="rId29"/>
    <p:sldId id="280" r:id="rId30"/>
    <p:sldId id="281" r:id="rId31"/>
    <p:sldId id="310" r:id="rId32"/>
    <p:sldId id="275" r:id="rId33"/>
    <p:sldId id="292" r:id="rId34"/>
    <p:sldId id="295" r:id="rId35"/>
    <p:sldId id="319" r:id="rId36"/>
    <p:sldId id="269" r:id="rId37"/>
    <p:sldId id="313" r:id="rId38"/>
  </p:sldIdLst>
  <p:sldSz cx="9144000" cy="6858000" type="screen4x3"/>
  <p:notesSz cx="7010400" cy="92964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2FF"/>
    <a:srgbClr val="E5F5FF"/>
    <a:srgbClr val="CCECFF"/>
    <a:srgbClr val="EBFDFF"/>
    <a:srgbClr val="CCFF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4" autoAdjust="0"/>
    <p:restoredTop sz="90053" autoAdjust="0"/>
  </p:normalViewPr>
  <p:slideViewPr>
    <p:cSldViewPr>
      <p:cViewPr>
        <p:scale>
          <a:sx n="90" d="100"/>
          <a:sy n="90" d="100"/>
        </p:scale>
        <p:origin x="-978" y="10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pchamorro\Documents\Docum\Paola\DIVA\2017\Presupuesto%20gr&#225;fica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71704800605291E-2"/>
          <c:y val="0.1177325800647198"/>
          <c:w val="0.63838214849655717"/>
          <c:h val="0.87972640724886053"/>
        </c:manualLayout>
      </c:layout>
      <c:pie3DChart>
        <c:varyColors val="1"/>
        <c:ser>
          <c:idx val="0"/>
          <c:order val="0"/>
          <c:tx>
            <c:strRef>
              <c:f>Hoja3!$C$3</c:f>
              <c:strCache>
                <c:ptCount val="1"/>
                <c:pt idx="0">
                  <c:v>PRESUPUESTO (Q)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dPt>
            <c:idx val="0"/>
            <c:bubble3D val="0"/>
            <c:spPr>
              <a:ln w="28575">
                <a:solidFill>
                  <a:sysClr val="windowText" lastClr="000000"/>
                </a:solidFill>
              </a:ln>
            </c:spPr>
          </c:dPt>
          <c:dPt>
            <c:idx val="1"/>
            <c:bubble3D val="0"/>
            <c:spPr>
              <a:ln w="28575">
                <a:solidFill>
                  <a:sysClr val="windowText" lastClr="000000"/>
                </a:solidFill>
              </a:ln>
            </c:spPr>
          </c:dPt>
          <c:dPt>
            <c:idx val="2"/>
            <c:bubble3D val="0"/>
            <c:spPr>
              <a:ln w="28575">
                <a:solidFill>
                  <a:sysClr val="windowText" lastClr="000000"/>
                </a:solidFill>
              </a:ln>
            </c:spPr>
          </c:dPt>
          <c:dPt>
            <c:idx val="3"/>
            <c:bubble3D val="0"/>
            <c:spPr>
              <a:ln w="28575"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2.4457270287217975E-2"/>
                  <c:y val="-0.1860658553412012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8804160500987663E-2"/>
                  <c:y val="-4.26349445337219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8587590016606384E-2"/>
                  <c:y val="0.1289925821459883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4.0585971367255759E-2"/>
                  <c:y val="-4.290314779747603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ysClr val="windowText" lastClr="000000"/>
                    </a:solidFill>
                  </a:defRPr>
                </a:pPr>
                <a:endParaRPr lang="es-G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Hoja3!$B$5:$B$8</c:f>
              <c:strCache>
                <c:ptCount val="4"/>
                <c:pt idx="0">
                  <c:v>01 “Actividades Centrales”</c:v>
                </c:pt>
                <c:pt idx="1">
                  <c:v>11 “Servicios de Turismo”</c:v>
                </c:pt>
                <c:pt idx="2">
                  <c:v>12 “Incremento de la Competitividad Turística”</c:v>
                </c:pt>
                <c:pt idx="3">
                  <c:v>99 “Partidas no asignables a programas”</c:v>
                </c:pt>
              </c:strCache>
            </c:strRef>
          </c:cat>
          <c:val>
            <c:numRef>
              <c:f>Hoja3!$C$5:$C$8</c:f>
              <c:numCache>
                <c:formatCode>"Q"#,##0.00_);[Red]\("Q"#,##0.00\)</c:formatCode>
                <c:ptCount val="4"/>
                <c:pt idx="0">
                  <c:v>98796523</c:v>
                </c:pt>
                <c:pt idx="1">
                  <c:v>8775904</c:v>
                </c:pt>
                <c:pt idx="2">
                  <c:v>123754807</c:v>
                </c:pt>
                <c:pt idx="3">
                  <c:v>7308635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6.3938476146298884E-2"/>
          <c:y val="3.554824474765142E-2"/>
          <c:w val="0.81661621076401825"/>
          <c:h val="0.17566010892738712"/>
        </c:manualLayout>
      </c:layout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es-GT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CD3DE-04AB-4EF6-A81A-13D7CA9A5B65}" type="datetimeFigureOut">
              <a:rPr lang="es-GT" smtClean="0"/>
              <a:t>07/06/2017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71BB-B251-4194-9A83-33314C1C7D1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34696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01CAB-8718-4F41-B768-B75E9E479425}" type="datetimeFigureOut">
              <a:rPr lang="es-GT" smtClean="0"/>
              <a:t>07/06/2017</a:t>
            </a:fld>
            <a:endParaRPr lang="es-G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44270-4FC6-4B66-98B6-003ADAD1EE8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3483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44270-4FC6-4B66-98B6-003ADAD1EE87}" type="slidenum">
              <a:rPr lang="es-GT" smtClean="0"/>
              <a:t>1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06734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44270-4FC6-4B66-98B6-003ADAD1EE87}" type="slidenum">
              <a:rPr lang="es-GT" smtClean="0"/>
              <a:t>12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78939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44270-4FC6-4B66-98B6-003ADAD1EE87}" type="slidenum">
              <a:rPr lang="es-GT" smtClean="0"/>
              <a:t>14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79683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44270-4FC6-4B66-98B6-003ADAD1EE87}" type="slidenum">
              <a:rPr lang="es-GT" smtClean="0"/>
              <a:t>16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1829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44270-4FC6-4B66-98B6-003ADAD1EE87}" type="slidenum">
              <a:rPr lang="es-GT" smtClean="0"/>
              <a:t>17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62022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44270-4FC6-4B66-98B6-003ADAD1EE87}" type="slidenum">
              <a:rPr lang="es-GT" smtClean="0"/>
              <a:t>20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91253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44270-4FC6-4B66-98B6-003ADAD1EE87}" type="slidenum">
              <a:rPr lang="es-GT" smtClean="0"/>
              <a:t>21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83798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44270-4FC6-4B66-98B6-003ADAD1EE87}" type="slidenum">
              <a:rPr lang="es-GT" smtClean="0"/>
              <a:t>23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12408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44270-4FC6-4B66-98B6-003ADAD1EE87}" type="slidenum">
              <a:rPr lang="es-GT" smtClean="0"/>
              <a:t>25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07494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Se incluyó</a:t>
            </a:r>
            <a:r>
              <a:rPr lang="es-MX" baseline="0" dirty="0" smtClean="0"/>
              <a:t> presupuesto general asignado y se identificó el programa 12 por ser prioritario, el porcentaje corresponde a la inversión utilizada únicamente para el programa 12, con relación al presupuesto total asignado. </a:t>
            </a:r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44270-4FC6-4B66-98B6-003ADAD1EE87}" type="slidenum">
              <a:rPr lang="es-GT" smtClean="0"/>
              <a:t>26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532334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44270-4FC6-4B66-98B6-003ADAD1EE87}" type="slidenum">
              <a:rPr lang="es-GT" smtClean="0"/>
              <a:t>27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53233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44270-4FC6-4B66-98B6-003ADAD1EE87}" type="slidenum">
              <a:rPr lang="es-GT" smtClean="0"/>
              <a:t>2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515344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44270-4FC6-4B66-98B6-003ADAD1EE87}" type="slidenum">
              <a:rPr lang="es-GT" smtClean="0"/>
              <a:t>28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92495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44270-4FC6-4B66-98B6-003ADAD1EE87}" type="slidenum">
              <a:rPr lang="es-GT" smtClean="0"/>
              <a:t>29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532334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44270-4FC6-4B66-98B6-003ADAD1EE87}" type="slidenum">
              <a:rPr lang="es-GT" smtClean="0"/>
              <a:t>30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553001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G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recursos de los proyectos ejecutados mediante convenios de aportes económicos y de forma directa, se encuentran en el subgrupo 99: Créditos de reserva.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G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Cuando los convenios se suscriben se realiza la modificación presupuestaria al renglón que corresponde, en el caso de las Municipalidades es el 561, Transferencias a entidades municipales no empresariales.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44270-4FC6-4B66-98B6-003ADAD1EE87}" type="slidenum">
              <a:rPr lang="es-GT" smtClean="0"/>
              <a:t>32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331638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G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recursos de los proyectos ejecutados mediante convenios de aportes económicos y de forma directa, se encuentran en el subgrupo 99: Créditos de reserva.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G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Cuando los proyectos de ejecución directa del INGUAT llegan a la fase de aprobado en el Sistema Nacional de Inversión Pública –SNIP-, se realiza la modificación presupuestaria al renglón 331, Construcciones de bienes nacionales de uso común</a:t>
            </a:r>
            <a:r>
              <a:rPr lang="es-G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44270-4FC6-4B66-98B6-003ADAD1EE87}" type="slidenum">
              <a:rPr lang="es-GT" smtClean="0"/>
              <a:t>33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535435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smtClean="0"/>
              <a:t>Acuerdo Gubernativo Número 378 – 2014</a:t>
            </a:r>
            <a:endParaRPr lang="es-GT" dirty="0" smtClean="0"/>
          </a:p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44270-4FC6-4B66-98B6-003ADAD1EE87}" type="slidenum">
              <a:rPr lang="es-GT" smtClean="0"/>
              <a:t>34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074942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44270-4FC6-4B66-98B6-003ADAD1EE87}" type="slidenum">
              <a:rPr lang="es-GT" smtClean="0"/>
              <a:t>36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896356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44270-4FC6-4B66-98B6-003ADAD1EE87}" type="slidenum">
              <a:rPr lang="es-GT" smtClean="0"/>
              <a:t>37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8963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44270-4FC6-4B66-98B6-003ADAD1EE87}" type="slidenum">
              <a:rPr lang="es-GT" smtClean="0"/>
              <a:t>3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33945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44270-4FC6-4B66-98B6-003ADAD1EE87}" type="slidenum">
              <a:rPr lang="es-GT" smtClean="0"/>
              <a:t>4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33945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44270-4FC6-4B66-98B6-003ADAD1EE87}" type="slidenum">
              <a:rPr lang="es-GT" smtClean="0"/>
              <a:t>6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53233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44270-4FC6-4B66-98B6-003ADAD1EE87}" type="slidenum">
              <a:rPr lang="es-GT" smtClean="0"/>
              <a:t>7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53233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44270-4FC6-4B66-98B6-003ADAD1EE87}" type="slidenum">
              <a:rPr lang="es-GT" smtClean="0"/>
              <a:t>9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70600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Decrecimiento del año 2008  al 2009 del 18.80%, esto se debe a la actualización de la serie de visitantes (a partir de julio 2009, Guatemala adoptó las recomendaciones de la OMT (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Riet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2008) para la medición de las llegadas internacionales, al utilizar como variable de clasificación el país de residencia habitual,</a:t>
            </a:r>
            <a:r>
              <a:rPr lang="es-E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lugar de la nacionalidad, lo que ha permitido contar con datos estadísticamente homologables a nivel internacional) , crisis económica mundial, entre otros. A partir del año 2010, se puede observar un crecimiento constante con un promedio de 5.3 % anual.</a:t>
            </a:r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44270-4FC6-4B66-98B6-003ADAD1EE87}" type="slidenum">
              <a:rPr lang="es-GT" smtClean="0"/>
              <a:t>10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70600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G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tendencia en la evolución del turismo en Guatemala se vio afectada por factores como la crisis económica mundial, y otros que ralentizaron la tendencia a partir del año 2009 e incluso en 2011 se acrecentó y presentó cifras negativas para Guatemala.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G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Además, a partir de julio 2009, Guatemala adoptó las recomendaciones de la OMT (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Riet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2008) para la medición de las llegadas internacionales, al utilizar como variable de clasificación el país de residencia habitual,</a:t>
            </a:r>
            <a:r>
              <a:rPr lang="es-E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lugar de la nacionalidad, lo que ha permitido contar con datos estadísticamente homologables a nivel internacional. </a:t>
            </a:r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44270-4FC6-4B66-98B6-003ADAD1EE87}" type="slidenum">
              <a:rPr lang="es-GT" smtClean="0"/>
              <a:t>11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70600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4102224" cy="1470025"/>
          </a:xfr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GT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3356992"/>
            <a:ext cx="4968552" cy="172819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GT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07/06/2017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61063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07/06/2017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38000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07/06/2017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0113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07/06/2017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183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07/06/2017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235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07/06/2017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0753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07/06/2017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1746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07/06/2017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82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07/06/2017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0930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07/06/2017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94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07/06/2017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3059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4762872" cy="1210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GT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23528" y="1556792"/>
            <a:ext cx="7704856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GT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48DF3-0170-4D3B-BF51-487313BC535F}" type="datetimeFigureOut">
              <a:rPr lang="es-GT" smtClean="0"/>
              <a:t>07/06/2017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0125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37609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07504" y="5877272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GT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Guatemala, 8 junio 2017</a:t>
            </a:r>
            <a:endParaRPr lang="es-GT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5496" y="908720"/>
            <a:ext cx="5112568" cy="2736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GT" sz="2800" b="1" dirty="0" smtClean="0">
                <a:solidFill>
                  <a:srgbClr val="376092"/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Presupuesto Abierto</a:t>
            </a:r>
          </a:p>
          <a:p>
            <a:pPr algn="l"/>
            <a:endParaRPr lang="es-GT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  <a:p>
            <a:pPr algn="l"/>
            <a:r>
              <a:rPr lang="es-GT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Formulación </a:t>
            </a:r>
            <a:r>
              <a:rPr lang="es-GT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Presupuestaria </a:t>
            </a:r>
            <a:endParaRPr lang="es-GT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  <a:p>
            <a:pPr algn="l"/>
            <a:r>
              <a:rPr lang="es-GT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Multianual </a:t>
            </a:r>
            <a:r>
              <a:rPr lang="es-GT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2018-2022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07504" y="3635105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/>
              <a:t>Instituto Guatemalteco de Turismo -INGUAT-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520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0823" y="6319192"/>
            <a:ext cx="14342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/>
              <a:t>*Fuente: INGUAT</a:t>
            </a:r>
            <a:endParaRPr lang="es-GT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86" y="476672"/>
            <a:ext cx="7733525" cy="5615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6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0823" y="6319192"/>
            <a:ext cx="14342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/>
              <a:t>*Fuente: INGUAT</a:t>
            </a:r>
            <a:endParaRPr lang="es-GT" sz="14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23" y="476672"/>
            <a:ext cx="7861663" cy="570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27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16632"/>
            <a:ext cx="6192688" cy="864096"/>
          </a:xfrm>
        </p:spPr>
        <p:txBody>
          <a:bodyPr/>
          <a:lstStyle/>
          <a:p>
            <a:r>
              <a:rPr lang="es-MX" dirty="0" smtClean="0"/>
              <a:t>Ciclo de vida de los segmentos, </a:t>
            </a:r>
            <a:r>
              <a:rPr lang="es-MX" dirty="0"/>
              <a:t>PMTS 2015-2025</a:t>
            </a:r>
            <a:endParaRPr lang="es-GT" dirty="0"/>
          </a:p>
        </p:txBody>
      </p:sp>
      <p:pic>
        <p:nvPicPr>
          <p:cNvPr id="5" name="Imagen 1" descr="slide 3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1" t="18893" r="13059" b="10258"/>
          <a:stretch/>
        </p:blipFill>
        <p:spPr>
          <a:xfrm>
            <a:off x="251519" y="1340300"/>
            <a:ext cx="7954329" cy="455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4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547664" y="1700808"/>
            <a:ext cx="5112568" cy="2736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GT" sz="4800" b="1" dirty="0" smtClean="0">
                <a:solidFill>
                  <a:srgbClr val="376092"/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Acciones relevantes</a:t>
            </a:r>
            <a:endParaRPr lang="es-GT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26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16632"/>
            <a:ext cx="6192688" cy="864096"/>
          </a:xfrm>
        </p:spPr>
        <p:txBody>
          <a:bodyPr/>
          <a:lstStyle/>
          <a:p>
            <a:r>
              <a:rPr lang="es-MX" dirty="0" smtClean="0"/>
              <a:t>Mercados prioritarios, </a:t>
            </a:r>
            <a:br>
              <a:rPr lang="es-MX" dirty="0" smtClean="0"/>
            </a:br>
            <a:r>
              <a:rPr lang="es-MX" dirty="0" smtClean="0"/>
              <a:t>PMTS 2015-2025</a:t>
            </a:r>
            <a:endParaRPr lang="es-GT" dirty="0"/>
          </a:p>
        </p:txBody>
      </p:sp>
      <p:pic>
        <p:nvPicPr>
          <p:cNvPr id="5" name="Imagen 1" descr="slide 4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" t="14089" r="3110" b="12144"/>
          <a:stretch/>
        </p:blipFill>
        <p:spPr>
          <a:xfrm>
            <a:off x="179512" y="1628800"/>
            <a:ext cx="889548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0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1176" y="130622"/>
            <a:ext cx="4762872" cy="1210146"/>
          </a:xfrm>
        </p:spPr>
        <p:txBody>
          <a:bodyPr/>
          <a:lstStyle/>
          <a:p>
            <a:r>
              <a:rPr lang="es-MX" dirty="0" smtClean="0"/>
              <a:t>Fronteras terrestres turísticas</a:t>
            </a:r>
            <a:endParaRPr lang="es-GT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5646830" cy="4852091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476" y="2269321"/>
            <a:ext cx="662411" cy="18002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375118" y="2413337"/>
            <a:ext cx="2085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/>
              <a:t>Puntos fronterizos</a:t>
            </a:r>
            <a:endParaRPr lang="es-GT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6372200" y="3133417"/>
            <a:ext cx="1893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Puntos fronterizos por mejorar</a:t>
            </a:r>
            <a:endParaRPr lang="es-GT" sz="2000" dirty="0"/>
          </a:p>
        </p:txBody>
      </p:sp>
    </p:spTree>
    <p:extLst>
      <p:ext uri="{BB962C8B-B14F-4D97-AF65-F5344CB8AC3E}">
        <p14:creationId xmlns:p14="http://schemas.microsoft.com/office/powerpoint/2010/main" val="330708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-27384"/>
            <a:ext cx="4762872" cy="1210146"/>
          </a:xfrm>
        </p:spPr>
        <p:txBody>
          <a:bodyPr/>
          <a:lstStyle/>
          <a:p>
            <a:r>
              <a:rPr lang="es-MX" dirty="0" smtClean="0"/>
              <a:t>Conectividad, aeropuertos nacionales habilitados</a:t>
            </a:r>
            <a:endParaRPr lang="es-GT" dirty="0"/>
          </a:p>
        </p:txBody>
      </p:sp>
      <p:sp>
        <p:nvSpPr>
          <p:cNvPr id="5" name="2 Marcador de contenido"/>
          <p:cNvSpPr>
            <a:spLocks noGrp="1"/>
          </p:cNvSpPr>
          <p:nvPr/>
        </p:nvSpPr>
        <p:spPr>
          <a:xfrm>
            <a:off x="6184939" y="1183188"/>
            <a:ext cx="2440049" cy="1080120"/>
          </a:xfrm>
          <a:prstGeom prst="rect">
            <a:avLst/>
          </a:prstGeom>
          <a:solidFill>
            <a:srgbClr val="EBFD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sz="1400" b="1" dirty="0" smtClean="0">
                <a:latin typeface="Arial"/>
                <a:cs typeface="Arial"/>
              </a:rPr>
              <a:t>2015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GT" sz="1400" kern="1200" dirty="0" smtClean="0">
                <a:latin typeface="Arial"/>
                <a:cs typeface="Arial"/>
              </a:rPr>
              <a:t>Aeropuerto Internacional La Aurora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GT" sz="1400" dirty="0" smtClean="0">
                <a:latin typeface="Arial"/>
                <a:cs typeface="Arial"/>
              </a:rPr>
              <a:t>Aeropuerto Mundo Maya</a:t>
            </a:r>
            <a:endParaRPr lang="es-GT" sz="1400" kern="1200" dirty="0">
              <a:latin typeface="Arial"/>
              <a:cs typeface="Arial"/>
            </a:endParaRPr>
          </a:p>
        </p:txBody>
      </p:sp>
      <p:sp>
        <p:nvSpPr>
          <p:cNvPr id="6" name="2 Marcador de contenido"/>
          <p:cNvSpPr>
            <a:spLocks noGrp="1"/>
          </p:cNvSpPr>
          <p:nvPr/>
        </p:nvSpPr>
        <p:spPr>
          <a:xfrm>
            <a:off x="6182112" y="2520987"/>
            <a:ext cx="2442876" cy="966457"/>
          </a:xfrm>
          <a:prstGeom prst="rect">
            <a:avLst/>
          </a:prstGeom>
          <a:solidFill>
            <a:srgbClr val="EBFD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sz="1400" b="1" kern="1200" dirty="0" smtClean="0">
                <a:latin typeface="Arial"/>
                <a:cs typeface="Arial"/>
              </a:rPr>
              <a:t>2016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GT" sz="1400" kern="1200" dirty="0" smtClean="0">
                <a:latin typeface="Arial"/>
                <a:cs typeface="Arial"/>
              </a:rPr>
              <a:t>Aeropuerto de Retalhuleu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GT" sz="1400" dirty="0" smtClean="0">
                <a:latin typeface="Arial"/>
                <a:cs typeface="Arial"/>
              </a:rPr>
              <a:t>Aeropuerto Los Altos, Quetzaltenango</a:t>
            </a:r>
            <a:endParaRPr lang="es-GT" sz="1400" kern="1200" dirty="0">
              <a:latin typeface="Arial"/>
              <a:cs typeface="Arial"/>
            </a:endParaRPr>
          </a:p>
        </p:txBody>
      </p:sp>
      <p:sp>
        <p:nvSpPr>
          <p:cNvPr id="7" name="2 Marcador de contenido"/>
          <p:cNvSpPr>
            <a:spLocks noGrp="1"/>
          </p:cNvSpPr>
          <p:nvPr/>
        </p:nvSpPr>
        <p:spPr>
          <a:xfrm>
            <a:off x="6176717" y="3847484"/>
            <a:ext cx="2736304" cy="1262818"/>
          </a:xfrm>
          <a:prstGeom prst="rect">
            <a:avLst/>
          </a:prstGeom>
          <a:solidFill>
            <a:srgbClr val="EBFD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sz="1400" b="1" dirty="0" smtClean="0">
                <a:latin typeface="Arial"/>
                <a:cs typeface="Arial"/>
              </a:rPr>
              <a:t>Para 2017</a:t>
            </a:r>
            <a:endParaRPr lang="es-GT" sz="1400" b="1" kern="1200" dirty="0" smtClean="0">
              <a:latin typeface="Arial"/>
              <a:cs typeface="Arial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s-GT" sz="1400" kern="1200" dirty="0" smtClean="0">
                <a:latin typeface="Arial"/>
                <a:cs typeface="Arial"/>
              </a:rPr>
              <a:t>Aeropuerto de Puerto Barrios, Izabal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GT" sz="1400" dirty="0" smtClean="0">
                <a:latin typeface="Arial"/>
                <a:cs typeface="Arial"/>
              </a:rPr>
              <a:t>Aeropuerto San José, Escuintla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GT" sz="1400" kern="1200" dirty="0" smtClean="0">
                <a:latin typeface="Arial"/>
                <a:cs typeface="Arial"/>
              </a:rPr>
              <a:t>Aeropuerto Cobán, Alta Verapaz</a:t>
            </a:r>
            <a:endParaRPr lang="es-GT" sz="1400" kern="1200" dirty="0">
              <a:latin typeface="Arial"/>
              <a:cs typeface="Arial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55"/>
          <a:stretch/>
        </p:blipFill>
        <p:spPr>
          <a:xfrm>
            <a:off x="12631" y="1118801"/>
            <a:ext cx="5390642" cy="5457367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51" t="25013" r="-2347"/>
          <a:stretch/>
        </p:blipFill>
        <p:spPr>
          <a:xfrm>
            <a:off x="5402960" y="1081497"/>
            <a:ext cx="976556" cy="4092246"/>
          </a:xfrm>
          <a:prstGeom prst="rect">
            <a:avLst/>
          </a:prstGeom>
        </p:spPr>
      </p:pic>
      <p:sp>
        <p:nvSpPr>
          <p:cNvPr id="11" name="2 Marcador de contenido"/>
          <p:cNvSpPr>
            <a:spLocks noGrp="1"/>
          </p:cNvSpPr>
          <p:nvPr/>
        </p:nvSpPr>
        <p:spPr>
          <a:xfrm>
            <a:off x="6163900" y="5309451"/>
            <a:ext cx="2736304" cy="783845"/>
          </a:xfrm>
          <a:prstGeom prst="rect">
            <a:avLst/>
          </a:prstGeom>
          <a:solidFill>
            <a:srgbClr val="EBFD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sz="1400" b="1" dirty="0" smtClean="0">
                <a:latin typeface="Arial"/>
                <a:cs typeface="Arial"/>
              </a:rPr>
              <a:t>Para </a:t>
            </a:r>
            <a:r>
              <a:rPr lang="es-GT" sz="1400" b="1" dirty="0" smtClean="0">
                <a:latin typeface="Arial"/>
                <a:cs typeface="Arial"/>
              </a:rPr>
              <a:t>2018</a:t>
            </a:r>
            <a:endParaRPr lang="es-GT" sz="1400" b="1" kern="1200" dirty="0" smtClean="0">
              <a:latin typeface="Arial"/>
              <a:cs typeface="Arial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s-GT" sz="1400" kern="1200" dirty="0" smtClean="0">
                <a:latin typeface="Arial"/>
                <a:cs typeface="Arial"/>
              </a:rPr>
              <a:t>Aeropuerto </a:t>
            </a:r>
            <a:r>
              <a:rPr lang="es-GT" sz="1400" kern="1200" dirty="0" smtClean="0">
                <a:latin typeface="Arial"/>
                <a:cs typeface="Arial"/>
              </a:rPr>
              <a:t>Esquipulas, Chiquimula</a:t>
            </a:r>
            <a:endParaRPr lang="es-GT" sz="1400" kern="1200" dirty="0">
              <a:latin typeface="Arial"/>
              <a:cs typeface="Arial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858" y="5173742"/>
            <a:ext cx="961658" cy="140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1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16632"/>
            <a:ext cx="4762872" cy="1210146"/>
          </a:xfrm>
        </p:spPr>
        <p:txBody>
          <a:bodyPr/>
          <a:lstStyle/>
          <a:p>
            <a:r>
              <a:rPr lang="es-MX" dirty="0" smtClean="0"/>
              <a:t>Oficinas Regionales y Subregionales</a:t>
            </a:r>
            <a:endParaRPr lang="es-GT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0" y="1196752"/>
            <a:ext cx="8388424" cy="541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5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4762872" cy="936104"/>
          </a:xfrm>
        </p:spPr>
        <p:txBody>
          <a:bodyPr/>
          <a:lstStyle/>
          <a:p>
            <a:r>
              <a:rPr lang="es-MX" dirty="0" smtClean="0"/>
              <a:t>Distintivo Sello Q</a:t>
            </a:r>
            <a:endParaRPr lang="es-GT" dirty="0"/>
          </a:p>
        </p:txBody>
      </p:sp>
      <p:sp>
        <p:nvSpPr>
          <p:cNvPr id="5" name="2 Marcador de contenido"/>
          <p:cNvSpPr>
            <a:spLocks noGrp="1"/>
          </p:cNvSpPr>
          <p:nvPr/>
        </p:nvSpPr>
        <p:spPr>
          <a:xfrm>
            <a:off x="575555" y="3804447"/>
            <a:ext cx="2268245" cy="615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sz="1400" kern="1200" dirty="0" smtClean="0">
                <a:latin typeface="Arial"/>
                <a:cs typeface="Arial"/>
              </a:rPr>
              <a:t>Departamentos cubiertos</a:t>
            </a:r>
          </a:p>
          <a:p>
            <a:pPr marL="0" indent="0">
              <a:buNone/>
            </a:pPr>
            <a:r>
              <a:rPr lang="es-GT" sz="1400" kern="1200" dirty="0" smtClean="0">
                <a:latin typeface="Arial"/>
                <a:cs typeface="Arial"/>
              </a:rPr>
              <a:t>en el </a:t>
            </a:r>
            <a:r>
              <a:rPr lang="es-GT" sz="1400" b="1" kern="1200" dirty="0" smtClean="0">
                <a:latin typeface="Arial"/>
                <a:cs typeface="Arial"/>
              </a:rPr>
              <a:t>2016</a:t>
            </a:r>
            <a:endParaRPr lang="es-GT" sz="1400" b="1" kern="1200" dirty="0">
              <a:latin typeface="Arial"/>
              <a:cs typeface="Arial"/>
            </a:endParaRPr>
          </a:p>
        </p:txBody>
      </p:sp>
      <p:sp>
        <p:nvSpPr>
          <p:cNvPr id="6" name="2 Marcador de contenido"/>
          <p:cNvSpPr>
            <a:spLocks noGrp="1"/>
          </p:cNvSpPr>
          <p:nvPr/>
        </p:nvSpPr>
        <p:spPr>
          <a:xfrm>
            <a:off x="539544" y="4597423"/>
            <a:ext cx="2484269" cy="714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sz="1400" kern="1200" dirty="0" smtClean="0">
                <a:latin typeface="Arial"/>
                <a:cs typeface="Arial"/>
              </a:rPr>
              <a:t>Departamento agregado</a:t>
            </a:r>
          </a:p>
          <a:p>
            <a:pPr marL="0" indent="0">
              <a:buNone/>
            </a:pPr>
            <a:r>
              <a:rPr lang="es-GT" sz="1400" kern="1200" dirty="0" smtClean="0">
                <a:latin typeface="Arial"/>
                <a:cs typeface="Arial"/>
              </a:rPr>
              <a:t>en el </a:t>
            </a:r>
            <a:r>
              <a:rPr lang="es-GT" sz="1400" b="1" kern="1200" dirty="0" smtClean="0">
                <a:latin typeface="Arial"/>
                <a:cs typeface="Arial"/>
              </a:rPr>
              <a:t>2017</a:t>
            </a:r>
            <a:endParaRPr lang="es-GT" sz="1400" b="1" kern="1200" dirty="0">
              <a:latin typeface="Arial"/>
              <a:cs typeface="Arial"/>
            </a:endParaRPr>
          </a:p>
        </p:txBody>
      </p:sp>
      <p:sp>
        <p:nvSpPr>
          <p:cNvPr id="7" name="2 Marcador de contenido"/>
          <p:cNvSpPr>
            <a:spLocks noGrp="1"/>
          </p:cNvSpPr>
          <p:nvPr/>
        </p:nvSpPr>
        <p:spPr>
          <a:xfrm>
            <a:off x="7020273" y="4509120"/>
            <a:ext cx="1728192" cy="1368152"/>
          </a:xfrm>
          <a:prstGeom prst="rect">
            <a:avLst/>
          </a:prstGeom>
          <a:solidFill>
            <a:srgbClr val="DDF2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sz="1400" kern="1200" dirty="0" smtClean="0">
                <a:latin typeface="Arial"/>
                <a:cs typeface="Arial"/>
              </a:rPr>
              <a:t>Implementac</a:t>
            </a:r>
            <a:r>
              <a:rPr lang="es-GT" sz="1400" dirty="0" smtClean="0">
                <a:latin typeface="Arial"/>
                <a:cs typeface="Arial"/>
              </a:rPr>
              <a:t>ión </a:t>
            </a:r>
          </a:p>
          <a:p>
            <a:pPr marL="0" indent="0">
              <a:buNone/>
            </a:pPr>
            <a:r>
              <a:rPr lang="es-GT" sz="1400" dirty="0" smtClean="0">
                <a:latin typeface="Arial"/>
                <a:cs typeface="Arial"/>
              </a:rPr>
              <a:t>Sello Q </a:t>
            </a:r>
            <a:r>
              <a:rPr lang="es-GT" sz="1400" kern="1200" dirty="0" smtClean="0">
                <a:latin typeface="Arial"/>
                <a:cs typeface="Arial"/>
              </a:rPr>
              <a:t>Verde </a:t>
            </a:r>
            <a:r>
              <a:rPr lang="es-GT" sz="1400" b="1" kern="1200" dirty="0" smtClean="0">
                <a:latin typeface="Arial"/>
                <a:cs typeface="Arial"/>
              </a:rPr>
              <a:t>2017</a:t>
            </a:r>
          </a:p>
          <a:p>
            <a:r>
              <a:rPr lang="es-ES_tradnl" sz="1400" dirty="0" err="1">
                <a:latin typeface="Arial"/>
                <a:cs typeface="Arial"/>
              </a:rPr>
              <a:t>Tak’alik</a:t>
            </a:r>
            <a:r>
              <a:rPr lang="es-ES_tradnl" sz="1400" dirty="0">
                <a:latin typeface="Arial"/>
                <a:cs typeface="Arial"/>
              </a:rPr>
              <a:t> </a:t>
            </a:r>
            <a:r>
              <a:rPr lang="es-ES_tradnl" sz="1400" dirty="0" err="1" smtClean="0">
                <a:latin typeface="Arial"/>
                <a:cs typeface="Arial"/>
              </a:rPr>
              <a:t>Ab’aj</a:t>
            </a:r>
            <a:r>
              <a:rPr lang="es-ES_tradnl" sz="1400" dirty="0" smtClean="0">
                <a:latin typeface="Arial"/>
                <a:cs typeface="Arial"/>
              </a:rPr>
              <a:t>,  Retalhuleu</a:t>
            </a:r>
            <a:endParaRPr lang="es-ES_tradnl" sz="1400" dirty="0">
              <a:latin typeface="Arial"/>
              <a:cs typeface="Arial"/>
            </a:endParaRPr>
          </a:p>
          <a:p>
            <a:r>
              <a:rPr lang="es-ES_tradnl" sz="1400" dirty="0" err="1" smtClean="0">
                <a:latin typeface="Arial"/>
                <a:cs typeface="Arial"/>
              </a:rPr>
              <a:t>Yaxha</a:t>
            </a:r>
            <a:r>
              <a:rPr lang="es-ES_tradnl" sz="1400" dirty="0" smtClean="0">
                <a:latin typeface="Arial"/>
                <a:cs typeface="Arial"/>
              </a:rPr>
              <a:t>, Petén</a:t>
            </a:r>
            <a:endParaRPr lang="es-ES_tradnl" sz="1400" dirty="0">
              <a:latin typeface="Arial"/>
              <a:cs typeface="Arial"/>
            </a:endParaRPr>
          </a:p>
        </p:txBody>
      </p:sp>
      <p:sp>
        <p:nvSpPr>
          <p:cNvPr id="9" name="2 Marcador de contenido"/>
          <p:cNvSpPr>
            <a:spLocks noGrp="1"/>
          </p:cNvSpPr>
          <p:nvPr/>
        </p:nvSpPr>
        <p:spPr>
          <a:xfrm>
            <a:off x="725123" y="1028819"/>
            <a:ext cx="2347229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144463">
              <a:buAutoNum type="arabicPeriod"/>
            </a:pPr>
            <a:r>
              <a:rPr lang="es-GT" sz="1400" kern="1200" dirty="0" smtClean="0">
                <a:latin typeface="Arial"/>
                <a:cs typeface="Arial"/>
              </a:rPr>
              <a:t>Guatemala	</a:t>
            </a:r>
            <a:endParaRPr lang="es-GT" sz="1400" dirty="0" smtClean="0">
              <a:latin typeface="Arial"/>
              <a:cs typeface="Arial"/>
            </a:endParaRPr>
          </a:p>
          <a:p>
            <a:pPr marL="228600" indent="-144463">
              <a:buAutoNum type="arabicPeriod"/>
            </a:pPr>
            <a:r>
              <a:rPr lang="es-GT" sz="1400" dirty="0" smtClean="0">
                <a:latin typeface="Arial"/>
                <a:cs typeface="Arial"/>
              </a:rPr>
              <a:t>Sacatepéquez</a:t>
            </a:r>
          </a:p>
          <a:p>
            <a:pPr marL="228600" indent="-144463">
              <a:buAutoNum type="arabicPeriod"/>
            </a:pPr>
            <a:r>
              <a:rPr lang="es-GT" sz="1400" dirty="0" smtClean="0">
                <a:latin typeface="Arial"/>
                <a:cs typeface="Arial"/>
              </a:rPr>
              <a:t>Chiquimula</a:t>
            </a:r>
            <a:endParaRPr lang="es-GT" sz="1400" dirty="0" smtClean="0">
              <a:latin typeface="Arial"/>
              <a:cs typeface="Arial"/>
            </a:endParaRPr>
          </a:p>
          <a:p>
            <a:pPr marL="228600" indent="-144463">
              <a:buAutoNum type="arabicPeriod"/>
            </a:pPr>
            <a:r>
              <a:rPr lang="es-GT" sz="1400" kern="1200" dirty="0" smtClean="0">
                <a:latin typeface="Arial"/>
                <a:cs typeface="Arial"/>
              </a:rPr>
              <a:t>Sololá</a:t>
            </a:r>
            <a:endParaRPr lang="es-GT" sz="1400" kern="1200" dirty="0" smtClean="0">
              <a:latin typeface="Arial"/>
              <a:cs typeface="Arial"/>
            </a:endParaRPr>
          </a:p>
          <a:p>
            <a:pPr marL="228600" indent="-144463">
              <a:buAutoNum type="arabicPeriod"/>
            </a:pPr>
            <a:r>
              <a:rPr lang="es-GT" sz="1400" dirty="0" smtClean="0">
                <a:latin typeface="Arial"/>
                <a:cs typeface="Arial"/>
              </a:rPr>
              <a:t>Alta y Baja Verapaz</a:t>
            </a:r>
          </a:p>
          <a:p>
            <a:pPr marL="228600" indent="-144463">
              <a:buAutoNum type="arabicPeriod"/>
            </a:pPr>
            <a:r>
              <a:rPr lang="es-GT" sz="1400" kern="1200" dirty="0" smtClean="0">
                <a:latin typeface="Arial"/>
                <a:cs typeface="Arial"/>
              </a:rPr>
              <a:t>Quetzaltenango</a:t>
            </a:r>
          </a:p>
          <a:p>
            <a:pPr marL="228600" indent="-144463">
              <a:buAutoNum type="arabicPeriod"/>
            </a:pPr>
            <a:r>
              <a:rPr lang="es-GT" sz="1400" dirty="0" smtClean="0">
                <a:latin typeface="Arial"/>
                <a:cs typeface="Arial"/>
              </a:rPr>
              <a:t>Retalhuleu</a:t>
            </a:r>
          </a:p>
          <a:p>
            <a:pPr marL="228600" indent="-144463">
              <a:buAutoNum type="arabicPeriod"/>
            </a:pPr>
            <a:r>
              <a:rPr lang="es-GT" sz="1400" dirty="0" smtClean="0">
                <a:latin typeface="Arial"/>
                <a:cs typeface="Arial"/>
              </a:rPr>
              <a:t>Chimaltenango</a:t>
            </a:r>
          </a:p>
          <a:p>
            <a:pPr marL="228600" indent="-144463">
              <a:buAutoNum type="arabicPeriod"/>
            </a:pPr>
            <a:r>
              <a:rPr lang="es-GT" sz="1400" dirty="0" smtClean="0">
                <a:latin typeface="Arial"/>
                <a:cs typeface="Arial"/>
              </a:rPr>
              <a:t>Petén</a:t>
            </a:r>
          </a:p>
          <a:p>
            <a:pPr marL="228600" indent="-228600">
              <a:buAutoNum type="arabicPeriod"/>
            </a:pPr>
            <a:r>
              <a:rPr lang="es-GT" sz="1400" dirty="0">
                <a:latin typeface="Arial"/>
                <a:cs typeface="Arial"/>
              </a:rPr>
              <a:t> </a:t>
            </a:r>
            <a:r>
              <a:rPr lang="es-GT" sz="1400" dirty="0" smtClean="0">
                <a:latin typeface="Arial"/>
                <a:cs typeface="Arial"/>
              </a:rPr>
              <a:t>Izabal</a:t>
            </a:r>
            <a:endParaRPr lang="es-GT" sz="1400" kern="1200" dirty="0" smtClean="0">
              <a:latin typeface="Arial"/>
              <a:cs typeface="Arial"/>
            </a:endParaRPr>
          </a:p>
        </p:txBody>
      </p:sp>
      <p:pic>
        <p:nvPicPr>
          <p:cNvPr id="10" name="7 Marcador de contenid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" t="22694" r="85993" b="43197"/>
          <a:stretch/>
        </p:blipFill>
        <p:spPr>
          <a:xfrm>
            <a:off x="728" y="3680490"/>
            <a:ext cx="724395" cy="1793081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6605" y="6381328"/>
            <a:ext cx="7672768" cy="3219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84137">
              <a:spcBef>
                <a:spcPct val="20000"/>
              </a:spcBef>
            </a:pPr>
            <a:r>
              <a:rPr lang="es-GT" sz="1400" b="1" dirty="0" smtClean="0">
                <a:latin typeface="Arial"/>
                <a:cs typeface="Arial"/>
              </a:rPr>
              <a:t>Destinos Nuevos 2018:</a:t>
            </a:r>
            <a:r>
              <a:rPr lang="es-GT" sz="1400" dirty="0" smtClean="0">
                <a:latin typeface="Arial"/>
                <a:cs typeface="Arial"/>
              </a:rPr>
              <a:t> </a:t>
            </a:r>
            <a:r>
              <a:rPr lang="es-GT" sz="1400" dirty="0">
                <a:latin typeface="Arial"/>
                <a:cs typeface="Arial"/>
              </a:rPr>
              <a:t>Totonicapán, Huehuetenango, San Marcos, </a:t>
            </a:r>
            <a:r>
              <a:rPr lang="es-GT" sz="1400" dirty="0" smtClean="0">
                <a:latin typeface="Arial"/>
                <a:cs typeface="Arial"/>
              </a:rPr>
              <a:t>Quiché, Santa Rosa.</a:t>
            </a:r>
            <a:endParaRPr lang="es-GT" sz="1400" dirty="0">
              <a:latin typeface="Arial"/>
              <a:cs typeface="Arial"/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0"/>
          <a:stretch/>
        </p:blipFill>
        <p:spPr>
          <a:xfrm>
            <a:off x="2411760" y="1028819"/>
            <a:ext cx="5040561" cy="52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4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683568" y="1700808"/>
            <a:ext cx="6840760" cy="2736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GT" sz="4800" b="1" dirty="0" smtClean="0">
                <a:solidFill>
                  <a:srgbClr val="376092"/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Políticas y Plan Maestro de Turismo Sostenible 2015-2025</a:t>
            </a:r>
            <a:endParaRPr lang="es-GT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6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404664"/>
            <a:ext cx="4762872" cy="1210146"/>
          </a:xfrm>
        </p:spPr>
        <p:txBody>
          <a:bodyPr/>
          <a:lstStyle/>
          <a:p>
            <a:r>
              <a:rPr lang="es-GT" dirty="0" smtClean="0"/>
              <a:t>Base Legal</a:t>
            </a:r>
            <a:endParaRPr lang="es-GT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7427168" cy="4464496"/>
          </a:xfrm>
        </p:spPr>
        <p:txBody>
          <a:bodyPr>
            <a:normAutofit/>
          </a:bodyPr>
          <a:lstStyle/>
          <a:p>
            <a:pPr algn="just"/>
            <a:r>
              <a:rPr lang="es-MX" sz="2800" dirty="0" smtClean="0"/>
              <a:t>Decreto 1701 del Congreso de la República, “Ley Orgánica del INGUAT y su Reglamento”.</a:t>
            </a:r>
          </a:p>
          <a:p>
            <a:pPr marL="0" indent="0" algn="just">
              <a:buNone/>
            </a:pPr>
            <a:endParaRPr lang="es-MX" sz="2800" dirty="0" smtClean="0"/>
          </a:p>
          <a:p>
            <a:pPr algn="just"/>
            <a:r>
              <a:rPr lang="es-MX" sz="2800" dirty="0" smtClean="0"/>
              <a:t>El Instituto Guatemalteco de Turismo –INGUAT- es una entidad estatal, descentralizada jurídica, para adquirir derechos, contraer obligaciones y con patrimonio propio.</a:t>
            </a:r>
          </a:p>
        </p:txBody>
      </p:sp>
    </p:spTree>
    <p:extLst>
      <p:ext uri="{BB962C8B-B14F-4D97-AF65-F5344CB8AC3E}">
        <p14:creationId xmlns:p14="http://schemas.microsoft.com/office/powerpoint/2010/main" val="406230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Política General de Gobierno 2016-2020 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5 metas priorizadas</a:t>
            </a:r>
            <a:endParaRPr lang="es-GT" dirty="0"/>
          </a:p>
        </p:txBody>
      </p:sp>
      <p:pic>
        <p:nvPicPr>
          <p:cNvPr id="4" name="Imagen 8" descr="slide 4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24926" r="2425" b="12245"/>
          <a:stretch/>
        </p:blipFill>
        <p:spPr>
          <a:xfrm>
            <a:off x="84249" y="2420888"/>
            <a:ext cx="8592207" cy="34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0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Resultado Estratégico de País -REP-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28800"/>
            <a:ext cx="7704856" cy="1872208"/>
          </a:xfrm>
        </p:spPr>
        <p:txBody>
          <a:bodyPr>
            <a:normAutofit/>
          </a:bodyPr>
          <a:lstStyle/>
          <a:p>
            <a:pPr algn="just"/>
            <a:r>
              <a:rPr lang="es-ES_tradnl" sz="2400" dirty="0" smtClean="0">
                <a:latin typeface="Arial"/>
                <a:cs typeface="Arial"/>
              </a:rPr>
              <a:t>Por designación del Señor Presidente Jimmy Morales, el INGUAT es el ente coordinador con el sector público y privado turístico para alcanzar la meta del Resultado Estratégico de País: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83568" y="3284984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400" dirty="0" smtClean="0">
                <a:latin typeface="Arial"/>
                <a:cs typeface="Arial"/>
              </a:rPr>
              <a:t>“Para </a:t>
            </a:r>
            <a:r>
              <a:rPr lang="es-ES_tradnl" sz="2400" dirty="0">
                <a:latin typeface="Arial"/>
                <a:cs typeface="Arial"/>
              </a:rPr>
              <a:t>el 2019, incrementar la posición del país en el Índice de Competitividad Turística en 10 </a:t>
            </a:r>
            <a:r>
              <a:rPr lang="es-ES_tradnl" sz="2400" dirty="0" smtClean="0">
                <a:latin typeface="Arial"/>
                <a:cs typeface="Arial"/>
              </a:rPr>
              <a:t>posiciones (</a:t>
            </a:r>
            <a:r>
              <a:rPr lang="es-ES_tradnl" sz="2400" dirty="0">
                <a:latin typeface="Arial"/>
                <a:cs typeface="Arial"/>
              </a:rPr>
              <a:t>de la posición 80 en 2015 a la 70 en 2019</a:t>
            </a:r>
            <a:r>
              <a:rPr lang="es-ES_tradnl" sz="2400" dirty="0" smtClean="0">
                <a:latin typeface="Arial"/>
                <a:cs typeface="Arial"/>
              </a:rPr>
              <a:t>)”</a:t>
            </a:r>
            <a:endParaRPr lang="es-ES" sz="24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23528" y="5027398"/>
            <a:ext cx="7344816" cy="950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</a:pPr>
            <a:r>
              <a:rPr lang="es-ES_tradnl" sz="2400" dirty="0" smtClean="0">
                <a:latin typeface="Arial"/>
                <a:cs typeface="Arial"/>
              </a:rPr>
              <a:t>Para </a:t>
            </a:r>
            <a:r>
              <a:rPr lang="es-ES_tradnl" sz="2400" dirty="0">
                <a:latin typeface="Arial"/>
                <a:cs typeface="Arial"/>
              </a:rPr>
              <a:t>lo cual se elaboró el Modelo de Competitividad Turística, integrado por </a:t>
            </a:r>
            <a:r>
              <a:rPr lang="es-ES_tradnl" sz="2400" dirty="0" smtClean="0">
                <a:latin typeface="Arial"/>
                <a:cs typeface="Arial"/>
              </a:rPr>
              <a:t>11 </a:t>
            </a:r>
            <a:r>
              <a:rPr lang="es-ES_tradnl" sz="2400" dirty="0">
                <a:latin typeface="Arial"/>
                <a:cs typeface="Arial"/>
              </a:rPr>
              <a:t>instituciones </a:t>
            </a:r>
            <a:r>
              <a:rPr lang="es-ES_tradnl" sz="2400" dirty="0" smtClean="0">
                <a:latin typeface="Arial"/>
                <a:cs typeface="Arial"/>
              </a:rPr>
              <a:t>públicas.</a:t>
            </a:r>
            <a:endParaRPr lang="es-ES_tradnl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850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88640"/>
            <a:ext cx="5544616" cy="1210146"/>
          </a:xfrm>
        </p:spPr>
        <p:txBody>
          <a:bodyPr/>
          <a:lstStyle/>
          <a:p>
            <a:r>
              <a:rPr lang="es-MX" dirty="0" smtClean="0"/>
              <a:t>Plan Maestro de Turismo Sostenible </a:t>
            </a:r>
            <a:r>
              <a:rPr lang="es-MX" dirty="0" smtClean="0"/>
              <a:t>2015-2025 –PMTS-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28800"/>
            <a:ext cx="7848872" cy="5184576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/>
              <a:t>Aprobado por Acuerdo Gubernativo No.149 de fecha 1 de noviembre 2016.</a:t>
            </a:r>
          </a:p>
          <a:p>
            <a:endParaRPr lang="es-MX" sz="1500" dirty="0" smtClean="0"/>
          </a:p>
          <a:p>
            <a:pPr algn="just"/>
            <a:r>
              <a:rPr lang="es-MX" dirty="0" smtClean="0"/>
              <a:t>Objetivo General:</a:t>
            </a:r>
            <a:r>
              <a:rPr lang="es-GT" dirty="0" smtClean="0"/>
              <a:t> elevar </a:t>
            </a:r>
            <a:r>
              <a:rPr lang="es-GT" dirty="0"/>
              <a:t>la competitividad turística del país, por medio de la puesta en valor de la oferta turística actual, su diversificación y promoción, con planificación y mercadeo estratégico; a través del ordenamiento del territorio en función turística, así como de la identificación de áreas de desarrollo prioritarias, bajo los Criterios Globales de Sostenibilidad Turística</a:t>
            </a:r>
            <a:r>
              <a:rPr lang="es-GT" dirty="0" smtClean="0"/>
              <a:t>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51728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02629"/>
            <a:ext cx="4762872" cy="1210146"/>
          </a:xfrm>
        </p:spPr>
        <p:txBody>
          <a:bodyPr/>
          <a:lstStyle/>
          <a:p>
            <a:r>
              <a:rPr lang="es-ES_tradnl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V</a:t>
            </a:r>
            <a:r>
              <a:rPr lang="es-ES_tradnl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inculación políticas públicas</a:t>
            </a:r>
            <a:endParaRPr lang="es-ES_tradnl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7382"/>
            <a:ext cx="8952987" cy="475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5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683568" y="1700808"/>
            <a:ext cx="6840760" cy="2736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GT" sz="4800" b="1" dirty="0" smtClean="0">
                <a:solidFill>
                  <a:srgbClr val="376092"/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Programación y ejecución presupuestaria </a:t>
            </a:r>
          </a:p>
          <a:p>
            <a:r>
              <a:rPr lang="es-GT" sz="4800" b="1" dirty="0" smtClean="0">
                <a:solidFill>
                  <a:srgbClr val="376092"/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2017-2022</a:t>
            </a:r>
            <a:endParaRPr lang="es-GT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68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79512" y="44624"/>
            <a:ext cx="5112568" cy="1210146"/>
          </a:xfrm>
        </p:spPr>
        <p:txBody>
          <a:bodyPr/>
          <a:lstStyle/>
          <a:p>
            <a:r>
              <a:rPr lang="es-GT" dirty="0" smtClean="0"/>
              <a:t>Programa 12 </a:t>
            </a:r>
            <a:r>
              <a:rPr lang="es-GT" dirty="0"/>
              <a:t>" Incremento a la Competitividad Turística"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23528" y="1628800"/>
            <a:ext cx="7776864" cy="4896544"/>
          </a:xfrm>
        </p:spPr>
        <p:txBody>
          <a:bodyPr>
            <a:normAutofit lnSpcReduction="10000"/>
          </a:bodyPr>
          <a:lstStyle/>
          <a:p>
            <a:pPr algn="just"/>
            <a:r>
              <a:rPr lang="es-GT" sz="2800" dirty="0" smtClean="0"/>
              <a:t>Objetivo: desarrollar </a:t>
            </a:r>
            <a:r>
              <a:rPr lang="es-GT" sz="2800" dirty="0"/>
              <a:t>y </a:t>
            </a:r>
            <a:r>
              <a:rPr lang="es-GT" sz="2800" dirty="0" smtClean="0"/>
              <a:t>promover </a:t>
            </a:r>
            <a:r>
              <a:rPr lang="es-GT" sz="2800" dirty="0"/>
              <a:t>los productos turísticos del país a nivel nacional e internacional, </a:t>
            </a:r>
            <a:r>
              <a:rPr lang="es-GT" sz="2800" dirty="0" smtClean="0"/>
              <a:t>investigar </a:t>
            </a:r>
            <a:r>
              <a:rPr lang="es-GT" sz="2800" dirty="0"/>
              <a:t>oferta y demanda turística, </a:t>
            </a:r>
            <a:r>
              <a:rPr lang="es-GT" sz="2800" dirty="0" smtClean="0"/>
              <a:t>capacitar </a:t>
            </a:r>
            <a:r>
              <a:rPr lang="es-GT" sz="2800" dirty="0"/>
              <a:t>y </a:t>
            </a:r>
            <a:r>
              <a:rPr lang="es-GT" sz="2800" dirty="0" smtClean="0"/>
              <a:t>registrar </a:t>
            </a:r>
            <a:r>
              <a:rPr lang="es-GT" sz="2800" dirty="0"/>
              <a:t>al sector turístico y </a:t>
            </a:r>
            <a:r>
              <a:rPr lang="es-GT" sz="2800" dirty="0" smtClean="0"/>
              <a:t>propiciar </a:t>
            </a:r>
            <a:r>
              <a:rPr lang="es-GT" sz="2800" dirty="0"/>
              <a:t>la competitividad de los servicios turísticos</a:t>
            </a:r>
            <a:r>
              <a:rPr lang="es-GT" sz="2800" dirty="0" smtClean="0"/>
              <a:t>.</a:t>
            </a:r>
          </a:p>
          <a:p>
            <a:pPr marL="0" indent="0" algn="just">
              <a:buNone/>
            </a:pPr>
            <a:endParaRPr lang="es-MX" sz="2800" dirty="0"/>
          </a:p>
          <a:p>
            <a:pPr algn="just"/>
            <a:r>
              <a:rPr lang="es-GT" sz="2800" dirty="0"/>
              <a:t>Beneficiarios: prestadores de servicios turísticos directos (empresas turísticas, comunidades, guías de turismo, artesanos, entre otros) e indirectos (supermercado, lavandería, gasolinera, entre otros). </a:t>
            </a:r>
          </a:p>
          <a:p>
            <a:pPr marL="0" indent="0" algn="just">
              <a:buNone/>
            </a:pPr>
            <a:endParaRPr lang="es-GT" sz="2800" dirty="0" smtClean="0"/>
          </a:p>
          <a:p>
            <a:pPr marL="457200" lvl="1" indent="0" algn="just">
              <a:buNone/>
            </a:pPr>
            <a:endParaRPr lang="es-GT" sz="2400" dirty="0" smtClean="0"/>
          </a:p>
          <a:p>
            <a:pPr algn="just"/>
            <a:endParaRPr lang="es-GT" sz="2800" dirty="0"/>
          </a:p>
        </p:txBody>
      </p:sp>
    </p:spTree>
    <p:extLst>
      <p:ext uri="{BB962C8B-B14F-4D97-AF65-F5344CB8AC3E}">
        <p14:creationId xmlns:p14="http://schemas.microsoft.com/office/powerpoint/2010/main" val="265110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GT" sz="3600" dirty="0" smtClean="0"/>
              <a:t>Presupuesto histórico 2012-2016</a:t>
            </a:r>
            <a:endParaRPr lang="es-GT" sz="36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867878"/>
              </p:ext>
            </p:extLst>
          </p:nvPr>
        </p:nvGraphicFramePr>
        <p:xfrm>
          <a:off x="467544" y="1988840"/>
          <a:ext cx="7560518" cy="2466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2664296"/>
                <a:gridCol w="2520280"/>
                <a:gridCol w="1583854"/>
              </a:tblGrid>
              <a:tr h="55130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Año</a:t>
                      </a:r>
                      <a:endParaRPr lang="es-G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Presupuesto asignado</a:t>
                      </a:r>
                      <a:r>
                        <a:rPr lang="es-MX" sz="1600" baseline="0" dirty="0" smtClean="0"/>
                        <a:t> (Q)</a:t>
                      </a:r>
                      <a:endParaRPr lang="es-G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/>
                        <a:t>Programa prioritario</a:t>
                      </a:r>
                      <a:r>
                        <a:rPr lang="es-MX" sz="1600" baseline="0" dirty="0" smtClean="0"/>
                        <a:t> (Q) (programa 12)</a:t>
                      </a:r>
                      <a:endParaRPr lang="es-GT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/>
                        <a:t>Porcentaje</a:t>
                      </a:r>
                      <a:r>
                        <a:rPr lang="es-MX" sz="1600" baseline="0" dirty="0" smtClean="0"/>
                        <a:t> (%) (programa 12)</a:t>
                      </a:r>
                      <a:endParaRPr lang="es-GT" sz="16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GT" sz="1400" dirty="0" smtClean="0"/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GT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160,210,930.00 </a:t>
                      </a:r>
                      <a:endParaRPr lang="es-GT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GT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76,898,878.00 </a:t>
                      </a:r>
                      <a:endParaRPr lang="es-GT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G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48.00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GT" sz="1400" dirty="0" smtClean="0"/>
                        <a:t>2013</a:t>
                      </a:r>
                      <a:endParaRPr lang="es-G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GT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190,582,848.00 </a:t>
                      </a:r>
                      <a:endParaRPr lang="es-GT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G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s-GT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4,859,225.00 </a:t>
                      </a:r>
                      <a:endParaRPr lang="es-GT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G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44.53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GT" sz="1400" dirty="0" smtClean="0"/>
                        <a:t>2014</a:t>
                      </a:r>
                      <a:endParaRPr lang="es-G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GT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212,160,371.00 </a:t>
                      </a:r>
                      <a:endParaRPr lang="es-GT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GT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101,502,653.00 </a:t>
                      </a:r>
                      <a:endParaRPr lang="es-GT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G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47.84</a:t>
                      </a:r>
                    </a:p>
                  </a:txBody>
                  <a:tcPr marL="9525" marR="9525" marT="9525" marB="0" anchor="ctr"/>
                </a:tc>
              </a:tr>
              <a:tr h="404336">
                <a:tc>
                  <a:txBody>
                    <a:bodyPr/>
                    <a:lstStyle/>
                    <a:p>
                      <a:pPr algn="ctr"/>
                      <a:r>
                        <a:rPr lang="es-GT" sz="1400" dirty="0" smtClean="0"/>
                        <a:t>2015</a:t>
                      </a:r>
                      <a:endParaRPr lang="es-G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GT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204,252,295.00 </a:t>
                      </a:r>
                      <a:endParaRPr lang="es-GT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GT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107,024,749.00 </a:t>
                      </a:r>
                      <a:endParaRPr lang="es-GT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G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52.40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GT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es-GT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GT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264,581,000.00 </a:t>
                      </a:r>
                      <a:endParaRPr lang="es-GT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GT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137,350,507.00 </a:t>
                      </a:r>
                      <a:endParaRPr lang="es-GT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G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51.91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95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-27384"/>
            <a:ext cx="4762872" cy="1210146"/>
          </a:xfrm>
        </p:spPr>
        <p:txBody>
          <a:bodyPr>
            <a:noAutofit/>
          </a:bodyPr>
          <a:lstStyle/>
          <a:p>
            <a:r>
              <a:rPr lang="es-GT" sz="3600" dirty="0" smtClean="0"/>
              <a:t>Presupuesto </a:t>
            </a:r>
            <a:r>
              <a:rPr lang="es-GT" sz="3600" dirty="0" smtClean="0"/>
              <a:t>institucional 2017</a:t>
            </a:r>
            <a:endParaRPr lang="es-GT" sz="36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49731"/>
              </p:ext>
            </p:extLst>
          </p:nvPr>
        </p:nvGraphicFramePr>
        <p:xfrm>
          <a:off x="251520" y="1268761"/>
          <a:ext cx="4320480" cy="29562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8757"/>
                <a:gridCol w="1661723"/>
              </a:tblGrid>
              <a:tr h="31885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PROGRAMA</a:t>
                      </a:r>
                      <a:endParaRPr lang="es-G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 smtClean="0">
                          <a:effectLst/>
                        </a:rPr>
                        <a:t>PRESUPUESTO (Q)</a:t>
                      </a:r>
                      <a:endParaRPr lang="es-G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3308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 smtClean="0">
                          <a:effectLst/>
                        </a:rPr>
                        <a:t>2017</a:t>
                      </a:r>
                      <a:endParaRPr lang="es-G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76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effectLst/>
                        </a:rPr>
                        <a:t>01 “Actividades Centrales”</a:t>
                      </a:r>
                      <a:endParaRPr lang="es-G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          98,796,523.00 </a:t>
                      </a:r>
                    </a:p>
                  </a:txBody>
                  <a:tcPr marL="9525" marR="9525" marT="9525" marB="0" anchor="ctr"/>
                </a:tc>
              </a:tr>
              <a:tr h="3876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 smtClean="0">
                          <a:effectLst/>
                        </a:rPr>
                        <a:t>11 </a:t>
                      </a:r>
                      <a:r>
                        <a:rPr lang="es-GT" sz="1400" dirty="0">
                          <a:effectLst/>
                        </a:rPr>
                        <a:t>“Servicios de Turismo”</a:t>
                      </a:r>
                      <a:endParaRPr lang="es-G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            8,775,904.00 </a:t>
                      </a:r>
                    </a:p>
                  </a:txBody>
                  <a:tcPr marL="9525" marR="9525" marT="9525" marB="0" anchor="ctr"/>
                </a:tc>
              </a:tr>
              <a:tr h="4432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 smtClean="0">
                          <a:effectLst/>
                        </a:rPr>
                        <a:t>12 </a:t>
                      </a:r>
                      <a:r>
                        <a:rPr lang="es-GT" sz="1400" dirty="0">
                          <a:effectLst/>
                        </a:rPr>
                        <a:t>“Incremento de la Competitividad Turística”</a:t>
                      </a:r>
                      <a:endParaRPr lang="es-G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        123,754,807.00 </a:t>
                      </a:r>
                    </a:p>
                  </a:txBody>
                  <a:tcPr marL="9525" marR="9525" marT="9525" marB="0" anchor="ctr"/>
                </a:tc>
              </a:tr>
              <a:tr h="4432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 smtClean="0">
                          <a:effectLst/>
                        </a:rPr>
                        <a:t>99 </a:t>
                      </a:r>
                      <a:r>
                        <a:rPr lang="es-GT" sz="1400" dirty="0">
                          <a:effectLst/>
                        </a:rPr>
                        <a:t>“Partidas no asignables a programas”</a:t>
                      </a:r>
                      <a:endParaRPr lang="es-G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            7,308,635.00 </a:t>
                      </a:r>
                    </a:p>
                  </a:txBody>
                  <a:tcPr marL="9525" marR="9525" marT="9525" marB="0" anchor="ctr"/>
                </a:tc>
              </a:tr>
              <a:tr h="358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800" dirty="0">
                          <a:effectLst/>
                        </a:rPr>
                        <a:t>TOTAL</a:t>
                      </a:r>
                      <a:endParaRPr lang="es-G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        238,635,869.00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764830"/>
              </p:ext>
            </p:extLst>
          </p:nvPr>
        </p:nvGraphicFramePr>
        <p:xfrm>
          <a:off x="4355976" y="2924944"/>
          <a:ext cx="4406486" cy="4176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770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5472608" cy="2088232"/>
          </a:xfrm>
        </p:spPr>
        <p:txBody>
          <a:bodyPr>
            <a:noAutofit/>
          </a:bodyPr>
          <a:lstStyle/>
          <a:p>
            <a:r>
              <a:rPr lang="es-GT" sz="3600" dirty="0" smtClean="0"/>
              <a:t>Productos </a:t>
            </a:r>
            <a:r>
              <a:rPr lang="es-GT" sz="3600" dirty="0"/>
              <a:t/>
            </a:r>
            <a:br>
              <a:rPr lang="es-GT" sz="3600" dirty="0"/>
            </a:br>
            <a:r>
              <a:rPr lang="es-GT" sz="2400" dirty="0" smtClean="0"/>
              <a:t>Programas </a:t>
            </a:r>
            <a:r>
              <a:rPr lang="es-GT" sz="2400" dirty="0"/>
              <a:t>11 “Servicios de Turismo”</a:t>
            </a:r>
            <a:r>
              <a:rPr lang="es-GT" dirty="0">
                <a:ea typeface="Calibri"/>
                <a:cs typeface="Times New Roman"/>
              </a:rPr>
              <a:t/>
            </a:r>
            <a:br>
              <a:rPr lang="es-GT" dirty="0">
                <a:ea typeface="Calibri"/>
                <a:cs typeface="Times New Roman"/>
              </a:rPr>
            </a:br>
            <a:r>
              <a:rPr lang="es-GT" sz="2400" dirty="0"/>
              <a:t> y 12 </a:t>
            </a:r>
            <a:r>
              <a:rPr lang="es-GT" sz="2400" dirty="0" smtClean="0"/>
              <a:t> </a:t>
            </a:r>
            <a:r>
              <a:rPr lang="es-GT" sz="2400" dirty="0"/>
              <a:t>“Incremento de la Competitividad Turística</a:t>
            </a:r>
            <a:r>
              <a:rPr lang="es-GT" sz="2400" dirty="0" smtClean="0"/>
              <a:t>”</a:t>
            </a:r>
            <a:r>
              <a:rPr lang="es-GT" sz="3600" dirty="0"/>
              <a:t/>
            </a:r>
            <a:br>
              <a:rPr lang="es-GT" sz="3600" dirty="0"/>
            </a:br>
            <a:r>
              <a:rPr lang="es-GT" sz="1600" dirty="0"/>
              <a:t/>
            </a:r>
            <a:br>
              <a:rPr lang="es-GT" sz="1600" dirty="0"/>
            </a:br>
            <a:r>
              <a:rPr lang="es-GT" sz="2000" dirty="0" smtClean="0"/>
              <a:t>Ejercicio fiscal 2017</a:t>
            </a:r>
            <a:endParaRPr lang="es-GT" sz="20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2634444"/>
              </p:ext>
            </p:extLst>
          </p:nvPr>
        </p:nvGraphicFramePr>
        <p:xfrm>
          <a:off x="323528" y="2636912"/>
          <a:ext cx="7560517" cy="3736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/>
                <a:gridCol w="1152128"/>
                <a:gridCol w="18718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Producto</a:t>
                      </a:r>
                      <a:endParaRPr lang="es-G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Meta </a:t>
                      </a:r>
                      <a:endParaRPr lang="es-G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Presupuesto (Q)</a:t>
                      </a:r>
                      <a:endParaRPr lang="es-GT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GT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Señalización turística en beneficio de visitantes nacionales e internacionales</a:t>
                      </a:r>
                      <a:endParaRPr lang="es-GT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  <a:endParaRPr lang="es-GT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GT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1,900,000.00</a:t>
                      </a:r>
                      <a:endParaRPr lang="es-GT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GT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Visitantes nacionales e internacionales atendidos con información turística</a:t>
                      </a:r>
                      <a:endParaRPr lang="es-GT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73,290</a:t>
                      </a:r>
                      <a:endParaRPr lang="es-GT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GT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324,700.00</a:t>
                      </a:r>
                      <a:endParaRPr lang="es-GT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GT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Servicios de asistencia en seguridad a visitantes nacionales e internacionales</a:t>
                      </a:r>
                      <a:endParaRPr lang="es-GT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1,894</a:t>
                      </a:r>
                      <a:endParaRPr lang="es-GT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MX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204,000.00</a:t>
                      </a:r>
                      <a:endParaRPr lang="es-GT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GT" sz="1400" dirty="0" smtClean="0"/>
                        <a:t>Promoción de destinos turísticos de Guatemala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400" dirty="0" smtClean="0"/>
                        <a:t>217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103,217,544.12</a:t>
                      </a:r>
                      <a:endParaRPr lang="es-GT" sz="1400" dirty="0" smtClean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GT" sz="1400" dirty="0" smtClean="0"/>
                        <a:t>Asistencia técnica en legislación turística a personas jurídicas e individuales</a:t>
                      </a:r>
                      <a:endParaRPr lang="es-GT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400" dirty="0" smtClean="0"/>
                        <a:t>11,000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443,963.00</a:t>
                      </a:r>
                      <a:endParaRPr lang="es-GT" sz="1400" dirty="0" smtClean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GT" sz="1400" dirty="0" smtClean="0"/>
                        <a:t>Personas jurídicas e individuales capacitadas en temas turísticos</a:t>
                      </a:r>
                      <a:endParaRPr lang="es-GT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400" dirty="0" smtClean="0"/>
                        <a:t>6,510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1,498,050.00</a:t>
                      </a:r>
                      <a:endParaRPr lang="es-GT" sz="1400" dirty="0" smtClean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4336">
                <a:tc>
                  <a:txBody>
                    <a:bodyPr/>
                    <a:lstStyle/>
                    <a:p>
                      <a:pPr algn="just"/>
                      <a:r>
                        <a:rPr lang="es-GT" sz="1400" dirty="0" smtClean="0"/>
                        <a:t>Personas jurídicas con distintivo de calidad turística</a:t>
                      </a:r>
                      <a:endParaRPr lang="es-GT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50</a:t>
                      </a:r>
                      <a:endParaRPr lang="es-GT" sz="14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836,285.00</a:t>
                      </a:r>
                      <a:endParaRPr lang="es-GT" sz="14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09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GT" sz="3600" dirty="0" smtClean="0"/>
              <a:t>Presupuesto multianual 2018-2022</a:t>
            </a:r>
            <a:endParaRPr lang="es-GT" sz="36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708966"/>
              </p:ext>
            </p:extLst>
          </p:nvPr>
        </p:nvGraphicFramePr>
        <p:xfrm>
          <a:off x="395536" y="1988840"/>
          <a:ext cx="7632846" cy="3384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2141"/>
                <a:gridCol w="1272141"/>
                <a:gridCol w="1272141"/>
                <a:gridCol w="1272141"/>
                <a:gridCol w="1272141"/>
                <a:gridCol w="1272141"/>
              </a:tblGrid>
              <a:tr h="35297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PROGRAMA</a:t>
                      </a:r>
                      <a:endParaRPr lang="es-G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 smtClean="0">
                          <a:effectLst/>
                        </a:rPr>
                        <a:t>PRESUPUESTO (Q)</a:t>
                      </a:r>
                      <a:endParaRPr lang="es-G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274451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effectLst/>
                        </a:rPr>
                        <a:t>2018</a:t>
                      </a:r>
                      <a:endParaRPr lang="es-G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effectLst/>
                        </a:rPr>
                        <a:t>2019</a:t>
                      </a:r>
                      <a:endParaRPr lang="es-G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effectLst/>
                        </a:rPr>
                        <a:t>2020</a:t>
                      </a:r>
                      <a:endParaRPr lang="es-G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effectLst/>
                        </a:rPr>
                        <a:t>2021</a:t>
                      </a:r>
                      <a:endParaRPr lang="es-G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effectLst/>
                        </a:rPr>
                        <a:t>2022</a:t>
                      </a:r>
                      <a:endParaRPr lang="es-G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91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>
                          <a:effectLst/>
                        </a:rPr>
                        <a:t>01 “Actividades Centrales”</a:t>
                      </a:r>
                      <a:endParaRPr lang="es-G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 smtClean="0">
                          <a:effectLst/>
                        </a:rPr>
                        <a:t>80,482,797.00</a:t>
                      </a:r>
                      <a:endParaRPr lang="es-G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 smtClean="0">
                          <a:effectLst/>
                        </a:rPr>
                        <a:t>80,982,797.00</a:t>
                      </a:r>
                      <a:endParaRPr lang="es-G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 smtClean="0">
                          <a:effectLst/>
                        </a:rPr>
                        <a:t>80,982,797.00</a:t>
                      </a:r>
                      <a:endParaRPr lang="es-G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 smtClean="0">
                          <a:effectLst/>
                        </a:rPr>
                        <a:t>80,982,797.00</a:t>
                      </a:r>
                      <a:endParaRPr lang="es-G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 smtClean="0">
                          <a:effectLst/>
                        </a:rPr>
                        <a:t>80,982,797.00</a:t>
                      </a:r>
                      <a:endParaRPr lang="es-G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91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 smtClean="0">
                          <a:effectLst/>
                        </a:rPr>
                        <a:t>11 </a:t>
                      </a:r>
                      <a:r>
                        <a:rPr lang="es-GT" sz="1200" dirty="0">
                          <a:effectLst/>
                        </a:rPr>
                        <a:t>“Servicios de Turismo”</a:t>
                      </a:r>
                      <a:endParaRPr lang="es-G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 smtClean="0">
                          <a:effectLst/>
                        </a:rPr>
                        <a:t>37,677,942.00</a:t>
                      </a:r>
                      <a:endParaRPr lang="es-G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 smtClean="0">
                          <a:effectLst/>
                        </a:rPr>
                        <a:t>40,677,942.00</a:t>
                      </a:r>
                      <a:endParaRPr lang="es-G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 smtClean="0">
                          <a:effectLst/>
                        </a:rPr>
                        <a:t>43,677,942.00</a:t>
                      </a:r>
                      <a:endParaRPr lang="es-G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 smtClean="0">
                          <a:effectLst/>
                        </a:rPr>
                        <a:t>46,677,942.00</a:t>
                      </a:r>
                      <a:endParaRPr lang="es-G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 smtClean="0">
                          <a:effectLst/>
                        </a:rPr>
                        <a:t>49,677,942.00</a:t>
                      </a:r>
                      <a:endParaRPr lang="es-G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583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 smtClean="0">
                          <a:effectLst/>
                        </a:rPr>
                        <a:t>12 </a:t>
                      </a:r>
                      <a:r>
                        <a:rPr lang="es-GT" sz="1200" dirty="0">
                          <a:effectLst/>
                        </a:rPr>
                        <a:t>“Incremento de la Competitividad Turística”</a:t>
                      </a:r>
                      <a:endParaRPr lang="es-G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 smtClean="0">
                          <a:effectLst/>
                        </a:rPr>
                        <a:t>145,021,358.00</a:t>
                      </a:r>
                      <a:endParaRPr lang="es-G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 smtClean="0">
                          <a:effectLst/>
                        </a:rPr>
                        <a:t>150,021,358.00</a:t>
                      </a:r>
                      <a:endParaRPr lang="es-G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 smtClean="0">
                          <a:effectLst/>
                        </a:rPr>
                        <a:t>160,021,358.00</a:t>
                      </a:r>
                      <a:endParaRPr lang="es-G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 smtClean="0">
                          <a:effectLst/>
                        </a:rPr>
                        <a:t>170,021,358.00</a:t>
                      </a:r>
                      <a:endParaRPr lang="es-G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 smtClean="0">
                          <a:effectLst/>
                        </a:rPr>
                        <a:t>180,021,358.00</a:t>
                      </a:r>
                      <a:endParaRPr lang="es-G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37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 smtClean="0">
                          <a:effectLst/>
                        </a:rPr>
                        <a:t>99 </a:t>
                      </a:r>
                      <a:r>
                        <a:rPr lang="es-GT" sz="1200" dirty="0">
                          <a:effectLst/>
                        </a:rPr>
                        <a:t>“Partidas no asignables a programas”</a:t>
                      </a:r>
                      <a:endParaRPr lang="es-G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 smtClean="0">
                          <a:effectLst/>
                        </a:rPr>
                        <a:t>9,001,150.00</a:t>
                      </a:r>
                      <a:endParaRPr lang="es-G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 smtClean="0">
                          <a:effectLst/>
                        </a:rPr>
                        <a:t>7,500,135.00</a:t>
                      </a:r>
                      <a:endParaRPr lang="es-G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 smtClean="0">
                          <a:effectLst/>
                        </a:rPr>
                        <a:t>9,153,192.00</a:t>
                      </a:r>
                      <a:endParaRPr lang="es-G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 smtClean="0">
                          <a:effectLst/>
                        </a:rPr>
                        <a:t>9,966,073.00</a:t>
                      </a:r>
                      <a:endParaRPr lang="es-G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 smtClean="0">
                          <a:effectLst/>
                        </a:rPr>
                        <a:t>12,345,374.00</a:t>
                      </a:r>
                      <a:endParaRPr lang="es-G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effectLst/>
                        </a:rPr>
                        <a:t>TOTAL</a:t>
                      </a:r>
                      <a:endParaRPr lang="es-G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 smtClean="0">
                          <a:effectLst/>
                        </a:rPr>
                        <a:t>272,183,247.00</a:t>
                      </a:r>
                      <a:endParaRPr lang="es-G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 smtClean="0">
                          <a:effectLst/>
                        </a:rPr>
                        <a:t>279,182,232.0</a:t>
                      </a:r>
                      <a:endParaRPr lang="es-G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 smtClean="0">
                          <a:effectLst/>
                        </a:rPr>
                        <a:t>293,835,289.0</a:t>
                      </a:r>
                      <a:endParaRPr lang="es-G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 smtClean="0">
                          <a:effectLst/>
                        </a:rPr>
                        <a:t>307,648,170.0</a:t>
                      </a:r>
                      <a:endParaRPr lang="es-G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 smtClean="0">
                          <a:effectLst/>
                        </a:rPr>
                        <a:t>323,027,471.00</a:t>
                      </a:r>
                      <a:endParaRPr lang="es-G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51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Misión</a:t>
            </a:r>
            <a:endParaRPr lang="es-GT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7427168" cy="46085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GT" sz="2800" dirty="0"/>
              <a:t>Somos la autoridad superior en materia de turismo en Guatemala, que rige y controla la promoción, fomento y desarrollo sostenible de la industria turística, en el marco de la legislación y planificación sectorial y de su coordinación entre los sectores público, privado y sociedad civil.</a:t>
            </a:r>
          </a:p>
          <a:p>
            <a:endParaRPr lang="es-MX" dirty="0" smtClean="0"/>
          </a:p>
          <a:p>
            <a:r>
              <a:rPr lang="es-MX" sz="2400" dirty="0" smtClean="0"/>
              <a:t>Aprobada por Acuerdo de Dirección General No. 212 de fecha 2 de junio 2017.</a:t>
            </a:r>
            <a:endParaRPr lang="es-GT" sz="2400" dirty="0"/>
          </a:p>
        </p:txBody>
      </p:sp>
    </p:spTree>
    <p:extLst>
      <p:ext uri="{BB962C8B-B14F-4D97-AF65-F5344CB8AC3E}">
        <p14:creationId xmlns:p14="http://schemas.microsoft.com/office/powerpoint/2010/main" val="322732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GT" sz="3600" dirty="0" smtClean="0"/>
              <a:t>Presupuesto por programas 2018-2022</a:t>
            </a:r>
            <a:endParaRPr lang="es-GT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431807" cy="540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3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4624"/>
            <a:ext cx="4762872" cy="792088"/>
          </a:xfrm>
        </p:spPr>
        <p:txBody>
          <a:bodyPr/>
          <a:lstStyle/>
          <a:p>
            <a:r>
              <a:rPr lang="es-MX" dirty="0" smtClean="0"/>
              <a:t>Inversión en Promoción </a:t>
            </a:r>
            <a:r>
              <a:rPr lang="es-MX" sz="2400" dirty="0" smtClean="0"/>
              <a:t>2018-2022</a:t>
            </a:r>
            <a:endParaRPr lang="es-GT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9"/>
          <a:stretch/>
        </p:blipFill>
        <p:spPr bwMode="auto">
          <a:xfrm>
            <a:off x="899592" y="3140420"/>
            <a:ext cx="5472608" cy="354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8517551"/>
              </p:ext>
            </p:extLst>
          </p:nvPr>
        </p:nvGraphicFramePr>
        <p:xfrm>
          <a:off x="323529" y="836712"/>
          <a:ext cx="7920879" cy="2175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685"/>
                <a:gridCol w="1236658"/>
                <a:gridCol w="1224136"/>
                <a:gridCol w="1224136"/>
                <a:gridCol w="1224136"/>
                <a:gridCol w="1152128"/>
              </a:tblGrid>
              <a:tr h="288032">
                <a:tc>
                  <a:txBody>
                    <a:bodyPr/>
                    <a:lstStyle/>
                    <a:p>
                      <a:pPr algn="l" fontAlgn="ctr"/>
                      <a:endParaRPr lang="es-GT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2022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Campañas Internacionales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Q45,000,000.00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Q49,000,000.00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Q50,000,000.00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Q51,000,000.00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Q52,000,000.00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Campañas Nacionales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Q26,000,000.00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Q26,000,000.00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Q28,000,000.00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Q28,000,000.00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Q30,000,000.00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Participación en ferias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Q20,000,000.00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Q22,000,000.00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Q24,000,000.00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Q26,000,000.00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Q28,000,000.00 </a:t>
                      </a:r>
                    </a:p>
                  </a:txBody>
                  <a:tcPr marL="9525" marR="9525" marT="9525" marB="0" anchor="ctr"/>
                </a:tc>
              </a:tr>
              <a:tr h="404336">
                <a:tc>
                  <a:txBody>
                    <a:bodyPr/>
                    <a:lstStyle/>
                    <a:p>
                      <a:pPr algn="just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Viajes de Prensa y Filmación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Q  2,700,000.00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Q  2,900,000.00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Q  3,100,000.00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Q  3,300,000.00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Q  3,500,000.00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Caravanas Turísticas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Q  1,725,000.00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Q  1,983,750.00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Q  2,281,312.50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Q  2,578,875.00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Q  2,876,437.50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" t="1658" r="57380" b="70267"/>
          <a:stretch/>
        </p:blipFill>
        <p:spPr bwMode="auto">
          <a:xfrm>
            <a:off x="6228184" y="4293096"/>
            <a:ext cx="187752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73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Convenios de aporte económico 2018</a:t>
            </a:r>
            <a:endParaRPr lang="es-GT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65656"/>
              </p:ext>
            </p:extLst>
          </p:nvPr>
        </p:nvGraphicFramePr>
        <p:xfrm>
          <a:off x="251520" y="1772816"/>
          <a:ext cx="7920880" cy="4032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"/>
                <a:gridCol w="5544616"/>
                <a:gridCol w="1872208"/>
              </a:tblGrid>
              <a:tr h="350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dirty="0">
                          <a:effectLst/>
                        </a:rPr>
                        <a:t>No.</a:t>
                      </a:r>
                      <a:endParaRPr lang="es-G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>
                          <a:effectLst/>
                        </a:rPr>
                        <a:t>Proyecto</a:t>
                      </a:r>
                      <a:endParaRPr lang="es-G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>
                          <a:effectLst/>
                        </a:rPr>
                        <a:t>2018</a:t>
                      </a:r>
                      <a:endParaRPr lang="es-G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0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dirty="0">
                          <a:effectLst/>
                        </a:rPr>
                        <a:t>1</a:t>
                      </a:r>
                      <a:endParaRPr lang="es-G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GT" sz="1800" dirty="0">
                          <a:effectLst/>
                        </a:rPr>
                        <a:t>Parque turístico, playa pública Panajachel, Sololá</a:t>
                      </a:r>
                      <a:endParaRPr lang="es-G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GT" sz="1800" dirty="0">
                          <a:effectLst/>
                        </a:rPr>
                        <a:t>Q700,000.00</a:t>
                      </a:r>
                      <a:endParaRPr lang="es-G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700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dirty="0">
                          <a:effectLst/>
                        </a:rPr>
                        <a:t>2</a:t>
                      </a:r>
                      <a:endParaRPr lang="es-G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GT" sz="1800" dirty="0">
                          <a:effectLst/>
                        </a:rPr>
                        <a:t>Facilidades en el Cerro de la Cruz, San Juan La Laguna, Sololá</a:t>
                      </a:r>
                      <a:endParaRPr lang="es-G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GT" sz="1800" dirty="0">
                          <a:effectLst/>
                        </a:rPr>
                        <a:t>Q300,000.00</a:t>
                      </a:r>
                      <a:endParaRPr lang="es-G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16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dirty="0">
                          <a:effectLst/>
                        </a:rPr>
                        <a:t>3</a:t>
                      </a:r>
                      <a:endParaRPr lang="es-G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GT" sz="1800" dirty="0">
                          <a:effectLst/>
                        </a:rPr>
                        <a:t>Centro marino costero de la Reserva de Usos Múltiples de Monterrico, Santa Rosa (CECON)</a:t>
                      </a:r>
                      <a:endParaRPr lang="es-G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GT" sz="1800" dirty="0">
                          <a:effectLst/>
                        </a:rPr>
                        <a:t>Q1,000,000.00</a:t>
                      </a:r>
                      <a:endParaRPr lang="es-G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700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dirty="0">
                          <a:effectLst/>
                        </a:rPr>
                        <a:t>4</a:t>
                      </a:r>
                      <a:endParaRPr lang="es-G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GT" sz="1800" dirty="0">
                          <a:effectLst/>
                        </a:rPr>
                        <a:t>Calle turística de Monterrico, Santa Rosa</a:t>
                      </a:r>
                      <a:endParaRPr lang="es-G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GT" sz="1800" dirty="0">
                          <a:effectLst/>
                        </a:rPr>
                        <a:t>Q1,000,000.00</a:t>
                      </a:r>
                      <a:endParaRPr lang="es-G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700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dirty="0">
                          <a:effectLst/>
                        </a:rPr>
                        <a:t>5</a:t>
                      </a:r>
                      <a:endParaRPr lang="es-G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GT" sz="1800" dirty="0">
                          <a:effectLst/>
                        </a:rPr>
                        <a:t>Facilidades turísticas en volcán priorizado.</a:t>
                      </a:r>
                      <a:endParaRPr lang="es-G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GT" sz="1800" dirty="0">
                          <a:effectLst/>
                        </a:rPr>
                        <a:t>Q1,000,000.00</a:t>
                      </a:r>
                      <a:endParaRPr lang="es-G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16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dirty="0">
                          <a:effectLst/>
                        </a:rPr>
                        <a:t>6</a:t>
                      </a:r>
                      <a:endParaRPr lang="es-G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GT" sz="1800" dirty="0">
                          <a:effectLst/>
                        </a:rPr>
                        <a:t>Rehabilitación destino turístico Chichicastenango, Quiché (de acuerdo a resultados de estudio)</a:t>
                      </a:r>
                      <a:endParaRPr lang="es-G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GT" sz="1800" dirty="0">
                          <a:effectLst/>
                        </a:rPr>
                        <a:t>Q1,000,000.00</a:t>
                      </a:r>
                      <a:endParaRPr lang="es-G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59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130622"/>
            <a:ext cx="4762872" cy="1210146"/>
          </a:xfrm>
        </p:spPr>
        <p:txBody>
          <a:bodyPr/>
          <a:lstStyle/>
          <a:p>
            <a:r>
              <a:rPr lang="es-GT" dirty="0" smtClean="0"/>
              <a:t>Proyectos de ejecución directa, 2018</a:t>
            </a:r>
            <a:endParaRPr lang="es-GT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012556"/>
              </p:ext>
            </p:extLst>
          </p:nvPr>
        </p:nvGraphicFramePr>
        <p:xfrm>
          <a:off x="611560" y="1556792"/>
          <a:ext cx="6984776" cy="42310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"/>
                <a:gridCol w="4464496"/>
                <a:gridCol w="1944216"/>
              </a:tblGrid>
              <a:tr h="350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dirty="0">
                          <a:effectLst/>
                        </a:rPr>
                        <a:t>No.</a:t>
                      </a:r>
                      <a:endParaRPr lang="es-G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dirty="0">
                          <a:effectLst/>
                        </a:rPr>
                        <a:t>Proyecto</a:t>
                      </a:r>
                      <a:endParaRPr lang="es-G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dirty="0">
                          <a:effectLst/>
                        </a:rPr>
                        <a:t>2018</a:t>
                      </a:r>
                      <a:endParaRPr lang="es-G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50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dirty="0" smtClean="0">
                          <a:effectLst/>
                        </a:rPr>
                        <a:t>1</a:t>
                      </a:r>
                      <a:endParaRPr lang="es-GT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Construcción Museo </a:t>
                      </a:r>
                      <a:r>
                        <a:rPr lang="es-GT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Silvanus</a:t>
                      </a:r>
                      <a:r>
                        <a:rPr lang="es-G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GT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Morley</a:t>
                      </a:r>
                      <a:r>
                        <a:rPr lang="es-G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Parque Nacional Tikal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GT" sz="1800" dirty="0" smtClean="0">
                          <a:effectLst/>
                          <a:latin typeface="+mn-lt"/>
                        </a:rPr>
                        <a:t>Q1,000,000.00</a:t>
                      </a:r>
                      <a:endParaRPr lang="es-GT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700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dirty="0">
                          <a:effectLst/>
                        </a:rPr>
                        <a:t>2</a:t>
                      </a:r>
                      <a:endParaRPr lang="es-G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G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Construcción del arco de ingreso al Parque Nacional Tikal</a:t>
                      </a:r>
                      <a:endParaRPr lang="es-G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GT" sz="1800" dirty="0" smtClean="0">
                          <a:effectLst/>
                          <a:latin typeface="+mn-lt"/>
                        </a:rPr>
                        <a:t>Q1,000,000.00</a:t>
                      </a:r>
                      <a:endParaRPr lang="es-GT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16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dirty="0">
                          <a:effectLst/>
                        </a:rPr>
                        <a:t>3</a:t>
                      </a:r>
                      <a:endParaRPr lang="es-G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G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Construcción muelles turísticos en la cuenca del lago de Atitlán</a:t>
                      </a:r>
                      <a:endParaRPr lang="es-G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GT" sz="1800" dirty="0">
                          <a:effectLst/>
                          <a:latin typeface="+mn-lt"/>
                        </a:rPr>
                        <a:t>Q1,000,000.00</a:t>
                      </a:r>
                      <a:endParaRPr lang="es-GT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700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dirty="0" smtClean="0">
                          <a:effectLst/>
                        </a:rPr>
                        <a:t>4</a:t>
                      </a:r>
                      <a:endParaRPr lang="es-G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G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Mejoramiento Centro Turístico Castillo de San Felipe de Lara, Municipio de Livingston, Izabal</a:t>
                      </a:r>
                      <a:endParaRPr lang="es-G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GT" sz="1800" dirty="0">
                          <a:effectLst/>
                          <a:latin typeface="+mn-lt"/>
                        </a:rPr>
                        <a:t>Q1,000,000.00</a:t>
                      </a:r>
                      <a:endParaRPr lang="es-GT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700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dirty="0">
                          <a:effectLst/>
                        </a:rPr>
                        <a:t>5</a:t>
                      </a:r>
                      <a:endParaRPr lang="es-G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G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Construcción de Centro Turístico del Museo de Estanzuela, Municipio de Estanzuela, Zacapa</a:t>
                      </a:r>
                      <a:endParaRPr lang="es-G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GT" sz="1800" dirty="0">
                          <a:effectLst/>
                          <a:latin typeface="+mn-lt"/>
                        </a:rPr>
                        <a:t>Q1,000,000.00</a:t>
                      </a:r>
                      <a:endParaRPr lang="es-GT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16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dirty="0">
                          <a:effectLst/>
                        </a:rPr>
                        <a:t>6</a:t>
                      </a:r>
                      <a:endParaRPr lang="es-G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G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Construcción facilidades turísticas en el Parque Arqueológico </a:t>
                      </a:r>
                      <a:r>
                        <a:rPr lang="es-GT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Quirigua</a:t>
                      </a:r>
                      <a:endParaRPr lang="es-G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GT" sz="1800" dirty="0">
                          <a:effectLst/>
                          <a:latin typeface="+mn-lt"/>
                        </a:rPr>
                        <a:t>Q1,000,000.00</a:t>
                      </a:r>
                      <a:endParaRPr lang="es-GT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32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064896" cy="1296144"/>
          </a:xfrm>
          <a:solidFill>
            <a:srgbClr val="E5F5FF"/>
          </a:solidFill>
        </p:spPr>
        <p:txBody>
          <a:bodyPr/>
          <a:lstStyle/>
          <a:p>
            <a:pPr lvl="0"/>
            <a:r>
              <a:rPr lang="es-ES_tradnl" sz="2400" dirty="0"/>
              <a:t>Política Pública de Reparación a las Comunidades afectadas por la Construcción de la Hidroeléctrica </a:t>
            </a:r>
            <a:r>
              <a:rPr lang="es-ES_tradnl" sz="2400" dirty="0" err="1"/>
              <a:t>Chixoy</a:t>
            </a:r>
            <a:r>
              <a:rPr lang="es-ES_tradnl" sz="2400" dirty="0"/>
              <a:t>, cuyos derechos humanos fueron </a:t>
            </a:r>
            <a:r>
              <a:rPr lang="es-ES_tradnl" sz="2400" dirty="0" smtClean="0"/>
              <a:t>vulnerados</a:t>
            </a:r>
            <a:endParaRPr lang="es-GT" sz="2400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1726586"/>
            <a:ext cx="8208912" cy="5112568"/>
          </a:xfrm>
        </p:spPr>
        <p:txBody>
          <a:bodyPr>
            <a:normAutofit/>
          </a:bodyPr>
          <a:lstStyle/>
          <a:p>
            <a:pPr algn="just"/>
            <a:r>
              <a:rPr lang="es-GT" sz="2400" dirty="0" smtClean="0"/>
              <a:t>Se cuenta con un </a:t>
            </a:r>
            <a:r>
              <a:rPr lang="es-GT" sz="2400" dirty="0"/>
              <a:t>documento técnico “Potencialidad Turística del Área del </a:t>
            </a:r>
            <a:r>
              <a:rPr lang="es-GT" sz="2400" dirty="0" err="1"/>
              <a:t>Chixoy</a:t>
            </a:r>
            <a:r>
              <a:rPr lang="es-GT" sz="2400" dirty="0" smtClean="0"/>
              <a:t>”  y </a:t>
            </a:r>
            <a:r>
              <a:rPr lang="es-GT" sz="2400" dirty="0"/>
              <a:t>plan de acción  para el 2018-2022 </a:t>
            </a:r>
            <a:r>
              <a:rPr lang="es-GT" sz="2400" dirty="0" smtClean="0"/>
              <a:t>:</a:t>
            </a:r>
          </a:p>
          <a:p>
            <a:pPr lvl="1"/>
            <a:r>
              <a:rPr lang="es-GT" sz="2000" dirty="0" smtClean="0"/>
              <a:t>Corto </a:t>
            </a:r>
            <a:r>
              <a:rPr lang="es-GT" sz="2000" dirty="0"/>
              <a:t>plazo: </a:t>
            </a:r>
          </a:p>
          <a:p>
            <a:pPr lvl="2" algn="just"/>
            <a:r>
              <a:rPr lang="es-GT" sz="1800" dirty="0"/>
              <a:t>Seguimiento de las visitas técnicas y de supervisión de avances</a:t>
            </a:r>
          </a:p>
          <a:p>
            <a:pPr lvl="1" algn="just"/>
            <a:r>
              <a:rPr lang="es-GT" sz="2000" dirty="0"/>
              <a:t>Mediano plazo: </a:t>
            </a:r>
          </a:p>
          <a:p>
            <a:pPr lvl="2" algn="just"/>
            <a:r>
              <a:rPr lang="es-GT" sz="1800" dirty="0"/>
              <a:t>Señalización de los diferentes atractivos o rutas </a:t>
            </a:r>
            <a:r>
              <a:rPr lang="es-GT" sz="1800" dirty="0" smtClean="0"/>
              <a:t>turísticas: capacitaciones especializadas, apoyo </a:t>
            </a:r>
            <a:r>
              <a:rPr lang="es-GT" sz="1800" dirty="0"/>
              <a:t>en equipo especializado para Turismo de </a:t>
            </a:r>
            <a:r>
              <a:rPr lang="es-GT" sz="1800" dirty="0" smtClean="0"/>
              <a:t>Aventura, apoyo </a:t>
            </a:r>
            <a:r>
              <a:rPr lang="es-GT" sz="1800" dirty="0"/>
              <a:t>en apoyos técnicos en conjunto con AIESEC con Turismo de </a:t>
            </a:r>
            <a:r>
              <a:rPr lang="es-GT" sz="1800" dirty="0" smtClean="0"/>
              <a:t>Voluntariado, apoyo </a:t>
            </a:r>
            <a:r>
              <a:rPr lang="es-GT" sz="1800" dirty="0"/>
              <a:t>en equipamiento o productos necesarios para servicios </a:t>
            </a:r>
            <a:r>
              <a:rPr lang="es-GT" sz="1800" dirty="0" smtClean="0"/>
              <a:t>turísticos y desarrollo </a:t>
            </a:r>
            <a:r>
              <a:rPr lang="es-GT" sz="1800" dirty="0"/>
              <a:t>de material promocional</a:t>
            </a:r>
          </a:p>
          <a:p>
            <a:pPr lvl="1" algn="just"/>
            <a:r>
              <a:rPr lang="es-GT" sz="2000" dirty="0"/>
              <a:t>Largo </a:t>
            </a:r>
            <a:r>
              <a:rPr lang="es-GT" sz="2000" dirty="0" smtClean="0"/>
              <a:t>plazo:</a:t>
            </a:r>
          </a:p>
          <a:p>
            <a:pPr lvl="2" algn="just"/>
            <a:r>
              <a:rPr lang="es-GT" sz="1800" dirty="0" smtClean="0"/>
              <a:t>Remozamiento </a:t>
            </a:r>
            <a:r>
              <a:rPr lang="es-GT" sz="1800" dirty="0"/>
              <a:t>y recuperación de sitios turísticos.</a:t>
            </a:r>
          </a:p>
          <a:p>
            <a:pPr lvl="2" algn="just"/>
            <a:r>
              <a:rPr lang="es-GT" sz="1800" dirty="0"/>
              <a:t>Promoción del producto turístico áreas de </a:t>
            </a:r>
            <a:r>
              <a:rPr lang="es-GT" sz="1800" dirty="0" err="1"/>
              <a:t>Chixoy</a:t>
            </a:r>
            <a:r>
              <a:rPr lang="es-GT" sz="1800" dirty="0"/>
              <a:t>.</a:t>
            </a:r>
          </a:p>
          <a:p>
            <a:pPr lvl="2"/>
            <a:r>
              <a:rPr lang="es-GT" sz="1800" dirty="0"/>
              <a:t>Desarrollo de actividades que incentiven el turismo en el área. </a:t>
            </a:r>
          </a:p>
          <a:p>
            <a:endParaRPr lang="es-GT" sz="2400" dirty="0"/>
          </a:p>
        </p:txBody>
      </p:sp>
    </p:spTree>
    <p:extLst>
      <p:ext uri="{BB962C8B-B14F-4D97-AF65-F5344CB8AC3E}">
        <p14:creationId xmlns:p14="http://schemas.microsoft.com/office/powerpoint/2010/main" val="156664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683568" y="1700808"/>
            <a:ext cx="6840760" cy="2736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GT" sz="4800" b="1" dirty="0" smtClean="0">
                <a:solidFill>
                  <a:srgbClr val="376092"/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Conclusiones</a:t>
            </a:r>
            <a:endParaRPr lang="es-GT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4762872" cy="864096"/>
          </a:xfrm>
        </p:spPr>
        <p:txBody>
          <a:bodyPr>
            <a:normAutofit/>
          </a:bodyPr>
          <a:lstStyle/>
          <a:p>
            <a:r>
              <a:rPr lang="es-GT" b="1" dirty="0" smtClean="0"/>
              <a:t>Conclusiones</a:t>
            </a:r>
            <a:endParaRPr lang="es-GT" b="1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7632848" cy="5517232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2400" dirty="0"/>
              <a:t>El INGUAT es el </a:t>
            </a:r>
            <a:r>
              <a:rPr lang="es-MX" sz="2400" dirty="0" smtClean="0"/>
              <a:t>ente rector </a:t>
            </a:r>
            <a:r>
              <a:rPr lang="es-MX" sz="2400" dirty="0"/>
              <a:t>del </a:t>
            </a:r>
            <a:r>
              <a:rPr lang="es-MX" sz="2400" dirty="0" smtClean="0"/>
              <a:t>turismo en Guatemala y de acuerdo al </a:t>
            </a:r>
            <a:r>
              <a:rPr lang="es-MX" sz="2400" dirty="0"/>
              <a:t>Modelo de </a:t>
            </a:r>
            <a:r>
              <a:rPr lang="es-MX" sz="2400" dirty="0" smtClean="0"/>
              <a:t>Competitividad Turística </a:t>
            </a:r>
            <a:r>
              <a:rPr lang="es-MX" sz="2400" dirty="0"/>
              <a:t>para poder alcanzar </a:t>
            </a:r>
            <a:r>
              <a:rPr lang="es-MX" sz="2400" dirty="0" smtClean="0"/>
              <a:t>el Resultado </a:t>
            </a:r>
            <a:r>
              <a:rPr lang="es-MX" sz="2400" dirty="0"/>
              <a:t>E</a:t>
            </a:r>
            <a:r>
              <a:rPr lang="es-MX" sz="2400" dirty="0" smtClean="0"/>
              <a:t>stratégico de País -REP-, se </a:t>
            </a:r>
            <a:r>
              <a:rPr lang="es-MX" sz="2400" dirty="0"/>
              <a:t>requiere la participación y </a:t>
            </a:r>
            <a:r>
              <a:rPr lang="es-MX" sz="2400" dirty="0" smtClean="0"/>
              <a:t>disponibilidad </a:t>
            </a:r>
            <a:r>
              <a:rPr lang="es-MX" sz="2400" dirty="0"/>
              <a:t>presupuestaria y financiera de las otras 10 </a:t>
            </a:r>
            <a:r>
              <a:rPr lang="es-MX" sz="2400" dirty="0" smtClean="0"/>
              <a:t>entidades. </a:t>
            </a:r>
            <a:r>
              <a:rPr lang="es-MX" sz="2400" dirty="0"/>
              <a:t>Coordinar e integrar a todos los actores relacionados con el desarrollo del sector turístico, es un </a:t>
            </a:r>
            <a:r>
              <a:rPr lang="es-MX" sz="2400" dirty="0" smtClean="0"/>
              <a:t>reto para el INGUAT,  que se está atendiendo a través de las instancias de coordinación interinstitucional.</a:t>
            </a:r>
          </a:p>
          <a:p>
            <a:pPr algn="just"/>
            <a:endParaRPr lang="es-MX" sz="2400" dirty="0" smtClean="0"/>
          </a:p>
          <a:p>
            <a:pPr algn="just"/>
            <a:r>
              <a:rPr lang="es-MX" sz="2400" dirty="0"/>
              <a:t>La competitividad turística es un factor clave para cambiar la trayectoria </a:t>
            </a:r>
            <a:r>
              <a:rPr lang="es-MX" sz="2400" dirty="0" smtClean="0"/>
              <a:t>del </a:t>
            </a:r>
            <a:r>
              <a:rPr lang="es-MX" sz="2400" dirty="0"/>
              <a:t>desarrollo económico, para generar un crecimiento acelerado e inclusivo, </a:t>
            </a:r>
            <a:r>
              <a:rPr lang="es-MX" sz="2400" dirty="0" smtClean="0"/>
              <a:t>que requiere la atención de condicionantes </a:t>
            </a:r>
            <a:r>
              <a:rPr lang="es-GT" sz="2400" dirty="0" smtClean="0"/>
              <a:t>tales como: la infraestructura</a:t>
            </a:r>
            <a:r>
              <a:rPr lang="es-GT" sz="2400" dirty="0" smtClean="0"/>
              <a:t>, </a:t>
            </a:r>
            <a:r>
              <a:rPr lang="es-GT" sz="2400" dirty="0" smtClean="0"/>
              <a:t>la imagen </a:t>
            </a:r>
            <a:r>
              <a:rPr lang="es-GT" sz="2400" dirty="0" smtClean="0"/>
              <a:t>del </a:t>
            </a:r>
            <a:r>
              <a:rPr lang="es-GT" sz="2400" dirty="0" smtClean="0"/>
              <a:t>país, seguridad</a:t>
            </a:r>
            <a:r>
              <a:rPr lang="es-MX" sz="2400" dirty="0" smtClean="0"/>
              <a:t> </a:t>
            </a:r>
            <a:r>
              <a:rPr lang="es-MX" sz="2400" dirty="0" smtClean="0"/>
              <a:t>y otros</a:t>
            </a:r>
            <a:r>
              <a:rPr lang="es-MX" sz="2400" dirty="0" smtClean="0"/>
              <a:t>.</a:t>
            </a:r>
          </a:p>
          <a:p>
            <a:pPr algn="just"/>
            <a:endParaRPr lang="es-MX" sz="2400" dirty="0"/>
          </a:p>
          <a:p>
            <a:pPr algn="just"/>
            <a:endParaRPr lang="es-GT" sz="2400" dirty="0"/>
          </a:p>
          <a:p>
            <a:pPr marL="457200" lvl="1" indent="0" algn="just">
              <a:buNone/>
            </a:pPr>
            <a:endParaRPr lang="es-GT" sz="2000" dirty="0" smtClean="0"/>
          </a:p>
          <a:p>
            <a:pPr marL="457200" lvl="1" indent="0" algn="just">
              <a:buNone/>
            </a:pPr>
            <a:endParaRPr lang="es-GT" sz="2000" dirty="0" smtClean="0"/>
          </a:p>
          <a:p>
            <a:pPr algn="just"/>
            <a:endParaRPr lang="es-GT" sz="2400" dirty="0"/>
          </a:p>
        </p:txBody>
      </p:sp>
    </p:spTree>
    <p:extLst>
      <p:ext uri="{BB962C8B-B14F-4D97-AF65-F5344CB8AC3E}">
        <p14:creationId xmlns:p14="http://schemas.microsoft.com/office/powerpoint/2010/main" val="251399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4762872" cy="864096"/>
          </a:xfrm>
        </p:spPr>
        <p:txBody>
          <a:bodyPr>
            <a:normAutofit/>
          </a:bodyPr>
          <a:lstStyle/>
          <a:p>
            <a:r>
              <a:rPr lang="es-GT" b="1" dirty="0" smtClean="0"/>
              <a:t>Conclusiones</a:t>
            </a:r>
            <a:endParaRPr lang="es-GT" b="1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7632848" cy="5517232"/>
          </a:xfrm>
        </p:spPr>
        <p:txBody>
          <a:bodyPr>
            <a:normAutofit/>
          </a:bodyPr>
          <a:lstStyle/>
          <a:p>
            <a:pPr algn="just"/>
            <a:r>
              <a:rPr lang="es-MX" sz="2400" dirty="0" smtClean="0"/>
              <a:t>EL INGUAT con su presupuesto aporta a la mejora de la infraestructura y puesta en valor del patrimonio natural y cultural. </a:t>
            </a:r>
          </a:p>
          <a:p>
            <a:pPr algn="just"/>
            <a:r>
              <a:rPr lang="es-MX" sz="2400" dirty="0" smtClean="0"/>
              <a:t>Las actividades que realiza el INGUAT están enmarcadas dentro del Plan Maestro de Turismo Sostenible 2015-2025.</a:t>
            </a:r>
          </a:p>
          <a:p>
            <a:pPr algn="just"/>
            <a:r>
              <a:rPr lang="es-MX" sz="2400" dirty="0" smtClean="0"/>
              <a:t>Las entidades que formulan proyectos turísticos, deben solicitar previamente el análisis técnico por parte del INGUAT, con el fin de alcanzar los objetivos del PMTS. </a:t>
            </a:r>
            <a:endParaRPr lang="es-MX" sz="2400" dirty="0" smtClean="0"/>
          </a:p>
          <a:p>
            <a:pPr algn="just"/>
            <a:endParaRPr lang="es-GT" sz="2400" dirty="0"/>
          </a:p>
        </p:txBody>
      </p:sp>
    </p:spTree>
    <p:extLst>
      <p:ext uri="{BB962C8B-B14F-4D97-AF65-F5344CB8AC3E}">
        <p14:creationId xmlns:p14="http://schemas.microsoft.com/office/powerpoint/2010/main" val="419195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Visión</a:t>
            </a:r>
            <a:endParaRPr lang="es-GT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7427168" cy="46085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GT" sz="2800" dirty="0"/>
              <a:t>Para el 2025, el INGUAT se ha consolidado como el líder que coordina eficazmente, el desarrollo y promoción turística del país, con las instituciones públicas y privadas, en el marco del Plan Maestro de Turismo Sostenible de Guatemala 2015-2025</a:t>
            </a:r>
            <a:r>
              <a:rPr lang="es-GT" sz="2000" dirty="0"/>
              <a:t>.</a:t>
            </a:r>
            <a:endParaRPr lang="es-GT" sz="2800" dirty="0"/>
          </a:p>
          <a:p>
            <a:endParaRPr lang="es-MX" dirty="0" smtClean="0"/>
          </a:p>
          <a:p>
            <a:r>
              <a:rPr lang="es-MX" sz="2400" dirty="0" smtClean="0"/>
              <a:t>Aprobada por Acuerdo de Dirección General No. 212 de fecha 2 de junio 2017.</a:t>
            </a:r>
            <a:endParaRPr lang="es-GT" sz="2400" dirty="0"/>
          </a:p>
        </p:txBody>
      </p:sp>
    </p:spTree>
    <p:extLst>
      <p:ext uri="{BB962C8B-B14F-4D97-AF65-F5344CB8AC3E}">
        <p14:creationId xmlns:p14="http://schemas.microsoft.com/office/powerpoint/2010/main" val="12169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Ingresos del INGUAT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700808"/>
            <a:ext cx="7704856" cy="3312368"/>
          </a:xfrm>
        </p:spPr>
        <p:txBody>
          <a:bodyPr>
            <a:normAutofit/>
          </a:bodyPr>
          <a:lstStyle/>
          <a:p>
            <a:pPr lvl="0" algn="just"/>
            <a:r>
              <a:rPr lang="es-MX" sz="2400" dirty="0" smtClean="0"/>
              <a:t>Impuesto </a:t>
            </a:r>
            <a:r>
              <a:rPr lang="es-MX" sz="2400" dirty="0"/>
              <a:t>del 10% Sobre Hospedaje.</a:t>
            </a:r>
            <a:endParaRPr lang="es-GT" sz="2400" dirty="0"/>
          </a:p>
          <a:p>
            <a:pPr lvl="0" algn="just"/>
            <a:r>
              <a:rPr lang="es-MX" sz="2400" dirty="0"/>
              <a:t>Impuesto de Salida del País Vía Marítima.</a:t>
            </a:r>
            <a:endParaRPr lang="es-GT" sz="2400" dirty="0"/>
          </a:p>
          <a:p>
            <a:pPr lvl="0" algn="just"/>
            <a:r>
              <a:rPr lang="es-MX" sz="2400" dirty="0"/>
              <a:t>Impuesto de Salida del País Vía Aérea</a:t>
            </a:r>
            <a:r>
              <a:rPr lang="es-MX" sz="2400" dirty="0" smtClean="0"/>
              <a:t>.</a:t>
            </a:r>
          </a:p>
          <a:p>
            <a:pPr lvl="0" algn="just"/>
            <a:r>
              <a:rPr lang="es-MX" sz="2400" dirty="0" smtClean="0"/>
              <a:t>Otros (ingresos por otros servicios y venta de bienes  (presentaciones Ballet Folklórico, cobro por ingreso al  Castillo de San Felipe de Lara, renta de locales, otros).</a:t>
            </a:r>
            <a:endParaRPr lang="es-GT" sz="2400" dirty="0"/>
          </a:p>
        </p:txBody>
      </p:sp>
    </p:spTree>
    <p:extLst>
      <p:ext uri="{BB962C8B-B14F-4D97-AF65-F5344CB8AC3E}">
        <p14:creationId xmlns:p14="http://schemas.microsoft.com/office/powerpoint/2010/main" val="40338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476672"/>
            <a:ext cx="4762872" cy="1210146"/>
          </a:xfrm>
        </p:spPr>
        <p:txBody>
          <a:bodyPr>
            <a:noAutofit/>
          </a:bodyPr>
          <a:lstStyle/>
          <a:p>
            <a:r>
              <a:rPr lang="es-MX" dirty="0"/>
              <a:t>Distribución </a:t>
            </a:r>
            <a:r>
              <a:rPr lang="es-MX" dirty="0" smtClean="0"/>
              <a:t>de los impuestos</a:t>
            </a:r>
            <a:endParaRPr lang="es-GT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23528" y="1844824"/>
            <a:ext cx="7704856" cy="3816424"/>
          </a:xfrm>
        </p:spPr>
        <p:txBody>
          <a:bodyPr>
            <a:normAutofit/>
          </a:bodyPr>
          <a:lstStyle/>
          <a:p>
            <a:r>
              <a:rPr lang="es-MX" sz="2400" dirty="0" smtClean="0"/>
              <a:t>Distribución del Impuesto </a:t>
            </a:r>
            <a:r>
              <a:rPr lang="es-MX" sz="2400" dirty="0"/>
              <a:t>del 10% </a:t>
            </a:r>
            <a:r>
              <a:rPr lang="es-MX" sz="2400" dirty="0" smtClean="0"/>
              <a:t>sobre Hospedaje:</a:t>
            </a:r>
          </a:p>
          <a:p>
            <a:pPr lvl="1"/>
            <a:r>
              <a:rPr lang="es-MX" sz="2000" dirty="0"/>
              <a:t>Instituto Guatemalteco de Turismo -INGUAT-		</a:t>
            </a:r>
            <a:r>
              <a:rPr lang="es-MX" sz="2000" dirty="0" smtClean="0"/>
              <a:t>100%</a:t>
            </a:r>
            <a:endParaRPr lang="es-MX" sz="2000" dirty="0"/>
          </a:p>
          <a:p>
            <a:pPr marL="457200" lvl="1" indent="0">
              <a:buNone/>
            </a:pPr>
            <a:endParaRPr lang="es-MX" sz="2000" dirty="0" smtClean="0"/>
          </a:p>
          <a:p>
            <a:r>
              <a:rPr lang="es-MX" sz="2400" dirty="0" smtClean="0"/>
              <a:t>Distribución del Impuesto de Salida del País Vía Marítima:</a:t>
            </a:r>
          </a:p>
          <a:p>
            <a:pPr lvl="1"/>
            <a:r>
              <a:rPr lang="es-MX" sz="2000" dirty="0" smtClean="0"/>
              <a:t>Instituto Guatemalteco de Turismo -INGUAT-		75%</a:t>
            </a:r>
          </a:p>
          <a:p>
            <a:pPr lvl="1"/>
            <a:r>
              <a:rPr lang="es-MX" sz="2000" dirty="0" smtClean="0"/>
              <a:t>Ministerio de Cultura y Deportes			15%</a:t>
            </a:r>
          </a:p>
          <a:p>
            <a:pPr lvl="1"/>
            <a:r>
              <a:rPr lang="es-MX" sz="2000" dirty="0" smtClean="0"/>
              <a:t>Comisión Nacional de Áreas Protegidas –CONAP-	10%</a:t>
            </a:r>
            <a:endParaRPr lang="es-GT" sz="2000" dirty="0"/>
          </a:p>
        </p:txBody>
      </p:sp>
    </p:spTree>
    <p:extLst>
      <p:ext uri="{BB962C8B-B14F-4D97-AF65-F5344CB8AC3E}">
        <p14:creationId xmlns:p14="http://schemas.microsoft.com/office/powerpoint/2010/main" val="800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476672"/>
            <a:ext cx="4762872" cy="1210146"/>
          </a:xfrm>
        </p:spPr>
        <p:txBody>
          <a:bodyPr>
            <a:noAutofit/>
          </a:bodyPr>
          <a:lstStyle/>
          <a:p>
            <a:r>
              <a:rPr lang="es-MX" dirty="0"/>
              <a:t>Distribución de los impuestos</a:t>
            </a:r>
            <a:endParaRPr lang="es-GT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23528" y="1916832"/>
            <a:ext cx="7704856" cy="3960440"/>
          </a:xfrm>
        </p:spPr>
        <p:txBody>
          <a:bodyPr>
            <a:normAutofit/>
          </a:bodyPr>
          <a:lstStyle/>
          <a:p>
            <a:r>
              <a:rPr lang="es-MX" sz="2400" dirty="0" smtClean="0"/>
              <a:t>Distribución del Impuesto de Salida del País Vía Aérea:</a:t>
            </a:r>
          </a:p>
          <a:p>
            <a:pPr lvl="1"/>
            <a:r>
              <a:rPr lang="es-MX" sz="2000" dirty="0" smtClean="0"/>
              <a:t>Instituto Guatemalteco de Turismo -INGUAT-		33%</a:t>
            </a:r>
          </a:p>
          <a:p>
            <a:pPr lvl="1"/>
            <a:r>
              <a:rPr lang="es-MX" sz="2000" dirty="0" smtClean="0"/>
              <a:t>Ministerio de Educación 				32%</a:t>
            </a:r>
          </a:p>
          <a:p>
            <a:pPr lvl="1"/>
            <a:r>
              <a:rPr lang="es-MX" sz="2000" dirty="0" smtClean="0"/>
              <a:t>Dirección general de Aeronáutica Civil		27%</a:t>
            </a:r>
          </a:p>
          <a:p>
            <a:pPr lvl="1"/>
            <a:r>
              <a:rPr lang="es-MX" sz="2000" dirty="0" smtClean="0"/>
              <a:t>Ministerio de Cultura y Deportes			   4%</a:t>
            </a:r>
          </a:p>
          <a:p>
            <a:pPr lvl="1"/>
            <a:r>
              <a:rPr lang="es-MX" sz="2000" dirty="0" smtClean="0"/>
              <a:t>Comisión Nacional de Áreas Protegidas –CONAP-	   4%</a:t>
            </a:r>
            <a:endParaRPr lang="es-GT" sz="2000" dirty="0"/>
          </a:p>
        </p:txBody>
      </p:sp>
    </p:spTree>
    <p:extLst>
      <p:ext uri="{BB962C8B-B14F-4D97-AF65-F5344CB8AC3E}">
        <p14:creationId xmlns:p14="http://schemas.microsoft.com/office/powerpoint/2010/main" val="249005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547664" y="1700808"/>
            <a:ext cx="5112568" cy="2736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GT" sz="4800" b="1" dirty="0" smtClean="0">
                <a:solidFill>
                  <a:srgbClr val="376092"/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Antecedentes</a:t>
            </a:r>
            <a:endParaRPr lang="es-GT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77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4762872" cy="936104"/>
          </a:xfrm>
        </p:spPr>
        <p:txBody>
          <a:bodyPr>
            <a:normAutofit/>
          </a:bodyPr>
          <a:lstStyle/>
          <a:p>
            <a:r>
              <a:rPr lang="es-GT" sz="3600" b="1" dirty="0" smtClean="0"/>
              <a:t>Impacto del turismo</a:t>
            </a:r>
            <a:endParaRPr lang="es-GT" sz="3600" b="1" dirty="0"/>
          </a:p>
        </p:txBody>
      </p:sp>
      <p:pic>
        <p:nvPicPr>
          <p:cNvPr id="7" name="6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3" r="3898"/>
          <a:stretch/>
        </p:blipFill>
        <p:spPr bwMode="auto">
          <a:xfrm>
            <a:off x="1451084" y="1484784"/>
            <a:ext cx="2076044" cy="20363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300823" y="6165304"/>
            <a:ext cx="4936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*Fuente: </a:t>
            </a:r>
            <a:r>
              <a:rPr lang="es-ES" dirty="0" err="1" smtClean="0"/>
              <a:t>World</a:t>
            </a:r>
            <a:r>
              <a:rPr lang="es-ES" dirty="0" smtClean="0"/>
              <a:t> </a:t>
            </a:r>
            <a:r>
              <a:rPr lang="es-ES" dirty="0" err="1"/>
              <a:t>Travel</a:t>
            </a:r>
            <a:r>
              <a:rPr lang="es-ES" dirty="0"/>
              <a:t> and </a:t>
            </a:r>
            <a:r>
              <a:rPr lang="es-ES" dirty="0" err="1"/>
              <a:t>Tourism</a:t>
            </a:r>
            <a:r>
              <a:rPr lang="es-ES" dirty="0"/>
              <a:t> Council -WTTC-</a:t>
            </a:r>
            <a:endParaRPr lang="es-GT" dirty="0"/>
          </a:p>
        </p:txBody>
      </p:sp>
      <p:sp>
        <p:nvSpPr>
          <p:cNvPr id="4" name="3 Elipse"/>
          <p:cNvSpPr/>
          <p:nvPr/>
        </p:nvSpPr>
        <p:spPr>
          <a:xfrm>
            <a:off x="4535996" y="1661892"/>
            <a:ext cx="1872208" cy="1800203"/>
          </a:xfrm>
          <a:prstGeom prst="ellipse">
            <a:avLst/>
          </a:prstGeom>
          <a:gradFill flip="none" rotWithShape="1">
            <a:gsLst>
              <a:gs pos="31000">
                <a:schemeClr val="bg1"/>
              </a:gs>
              <a:gs pos="7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rgbClr val="002060"/>
                </a:solidFill>
                <a:latin typeface="Antique Olive" pitchFamily="34" charset="0"/>
              </a:rPr>
              <a:t>10.2% </a:t>
            </a:r>
            <a:endParaRPr lang="es-ES" sz="2400" b="1" dirty="0" smtClean="0">
              <a:solidFill>
                <a:srgbClr val="002060"/>
              </a:solidFill>
              <a:latin typeface="Antique Olive" pitchFamily="34" charset="0"/>
            </a:endParaRPr>
          </a:p>
          <a:p>
            <a:pPr algn="ctr"/>
            <a:r>
              <a:rPr lang="es-ES" sz="1400" b="1" dirty="0" smtClean="0">
                <a:solidFill>
                  <a:srgbClr val="002060"/>
                </a:solidFill>
                <a:latin typeface="Antique Olive" pitchFamily="34" charset="0"/>
              </a:rPr>
              <a:t>del </a:t>
            </a:r>
            <a:r>
              <a:rPr lang="es-ES" sz="1400" b="1" dirty="0">
                <a:solidFill>
                  <a:srgbClr val="002060"/>
                </a:solidFill>
                <a:latin typeface="Antique Olive" pitchFamily="34" charset="0"/>
              </a:rPr>
              <a:t>PIB</a:t>
            </a:r>
            <a:endParaRPr lang="es-GT" sz="1400" b="1" dirty="0">
              <a:solidFill>
                <a:srgbClr val="002060"/>
              </a:solidFill>
              <a:latin typeface="Antique Olive" pitchFamily="34" charset="0"/>
            </a:endParaRPr>
          </a:p>
        </p:txBody>
      </p:sp>
      <p:sp>
        <p:nvSpPr>
          <p:cNvPr id="5" name="4 Anillo"/>
          <p:cNvSpPr/>
          <p:nvPr/>
        </p:nvSpPr>
        <p:spPr>
          <a:xfrm>
            <a:off x="4463988" y="1553882"/>
            <a:ext cx="2016224" cy="2016224"/>
          </a:xfrm>
          <a:prstGeom prst="donut">
            <a:avLst>
              <a:gd name="adj" fmla="val 9665"/>
            </a:avLst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s-GT">
              <a:solidFill>
                <a:schemeClr val="tx1"/>
              </a:solidFill>
            </a:endParaRPr>
          </a:p>
        </p:txBody>
      </p:sp>
      <p:pic>
        <p:nvPicPr>
          <p:cNvPr id="8" name="Imagen 1" descr="slide 16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3" t="46437" r="4241" b="24340"/>
          <a:stretch/>
        </p:blipFill>
        <p:spPr>
          <a:xfrm>
            <a:off x="977805" y="4130254"/>
            <a:ext cx="6120680" cy="123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3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2209</TotalTime>
  <Words>1882</Words>
  <Application>Microsoft Office PowerPoint</Application>
  <PresentationFormat>Presentación en pantalla (4:3)</PresentationFormat>
  <Paragraphs>350</Paragraphs>
  <Slides>37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Tema de Office</vt:lpstr>
      <vt:lpstr>Presentación de PowerPoint</vt:lpstr>
      <vt:lpstr>Base Legal</vt:lpstr>
      <vt:lpstr>Misión</vt:lpstr>
      <vt:lpstr>Visión</vt:lpstr>
      <vt:lpstr>Ingresos del INGUAT</vt:lpstr>
      <vt:lpstr>Distribución de los impuestos</vt:lpstr>
      <vt:lpstr>Distribución de los impuestos</vt:lpstr>
      <vt:lpstr>Presentación de PowerPoint</vt:lpstr>
      <vt:lpstr>Impacto del turismo</vt:lpstr>
      <vt:lpstr>Presentación de PowerPoint</vt:lpstr>
      <vt:lpstr>Presentación de PowerPoint</vt:lpstr>
      <vt:lpstr>Ciclo de vida de los segmentos, PMTS 2015-2025</vt:lpstr>
      <vt:lpstr>Presentación de PowerPoint</vt:lpstr>
      <vt:lpstr>Mercados prioritarios,  PMTS 2015-2025</vt:lpstr>
      <vt:lpstr>Fronteras terrestres turísticas</vt:lpstr>
      <vt:lpstr>Conectividad, aeropuertos nacionales habilitados</vt:lpstr>
      <vt:lpstr>Oficinas Regionales y Subregionales</vt:lpstr>
      <vt:lpstr>Distintivo Sello Q</vt:lpstr>
      <vt:lpstr>Presentación de PowerPoint</vt:lpstr>
      <vt:lpstr>Política General de Gobierno 2016-2020 </vt:lpstr>
      <vt:lpstr>Resultado Estratégico de País -REP-</vt:lpstr>
      <vt:lpstr>Plan Maestro de Turismo Sostenible 2015-2025 –PMTS-</vt:lpstr>
      <vt:lpstr>Vinculación políticas públicas</vt:lpstr>
      <vt:lpstr>Presentación de PowerPoint</vt:lpstr>
      <vt:lpstr>Programa 12 " Incremento a la Competitividad Turística"</vt:lpstr>
      <vt:lpstr>Presupuesto histórico 2012-2016</vt:lpstr>
      <vt:lpstr>Presupuesto institucional 2017</vt:lpstr>
      <vt:lpstr>Productos  Programas 11 “Servicios de Turismo”  y 12  “Incremento de la Competitividad Turística”  Ejercicio fiscal 2017</vt:lpstr>
      <vt:lpstr>Presupuesto multianual 2018-2022</vt:lpstr>
      <vt:lpstr>Presupuesto por programas 2018-2022</vt:lpstr>
      <vt:lpstr>Inversión en Promoción 2018-2022</vt:lpstr>
      <vt:lpstr>Convenios de aporte económico 2018</vt:lpstr>
      <vt:lpstr>Proyectos de ejecución directa, 2018</vt:lpstr>
      <vt:lpstr>Política Pública de Reparación a las Comunidades afectadas por la Construcción de la Hidroeléctrica Chixoy, cuyos derechos humanos fueron vulnerados</vt:lpstr>
      <vt:lpstr>Presentación de PowerPoint</vt:lpstr>
      <vt:lpstr>Conclusiones</vt:lpstr>
      <vt:lpstr>Conclusiones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Hiram Azel Letona Ramos</dc:creator>
  <cp:lastModifiedBy>Anna Paola Chamorro</cp:lastModifiedBy>
  <cp:revision>122</cp:revision>
  <cp:lastPrinted>2017-05-17T00:39:29Z</cp:lastPrinted>
  <dcterms:created xsi:type="dcterms:W3CDTF">2017-05-10T23:30:59Z</dcterms:created>
  <dcterms:modified xsi:type="dcterms:W3CDTF">2017-06-07T21:26:21Z</dcterms:modified>
</cp:coreProperties>
</file>