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47" r:id="rId2"/>
    <p:sldId id="346" r:id="rId3"/>
    <p:sldId id="349" r:id="rId4"/>
    <p:sldId id="350" r:id="rId5"/>
    <p:sldId id="284" r:id="rId6"/>
    <p:sldId id="285" r:id="rId7"/>
    <p:sldId id="286" r:id="rId8"/>
    <p:sldId id="270" r:id="rId9"/>
    <p:sldId id="269" r:id="rId10"/>
    <p:sldId id="288" r:id="rId11"/>
    <p:sldId id="351" r:id="rId12"/>
    <p:sldId id="293" r:id="rId13"/>
    <p:sldId id="355" r:id="rId14"/>
    <p:sldId id="356" r:id="rId15"/>
    <p:sldId id="357" r:id="rId16"/>
    <p:sldId id="358" r:id="rId17"/>
    <p:sldId id="335" r:id="rId18"/>
    <p:sldId id="353" r:id="rId19"/>
    <p:sldId id="354" r:id="rId20"/>
    <p:sldId id="337" r:id="rId21"/>
    <p:sldId id="338" r:id="rId22"/>
    <p:sldId id="341" r:id="rId23"/>
    <p:sldId id="343" r:id="rId24"/>
    <p:sldId id="344" r:id="rId25"/>
    <p:sldId id="345" r:id="rId26"/>
    <p:sldId id="333" r:id="rId27"/>
    <p:sldId id="352" r:id="rId28"/>
    <p:sldId id="323" r:id="rId29"/>
    <p:sldId id="324" r:id="rId30"/>
    <p:sldId id="325" r:id="rId31"/>
    <p:sldId id="326" r:id="rId32"/>
    <p:sldId id="327" r:id="rId33"/>
    <p:sldId id="328" r:id="rId34"/>
  </p:sldIdLst>
  <p:sldSz cx="9144000" cy="6858000" type="screen4x3"/>
  <p:notesSz cx="6797675" cy="9926638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0000"/>
    <a:srgbClr val="BE0602"/>
    <a:srgbClr val="BC8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4" autoAdjust="0"/>
    <p:restoredTop sz="94675" autoAdjust="0"/>
  </p:normalViewPr>
  <p:slideViewPr>
    <p:cSldViewPr>
      <p:cViewPr varScale="1">
        <p:scale>
          <a:sx n="67" d="100"/>
          <a:sy n="67" d="100"/>
        </p:scale>
        <p:origin x="87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ifuentes\Desktop\Gobierno%20Abierto\2017\Gobierno%20Abierto%20Delegaciones%2029-05-2017\Correcciones%20de%20Gr&#225;fic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ifuentes\Desktop\Gobierno%20Abierto\2017\Gobierno%20Abierto%20Delegaciones%2029-05-2017\Correcciones%20de%20Gr&#225;fic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ifuentes\Desktop\Gobierno%20Abierto\2017\Gobierno%20Abierto%20Delegaciones%2029-05-2017\Correcciones%20de%20Gr&#225;fic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ifuentes\Desktop\Gobierno%20Abierto\2017\Gobierno%20Abierto%20Delegaciones%2029-05-2017\Correcciones%20de%20Gr&#225;fic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ifuentes\Desktop\Gobierno%20Abierto\2017\Gobierno%20Abierto%20Delegaciones%2029-05-2017\Correcciones%20de%20Gr&#225;fica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ifuentes\Desktop\Gobierno%20Abierto\2017\Gobierno%20Abierto%20Delegaciones%2029-05-2017\Correcciones%20de%20Gr&#225;fica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ifuentes\Desktop\Gobierno%20Abierto\2017\Gobierno%20Abierto%20Delegaciones%2029-05-2017\Correcciones%20de%20Gr&#225;fica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r>
              <a:rPr lang="es-GT" b="1">
                <a:solidFill>
                  <a:sysClr val="windowText" lastClr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Beneficiarios</a:t>
            </a:r>
          </a:p>
          <a:p>
            <a:pPr>
              <a:defRPr b="1">
                <a:latin typeface="Times" panose="02020603050405020304" pitchFamily="18" charset="0"/>
                <a:cs typeface="Times" panose="02020603050405020304" pitchFamily="18" charset="0"/>
              </a:defRPr>
            </a:pPr>
            <a:r>
              <a:rPr lang="es-GT" b="1">
                <a:solidFill>
                  <a:sysClr val="windowText" lastClr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Propuesta Programática 2018-2022</a:t>
            </a:r>
          </a:p>
          <a:p>
            <a:pPr>
              <a:defRPr b="1">
                <a:latin typeface="Times" panose="02020603050405020304" pitchFamily="18" charset="0"/>
                <a:cs typeface="Times" panose="02020603050405020304" pitchFamily="18" charset="0"/>
              </a:defRPr>
            </a:pPr>
            <a:r>
              <a:rPr lang="es-GT" b="1">
                <a:solidFill>
                  <a:sysClr val="windowText" lastClr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(Expresado en Millones de Personas)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defRPr>
          </a:pPr>
          <a:endParaRPr lang="es-GT"/>
        </a:p>
      </c:txPr>
    </c:title>
    <c:autoTitleDeleted val="0"/>
    <c:view3D>
      <c:rotX val="15"/>
      <c:rotY val="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6C00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Times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Hoja1!$H$43:$H$47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Hoja1!$I$43:$I$47</c:f>
              <c:numCache>
                <c:formatCode>General</c:formatCode>
                <c:ptCount val="5"/>
                <c:pt idx="0">
                  <c:v>1.3</c:v>
                </c:pt>
                <c:pt idx="1">
                  <c:v>1.5</c:v>
                </c:pt>
                <c:pt idx="2">
                  <c:v>1.6</c:v>
                </c:pt>
                <c:pt idx="3">
                  <c:v>1.8</c:v>
                </c:pt>
                <c:pt idx="4" formatCode="0.0">
                  <c:v>2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3475808"/>
        <c:axId val="193476200"/>
        <c:axId val="0"/>
      </c:bar3DChart>
      <c:catAx>
        <c:axId val="19347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s-GT"/>
          </a:p>
        </c:txPr>
        <c:crossAx val="193476200"/>
        <c:crosses val="autoZero"/>
        <c:auto val="1"/>
        <c:lblAlgn val="ctr"/>
        <c:lblOffset val="100"/>
        <c:noMultiLvlLbl val="0"/>
      </c:catAx>
      <c:valAx>
        <c:axId val="1934762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347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G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Presupuesto 2018 por Grupo de Gasto</a:t>
            </a:r>
          </a:p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Expresado en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millones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G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6C0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'presu 2017'!$J$48:$J$53</c:f>
              <c:strCache>
                <c:ptCount val="6"/>
                <c:pt idx="0">
                  <c:v>GRUPO 0 - Servicios Personales (30.3 %)</c:v>
                </c:pt>
                <c:pt idx="1">
                  <c:v>GRUPO 1 - Servicios no Personales (9.4 %)</c:v>
                </c:pt>
                <c:pt idx="2">
                  <c:v>GRUPO 2 - Materiales y Suministros (21.0 %)</c:v>
                </c:pt>
                <c:pt idx="3">
                  <c:v>GRUPO 3 - Propiedad, Planta, Equipo e Intangibles (36.2 %)</c:v>
                </c:pt>
                <c:pt idx="4">
                  <c:v>GRUPO 4 - Transferencias Corrientes (3.0 %)</c:v>
                </c:pt>
                <c:pt idx="5">
                  <c:v>GRUPO 9 - Asignaciones Globales (0.04 %)</c:v>
                </c:pt>
              </c:strCache>
            </c:strRef>
          </c:cat>
          <c:val>
            <c:numRef>
              <c:f>'presu 2017'!$K$48:$K$53</c:f>
              <c:numCache>
                <c:formatCode>_([$Q-100A]* #,##0.0_);_([$Q-100A]* \(#,##0.0\);_([$Q-100A]* "-"??_);_(@_)</c:formatCode>
                <c:ptCount val="6"/>
                <c:pt idx="0">
                  <c:v>71.161000000000001</c:v>
                </c:pt>
                <c:pt idx="1">
                  <c:v>22</c:v>
                </c:pt>
                <c:pt idx="2">
                  <c:v>49.24</c:v>
                </c:pt>
                <c:pt idx="3">
                  <c:v>85</c:v>
                </c:pt>
                <c:pt idx="4">
                  <c:v>7</c:v>
                </c:pt>
                <c:pt idx="5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897664"/>
        <c:axId val="419894528"/>
      </c:barChart>
      <c:catAx>
        <c:axId val="41989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419894528"/>
        <c:crosses val="autoZero"/>
        <c:auto val="1"/>
        <c:lblAlgn val="ctr"/>
        <c:lblOffset val="100"/>
        <c:noMultiLvlLbl val="0"/>
      </c:catAx>
      <c:valAx>
        <c:axId val="4198945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[$Q-100A]* #,##0.0_);_([$Q-100A]* \(#,##0.0\);_([$Q-100A]* &quot;-&quot;??_);_(@_)" sourceLinked="1"/>
        <c:majorTickMark val="none"/>
        <c:minorTickMark val="none"/>
        <c:tickLblPos val="nextTo"/>
        <c:crossAx val="41989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G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GT" sz="1800" b="1" i="0" baseline="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Propuesta Programática</a:t>
            </a:r>
            <a:endParaRPr lang="es-GT" dirty="0" smtClean="0"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defRPr/>
            </a:pPr>
            <a:r>
              <a:rPr lang="es-GT" sz="1800" b="1" i="0" baseline="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2018-2022</a:t>
            </a:r>
            <a:endParaRPr lang="es-GT" dirty="0" smtClean="0"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defRPr/>
            </a:pPr>
            <a:r>
              <a:rPr lang="es-GT" sz="1200" b="1" i="0" baseline="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(Montos expresados en millones de Q.)</a:t>
            </a:r>
            <a:endParaRPr lang="es-GT" sz="1050" dirty="0"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view3D>
      <c:rotX val="0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88.1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" panose="02020603050405020304" pitchFamily="18" charset="0"/>
                    <a:ea typeface="+mn-ea"/>
                    <a:cs typeface="Times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Artes!$G$84:$G$88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Artes!$H$84:$H$88</c:f>
              <c:numCache>
                <c:formatCode>General</c:formatCode>
                <c:ptCount val="5"/>
                <c:pt idx="0">
                  <c:v>86.1</c:v>
                </c:pt>
                <c:pt idx="1">
                  <c:v>90.1</c:v>
                </c:pt>
                <c:pt idx="2">
                  <c:v>108.8</c:v>
                </c:pt>
                <c:pt idx="3">
                  <c:v>109.7</c:v>
                </c:pt>
                <c:pt idx="4">
                  <c:v>108.4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78.0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" panose="02020603050405020304" pitchFamily="18" charset="0"/>
                    <a:ea typeface="+mn-ea"/>
                    <a:cs typeface="Times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Artes!$G$84:$G$88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Artes!$I$84:$I$88</c:f>
              <c:numCache>
                <c:formatCode>0.0</c:formatCode>
                <c:ptCount val="5"/>
                <c:pt idx="0">
                  <c:v>80</c:v>
                </c:pt>
                <c:pt idx="1">
                  <c:v>78</c:v>
                </c:pt>
                <c:pt idx="2">
                  <c:v>72</c:v>
                </c:pt>
                <c:pt idx="3">
                  <c:v>77</c:v>
                </c:pt>
                <c:pt idx="4">
                  <c:v>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476984"/>
        <c:axId val="193477376"/>
        <c:axId val="0"/>
      </c:bar3DChart>
      <c:catAx>
        <c:axId val="193476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s-GT"/>
          </a:p>
        </c:txPr>
        <c:crossAx val="193477376"/>
        <c:crosses val="autoZero"/>
        <c:auto val="1"/>
        <c:lblAlgn val="ctr"/>
        <c:lblOffset val="100"/>
        <c:noMultiLvlLbl val="0"/>
      </c:catAx>
      <c:valAx>
        <c:axId val="193477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3476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GT" b="1" dirty="0"/>
              <a:t>Beneficiarios </a:t>
            </a:r>
          </a:p>
          <a:p>
            <a:pPr>
              <a:defRPr/>
            </a:pPr>
            <a:r>
              <a:rPr lang="es-GT" b="1" dirty="0"/>
              <a:t>Propuesta Programática 2018-2022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GT"/>
        </a:p>
      </c:txPr>
    </c:title>
    <c:autoTitleDeleted val="0"/>
    <c:view3D>
      <c:rotX val="0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6C000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BC8E5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Desarrollo!$C$20:$C$24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Desarrollo!$D$20:$D$24</c:f>
              <c:numCache>
                <c:formatCode>#,##0.00</c:formatCode>
                <c:ptCount val="5"/>
                <c:pt idx="0">
                  <c:v>15359</c:v>
                </c:pt>
                <c:pt idx="1">
                  <c:v>15786</c:v>
                </c:pt>
                <c:pt idx="2">
                  <c:v>16214</c:v>
                </c:pt>
                <c:pt idx="3">
                  <c:v>16640</c:v>
                </c:pt>
                <c:pt idx="4">
                  <c:v>16887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3747392"/>
        <c:axId val="193747784"/>
        <c:axId val="0"/>
      </c:bar3DChart>
      <c:catAx>
        <c:axId val="19374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193747784"/>
        <c:crosses val="autoZero"/>
        <c:auto val="1"/>
        <c:lblAlgn val="ctr"/>
        <c:lblOffset val="100"/>
        <c:noMultiLvlLbl val="0"/>
      </c:catAx>
      <c:valAx>
        <c:axId val="19374778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93747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G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r>
              <a:rPr lang="es-GT" sz="1800" b="1" i="0" baseline="0" dirty="0" smtClean="0">
                <a:solidFill>
                  <a:schemeClr val="tx1"/>
                </a:solidFill>
                <a:effectLst/>
              </a:rPr>
              <a:t>Propuesta Programática </a:t>
            </a:r>
            <a:r>
              <a:rPr lang="es-GT" sz="1400" b="1" i="0" baseline="0" dirty="0" smtClean="0">
                <a:solidFill>
                  <a:schemeClr val="tx1"/>
                </a:solidFill>
                <a:effectLst/>
              </a:rPr>
              <a:t>2018-2022</a:t>
            </a:r>
            <a:endParaRPr lang="es-GT" sz="1100" b="1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GT" sz="1400" b="0" i="0" baseline="0" dirty="0" smtClean="0">
                <a:solidFill>
                  <a:schemeClr val="tx1"/>
                </a:solidFill>
                <a:effectLst/>
              </a:rPr>
              <a:t>(Montos expresados en millones de Q.)</a:t>
            </a:r>
            <a:endParaRPr lang="es-GT" sz="1100" b="0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defRPr>
          </a:pPr>
          <a:endParaRPr lang="es-G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18.7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" panose="02020603050405020304" pitchFamily="18" charset="0"/>
                    <a:ea typeface="+mn-ea"/>
                    <a:cs typeface="Times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Desarrollo!$C$70:$C$74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Desarrollo!$D$70:$D$74</c:f>
              <c:numCache>
                <c:formatCode>General</c:formatCode>
                <c:ptCount val="5"/>
                <c:pt idx="0">
                  <c:v>19.2</c:v>
                </c:pt>
                <c:pt idx="1">
                  <c:v>19.8</c:v>
                </c:pt>
                <c:pt idx="2" formatCode="0.0">
                  <c:v>21</c:v>
                </c:pt>
                <c:pt idx="3">
                  <c:v>22.3</c:v>
                </c:pt>
                <c:pt idx="4" formatCode="0.0">
                  <c:v>23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" panose="02020603050405020304" pitchFamily="18" charset="0"/>
                    <a:ea typeface="+mn-ea"/>
                    <a:cs typeface="Times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Desarrollo!$C$70:$C$74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Desarrollo!$E$70:$E$74</c:f>
              <c:numCache>
                <c:formatCode>0.0</c:formatCode>
                <c:ptCount val="5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3748568"/>
        <c:axId val="193748960"/>
      </c:barChart>
      <c:catAx>
        <c:axId val="193748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s-GT"/>
          </a:p>
        </c:txPr>
        <c:crossAx val="193748960"/>
        <c:crosses val="autoZero"/>
        <c:auto val="1"/>
        <c:lblAlgn val="ctr"/>
        <c:lblOffset val="100"/>
        <c:noMultiLvlLbl val="0"/>
      </c:catAx>
      <c:valAx>
        <c:axId val="193748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37485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" panose="02020603050405020304" pitchFamily="18" charset="0"/>
          <a:cs typeface="Times" panose="02020603050405020304" pitchFamily="18" charset="0"/>
        </a:defRPr>
      </a:pPr>
      <a:endParaRPr lang="es-G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GT" sz="2400" b="1" dirty="0"/>
              <a:t>Beneficiarios</a:t>
            </a:r>
          </a:p>
          <a:p>
            <a:pPr>
              <a:defRPr/>
            </a:pPr>
            <a:r>
              <a:rPr lang="es-GT" sz="1400" b="0" dirty="0"/>
              <a:t>Propuesta Programática 2018-2022</a:t>
            </a:r>
          </a:p>
        </c:rich>
      </c:tx>
      <c:layout>
        <c:manualLayout>
          <c:xMode val="edge"/>
          <c:yMode val="edge"/>
          <c:x val="0.28190266841644795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GT"/>
        </a:p>
      </c:txPr>
    </c:title>
    <c:autoTitleDeleted val="0"/>
    <c:view3D>
      <c:rotX val="0"/>
      <c:rotY val="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6C000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Patrimonio!$C$48:$C$52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Patrimonio!$D$48:$D$52</c:f>
              <c:numCache>
                <c:formatCode>#,##0</c:formatCode>
                <c:ptCount val="5"/>
                <c:pt idx="0">
                  <c:v>1284049</c:v>
                </c:pt>
                <c:pt idx="1">
                  <c:v>1472790</c:v>
                </c:pt>
                <c:pt idx="2">
                  <c:v>1575309</c:v>
                </c:pt>
                <c:pt idx="3">
                  <c:v>1696887</c:v>
                </c:pt>
                <c:pt idx="4">
                  <c:v>1783452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95699488"/>
        <c:axId val="195699880"/>
        <c:axId val="0"/>
      </c:bar3DChart>
      <c:catAx>
        <c:axId val="19569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195699880"/>
        <c:crosses val="autoZero"/>
        <c:auto val="1"/>
        <c:lblAlgn val="ctr"/>
        <c:lblOffset val="100"/>
        <c:noMultiLvlLbl val="0"/>
      </c:catAx>
      <c:valAx>
        <c:axId val="19569988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699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G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r>
              <a:rPr lang="es-GT" sz="1800" b="1" dirty="0"/>
              <a:t>Propuesta Programática 2018-2022</a:t>
            </a:r>
          </a:p>
          <a:p>
            <a:pPr>
              <a:defRPr/>
            </a:pPr>
            <a:r>
              <a:rPr lang="es-GT" dirty="0"/>
              <a:t>(Montos expresado en millones de Q.)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defRPr>
          </a:pPr>
          <a:endParaRPr lang="es-G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273.1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Times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Patrimonio!$C$78:$C$82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Patrimonio!$D$78:$D$82</c:f>
              <c:numCache>
                <c:formatCode>General</c:formatCode>
                <c:ptCount val="5"/>
                <c:pt idx="0">
                  <c:v>154.19999999999999</c:v>
                </c:pt>
                <c:pt idx="1">
                  <c:v>267.2</c:v>
                </c:pt>
                <c:pt idx="2">
                  <c:v>267.60000000000002</c:v>
                </c:pt>
                <c:pt idx="3">
                  <c:v>246.2</c:v>
                </c:pt>
                <c:pt idx="4">
                  <c:v>278.10000000000002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125.7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Times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Patrimonio!$C$78:$C$82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Patrimonio!$E$78:$E$82</c:f>
              <c:numCache>
                <c:formatCode>General</c:formatCode>
                <c:ptCount val="5"/>
                <c:pt idx="0">
                  <c:v>119.8</c:v>
                </c:pt>
                <c:pt idx="1">
                  <c:v>33.6</c:v>
                </c:pt>
                <c:pt idx="2">
                  <c:v>33.6</c:v>
                </c:pt>
                <c:pt idx="3">
                  <c:v>33.6</c:v>
                </c:pt>
                <c:pt idx="4">
                  <c:v>33.6</c:v>
                </c:pt>
              </c:numCache>
            </c:numRef>
          </c:val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19.2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19.2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19.2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19.2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19.2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Times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Patrimonio!$C$78:$C$82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Patrimonio!$F$78:$F$82</c:f>
              <c:numCache>
                <c:formatCode>General</c:formatCode>
                <c:ptCount val="5"/>
                <c:pt idx="0">
                  <c:v>19.3</c:v>
                </c:pt>
                <c:pt idx="1">
                  <c:v>22.6</c:v>
                </c:pt>
                <c:pt idx="2">
                  <c:v>22.6</c:v>
                </c:pt>
                <c:pt idx="3">
                  <c:v>22.6</c:v>
                </c:pt>
                <c:pt idx="4">
                  <c:v>22.6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5700664"/>
        <c:axId val="195701056"/>
      </c:barChart>
      <c:catAx>
        <c:axId val="195700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s-GT"/>
          </a:p>
        </c:txPr>
        <c:crossAx val="195701056"/>
        <c:crosses val="autoZero"/>
        <c:auto val="1"/>
        <c:lblAlgn val="ctr"/>
        <c:lblOffset val="100"/>
        <c:noMultiLvlLbl val="0"/>
      </c:catAx>
      <c:valAx>
        <c:axId val="1957010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57006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" panose="02020603050405020304" pitchFamily="18" charset="0"/>
          <a:cs typeface="Times" panose="02020603050405020304" pitchFamily="18" charset="0"/>
        </a:defRPr>
      </a:pPr>
      <a:endParaRPr lang="es-G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028403622049206E-2"/>
          <c:y val="4.2002139327979353E-2"/>
          <c:w val="0.50122933934984026"/>
          <c:h val="0.873480400230449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C0000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2.9295424121392262E-3"/>
                  <c:y val="4.8404417882065304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es-ES"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00" b="1" dirty="0" smtClean="0"/>
                      <a:t>Q. 154.2</a:t>
                    </a:r>
                    <a:endParaRPr lang="en-US" sz="14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s-ES" sz="1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G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519302483937853"/>
                      <c:h val="8.326404639678164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2.3318637334897772E-3"/>
                  <c:y val="-1.0267062551557072E-16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/>
                      <a:t>Q. 144.9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00801906715586"/>
                      <c:h val="6.809544377483609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1.9136984315037651E-3"/>
                  <c:y val="1.596282493166035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es-ES"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00" b="1" dirty="0" smtClean="0"/>
                      <a:t>Q. 299.1</a:t>
                    </a:r>
                    <a:endParaRPr lang="en-US" sz="14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s-ES" sz="1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s-G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Hoja3!$N$3:$N$5</c:f>
              <c:strCache>
                <c:ptCount val="3"/>
                <c:pt idx="0">
                  <c:v>Presupuesto 2017</c:v>
                </c:pt>
                <c:pt idx="1">
                  <c:v>Incremento para cubrir necesidades 2018</c:v>
                </c:pt>
                <c:pt idx="2">
                  <c:v>Proyección del Presupuesto 2018</c:v>
                </c:pt>
              </c:strCache>
            </c:strRef>
          </c:cat>
          <c:val>
            <c:numRef>
              <c:f>Hoja3!$O$3:$O$5</c:f>
              <c:numCache>
                <c:formatCode>_-[$Q-100A]* #,##0.00_-;\-[$Q-100A]* #,##0.00_-;_-[$Q-100A]* "-"??_-;_-@_-</c:formatCode>
                <c:ptCount val="3"/>
                <c:pt idx="0">
                  <c:v>154158568</c:v>
                </c:pt>
                <c:pt idx="1">
                  <c:v>139088484</c:v>
                </c:pt>
                <c:pt idx="2">
                  <c:v>293247052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95702232"/>
        <c:axId val="195702624"/>
      </c:barChart>
      <c:catAx>
        <c:axId val="195702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195702624"/>
        <c:crosses val="autoZero"/>
        <c:auto val="1"/>
        <c:lblAlgn val="ctr"/>
        <c:lblOffset val="100"/>
        <c:noMultiLvlLbl val="0"/>
      </c:catAx>
      <c:valAx>
        <c:axId val="195702624"/>
        <c:scaling>
          <c:orientation val="minMax"/>
        </c:scaling>
        <c:delete val="1"/>
        <c:axPos val="l"/>
        <c:numFmt formatCode="_-[$Q-100A]* #,##0.00_-;\-[$Q-100A]* #,##0.00_-;_-[$Q-100A]* &quot;-&quot;??_-;_-@_-" sourceLinked="1"/>
        <c:majorTickMark val="out"/>
        <c:minorTickMark val="none"/>
        <c:tickLblPos val="nextTo"/>
        <c:crossAx val="195702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804324176105629"/>
          <c:y val="0.39589558890945209"/>
          <c:w val="0.32169004328916073"/>
          <c:h val="0.332222354279504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GT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GT"/>
              <a:t>Tendencia de incremento de usuarios de 4 centros deportivos y recreativos en período 2018-2022</a:t>
            </a:r>
          </a:p>
          <a:p>
            <a:pPr>
              <a:defRPr/>
            </a:pPr>
            <a:r>
              <a:rPr lang="es-GT"/>
              <a:t>(cifras expresadas en millones)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G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0836377657384474E-2"/>
                  <c:y val="-8.07990084435061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Hoja1!$B$3:$B$9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xVal>
          <c:yVal>
            <c:numRef>
              <c:f>Hoja1!$C$3:$C$9</c:f>
              <c:numCache>
                <c:formatCode>0.00</c:formatCode>
                <c:ptCount val="7"/>
                <c:pt idx="0">
                  <c:v>3.8392140000000001</c:v>
                </c:pt>
                <c:pt idx="1">
                  <c:v>5.1707879999999999</c:v>
                </c:pt>
                <c:pt idx="2">
                  <c:v>5.4293279999999999</c:v>
                </c:pt>
                <c:pt idx="3">
                  <c:v>5.9722600000000003</c:v>
                </c:pt>
                <c:pt idx="4">
                  <c:v>6.5694860000000004</c:v>
                </c:pt>
                <c:pt idx="5">
                  <c:v>7.5549090000000003</c:v>
                </c:pt>
                <c:pt idx="6">
                  <c:v>8.6881450000000005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151688"/>
        <c:axId val="197152080"/>
      </c:scatterChart>
      <c:valAx>
        <c:axId val="197151688"/>
        <c:scaling>
          <c:orientation val="minMax"/>
          <c:max val="2022"/>
          <c:min val="20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197152080"/>
        <c:crosses val="autoZero"/>
        <c:crossBetween val="midCat"/>
      </c:valAx>
      <c:valAx>
        <c:axId val="197152080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1971516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G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GT" sz="2000" b="1" dirty="0"/>
              <a:t>Propuesta Programática 2018-2022</a:t>
            </a:r>
          </a:p>
          <a:p>
            <a:pPr>
              <a:defRPr sz="1800" b="1"/>
            </a:pPr>
            <a:r>
              <a:rPr lang="es-GT" sz="1400" b="1" dirty="0" smtClean="0"/>
              <a:t>(Montos expresado </a:t>
            </a:r>
            <a:r>
              <a:rPr lang="es-GT" sz="1400" b="1" dirty="0"/>
              <a:t>en </a:t>
            </a:r>
            <a:r>
              <a:rPr lang="es-GT" sz="1400" b="1" dirty="0" smtClean="0"/>
              <a:t>millones </a:t>
            </a:r>
            <a:r>
              <a:rPr lang="es-GT" sz="1400" b="1" dirty="0"/>
              <a:t>de Q.)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G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Hoja4!$D$25:$D$29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Hoja4!$E$25:$E$29</c:f>
              <c:numCache>
                <c:formatCode>0.0</c:formatCode>
                <c:ptCount val="5"/>
                <c:pt idx="0">
                  <c:v>80</c:v>
                </c:pt>
                <c:pt idx="1">
                  <c:v>100</c:v>
                </c:pt>
                <c:pt idx="2">
                  <c:v>110</c:v>
                </c:pt>
                <c:pt idx="3">
                  <c:v>120</c:v>
                </c:pt>
                <c:pt idx="4">
                  <c:v>130</c:v>
                </c:pt>
              </c:numCache>
            </c:numRef>
          </c:val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Hoja4!$D$25:$D$29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Hoja4!$F$25:$F$29</c:f>
              <c:numCache>
                <c:formatCode>0.0</c:formatCode>
                <c:ptCount val="5"/>
                <c:pt idx="0">
                  <c:v>35</c:v>
                </c:pt>
                <c:pt idx="1">
                  <c:v>30</c:v>
                </c:pt>
                <c:pt idx="2">
                  <c:v>30</c:v>
                </c:pt>
                <c:pt idx="3">
                  <c:v>35</c:v>
                </c:pt>
                <c:pt idx="4">
                  <c:v>35</c:v>
                </c:pt>
              </c:numCache>
            </c:numRef>
          </c:val>
        </c:ser>
        <c:ser>
          <c:idx val="2"/>
          <c:order val="2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Hoja4!$D$25:$D$29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Hoja4!$G$25:$G$29</c:f>
              <c:numCache>
                <c:formatCode>0.0</c:formatCode>
                <c:ptCount val="5"/>
                <c:pt idx="0" formatCode="General">
                  <c:v>17.5</c:v>
                </c:pt>
                <c:pt idx="1">
                  <c:v>19</c:v>
                </c:pt>
                <c:pt idx="2" formatCode="General">
                  <c:v>19.5</c:v>
                </c:pt>
                <c:pt idx="3">
                  <c:v>20</c:v>
                </c:pt>
                <c:pt idx="4">
                  <c:v>21</c:v>
                </c:pt>
              </c:numCache>
            </c:numRef>
          </c:val>
        </c:ser>
        <c:ser>
          <c:idx val="3"/>
          <c:order val="3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102.0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91.4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87.1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Hoja4!$D$25:$D$29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Hoja4!$H$25:$H$29</c:f>
              <c:numCache>
                <c:formatCode>General</c:formatCode>
                <c:ptCount val="5"/>
                <c:pt idx="0" formatCode="0.0">
                  <c:v>92</c:v>
                </c:pt>
                <c:pt idx="1">
                  <c:v>81.400000000000006</c:v>
                </c:pt>
                <c:pt idx="2">
                  <c:v>82.1</c:v>
                </c:pt>
                <c:pt idx="3">
                  <c:v>78.3</c:v>
                </c:pt>
                <c:pt idx="4">
                  <c:v>74.900000000000006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7153256"/>
        <c:axId val="197153648"/>
      </c:barChart>
      <c:catAx>
        <c:axId val="197153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197153648"/>
        <c:crosses val="autoZero"/>
        <c:auto val="1"/>
        <c:lblAlgn val="ctr"/>
        <c:lblOffset val="100"/>
        <c:noMultiLvlLbl val="0"/>
      </c:catAx>
      <c:valAx>
        <c:axId val="19715364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97153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G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E8BC42-D239-4818-A6CD-F0E7CE9AEC4D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GT"/>
        </a:p>
      </dgm:t>
    </dgm:pt>
    <dgm:pt modelId="{EC2F6D8B-97B0-4C3F-92B2-24B2E85839A1}">
      <dgm:prSet phldrT="[Texto]" custT="1"/>
      <dgm:spPr/>
      <dgm:t>
        <a:bodyPr/>
        <a:lstStyle/>
        <a:p>
          <a:r>
            <a:rPr lang="es-GT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Remozamiento de infraestructura (CCMAA, TBA y CCE)</a:t>
          </a:r>
          <a:endParaRPr lang="es-GT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DFCA21-3C37-4A4D-B781-CBFFA0FDC9EB}" type="parTrans" cxnId="{3CEBCAD8-1709-414C-9B64-4C5744FEF52C}">
      <dgm:prSet/>
      <dgm:spPr/>
      <dgm:t>
        <a:bodyPr/>
        <a:lstStyle/>
        <a:p>
          <a:endParaRPr lang="es-GT" sz="1400" b="1"/>
        </a:p>
      </dgm:t>
    </dgm:pt>
    <dgm:pt modelId="{994C348B-47E0-45F3-A192-0866BEB9FEEC}" type="sibTrans" cxnId="{3CEBCAD8-1709-414C-9B64-4C5744FEF52C}">
      <dgm:prSet/>
      <dgm:spPr/>
      <dgm:t>
        <a:bodyPr/>
        <a:lstStyle/>
        <a:p>
          <a:endParaRPr lang="es-GT" sz="1400" b="1"/>
        </a:p>
      </dgm:t>
    </dgm:pt>
    <dgm:pt modelId="{7669E184-C705-45A8-A75D-8B679552EBDE}">
      <dgm:prSet phldrT="[Texto]" custT="1"/>
      <dgm:spPr/>
      <dgm:t>
        <a:bodyPr/>
        <a:lstStyle/>
        <a:p>
          <a:r>
            <a:rPr lang="es-GT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Fortalecimiento de apoyo a Instituciones y Artistas Independientes</a:t>
          </a:r>
          <a:endParaRPr lang="es-GT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570760-AA8E-4AD6-B525-ABC1CD7C3171}" type="parTrans" cxnId="{700A1871-ECFE-4305-9136-D032B010CA86}">
      <dgm:prSet/>
      <dgm:spPr/>
      <dgm:t>
        <a:bodyPr/>
        <a:lstStyle/>
        <a:p>
          <a:endParaRPr lang="es-GT" sz="1400" b="1"/>
        </a:p>
      </dgm:t>
    </dgm:pt>
    <dgm:pt modelId="{663A2DEB-FE8B-4A39-8ED1-FEAC267D496F}" type="sibTrans" cxnId="{700A1871-ECFE-4305-9136-D032B010CA86}">
      <dgm:prSet/>
      <dgm:spPr/>
      <dgm:t>
        <a:bodyPr/>
        <a:lstStyle/>
        <a:p>
          <a:endParaRPr lang="es-GT" sz="1400" b="1"/>
        </a:p>
      </dgm:t>
    </dgm:pt>
    <dgm:pt modelId="{DBE1A230-D9DB-4F5A-AF66-05E322F25A59}">
      <dgm:prSet custT="1"/>
      <dgm:spPr/>
      <dgm:t>
        <a:bodyPr/>
        <a:lstStyle/>
        <a:p>
          <a:r>
            <a:rPr lang="es-GT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Remozamiento de Establecimientos de Formación Artística </a:t>
          </a:r>
          <a:endParaRPr lang="es-GT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1BBA4-6B54-4267-9127-3B142F807121}" type="parTrans" cxnId="{FAA4A65E-F15F-4072-AA01-F9997E4BDD6F}">
      <dgm:prSet/>
      <dgm:spPr/>
      <dgm:t>
        <a:bodyPr/>
        <a:lstStyle/>
        <a:p>
          <a:endParaRPr lang="es-GT" sz="1400" b="1"/>
        </a:p>
      </dgm:t>
    </dgm:pt>
    <dgm:pt modelId="{EFE05A01-56A4-4AC2-BEAF-D929A6CAB2A2}" type="sibTrans" cxnId="{FAA4A65E-F15F-4072-AA01-F9997E4BDD6F}">
      <dgm:prSet/>
      <dgm:spPr/>
      <dgm:t>
        <a:bodyPr/>
        <a:lstStyle/>
        <a:p>
          <a:endParaRPr lang="es-GT" sz="1400" b="1"/>
        </a:p>
      </dgm:t>
    </dgm:pt>
    <dgm:pt modelId="{E74DEBBC-3337-4656-A95F-C4DF7A04656C}">
      <dgm:prSet custT="1"/>
      <dgm:spPr/>
      <dgm:t>
        <a:bodyPr/>
        <a:lstStyle/>
        <a:p>
          <a:r>
            <a:rPr lang="es-GT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Construcción Nuevo Conservatorio de Música </a:t>
          </a:r>
          <a:endParaRPr lang="es-GT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5C66F6-590B-4ABC-83BF-C239DEA22E7E}" type="parTrans" cxnId="{DD774CE0-0E7E-4F33-9F2D-C52FAFD61F19}">
      <dgm:prSet/>
      <dgm:spPr/>
      <dgm:t>
        <a:bodyPr/>
        <a:lstStyle/>
        <a:p>
          <a:endParaRPr lang="es-GT" sz="1400" b="1"/>
        </a:p>
      </dgm:t>
    </dgm:pt>
    <dgm:pt modelId="{B037318C-5DED-4FF0-8D7D-A9E2634557FB}" type="sibTrans" cxnId="{DD774CE0-0E7E-4F33-9F2D-C52FAFD61F19}">
      <dgm:prSet/>
      <dgm:spPr/>
      <dgm:t>
        <a:bodyPr/>
        <a:lstStyle/>
        <a:p>
          <a:endParaRPr lang="es-GT" sz="1400" b="1"/>
        </a:p>
      </dgm:t>
    </dgm:pt>
    <dgm:pt modelId="{8F44A8F9-CF8F-0942-9812-5779CAF5CF52}" type="pres">
      <dgm:prSet presAssocID="{D2E8BC42-D239-4818-A6CD-F0E7CE9AEC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E0D39D-6EEC-1849-A200-107AB8951EB3}" type="pres">
      <dgm:prSet presAssocID="{EC2F6D8B-97B0-4C3F-92B2-24B2E85839A1}" presName="compNode" presStyleCnt="0"/>
      <dgm:spPr/>
    </dgm:pt>
    <dgm:pt modelId="{7C784C48-1BB9-5D45-8200-CC5E616726E1}" type="pres">
      <dgm:prSet presAssocID="{EC2F6D8B-97B0-4C3F-92B2-24B2E85839A1}" presName="pictRect" presStyleLbl="node1" presStyleIdx="0" presStyleCnt="4" custScaleX="105462" custScaleY="105462" custLinFactNeighborX="-5857" custLinFactNeighborY="-137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  <dgm:t>
        <a:bodyPr/>
        <a:lstStyle/>
        <a:p>
          <a:endParaRPr lang="en-US"/>
        </a:p>
      </dgm:t>
    </dgm:pt>
    <dgm:pt modelId="{2F2EA4DF-BC78-F548-83D9-8664C19C3196}" type="pres">
      <dgm:prSet presAssocID="{EC2F6D8B-97B0-4C3F-92B2-24B2E85839A1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85A92-F3AA-0545-8A5A-698427C54BC3}" type="pres">
      <dgm:prSet presAssocID="{994C348B-47E0-45F3-A192-0866BEB9FEE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9795C84-72CF-E04F-B5D0-ADBAD350ED16}" type="pres">
      <dgm:prSet presAssocID="{E74DEBBC-3337-4656-A95F-C4DF7A04656C}" presName="compNode" presStyleCnt="0"/>
      <dgm:spPr/>
    </dgm:pt>
    <dgm:pt modelId="{ABADB751-8349-7343-90C9-C0C3E05E7D5B}" type="pres">
      <dgm:prSet presAssocID="{E74DEBBC-3337-4656-A95F-C4DF7A04656C}" presName="pictRect" presStyleLbl="node1" presStyleIdx="1" presStyleCnt="4" custScaleX="109818" custScaleY="101756" custLinFactNeighborX="5183" custLinFactNeighborY="-4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/>
        </a:p>
      </dgm:t>
    </dgm:pt>
    <dgm:pt modelId="{A9B8DF2D-D2A0-6340-8CFC-671FED27C92E}" type="pres">
      <dgm:prSet presAssocID="{E74DEBBC-3337-4656-A95F-C4DF7A04656C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81D3F-33F1-824A-AE6F-93AE121FE305}" type="pres">
      <dgm:prSet presAssocID="{B037318C-5DED-4FF0-8D7D-A9E2634557F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20F7450-A14C-B845-A6E4-CB928F1B4F93}" type="pres">
      <dgm:prSet presAssocID="{7669E184-C705-45A8-A75D-8B679552EBDE}" presName="compNode" presStyleCnt="0"/>
      <dgm:spPr/>
    </dgm:pt>
    <dgm:pt modelId="{59833CE2-BD2B-7B49-8A42-E91B10CC0C2B}" type="pres">
      <dgm:prSet presAssocID="{7669E184-C705-45A8-A75D-8B679552EBDE}" presName="pictRect" presStyleLbl="node1" presStyleIdx="2" presStyleCnt="4" custScaleX="111281" custScaleY="115154" custLinFactNeighborX="-3638" custLinFactNeighborY="-2989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  <dgm:t>
        <a:bodyPr/>
        <a:lstStyle/>
        <a:p>
          <a:endParaRPr lang="en-US"/>
        </a:p>
      </dgm:t>
    </dgm:pt>
    <dgm:pt modelId="{32A35EA6-11E3-704B-B8AE-66C7FAADE4C5}" type="pres">
      <dgm:prSet presAssocID="{7669E184-C705-45A8-A75D-8B679552EBDE}" presName="textRect" presStyleLbl="revTx" presStyleIdx="2" presStyleCnt="4" custLinFactNeighborX="-909" custLinFactNeighborY="-395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2C04B-F012-DB4B-B5CD-F5BDF9A1D7B8}" type="pres">
      <dgm:prSet presAssocID="{663A2DEB-FE8B-4A39-8ED1-FEAC267D496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D1A56A3-5BA4-9143-97DC-4FF3A150D77D}" type="pres">
      <dgm:prSet presAssocID="{DBE1A230-D9DB-4F5A-AF66-05E322F25A59}" presName="compNode" presStyleCnt="0"/>
      <dgm:spPr/>
    </dgm:pt>
    <dgm:pt modelId="{D03027FB-18F1-DE49-8809-C7A24DF0C2DE}" type="pres">
      <dgm:prSet presAssocID="{DBE1A230-D9DB-4F5A-AF66-05E322F25A59}" presName="pictRect" presStyleLbl="node1" presStyleIdx="3" presStyleCnt="4" custScaleX="107593" custScaleY="113277" custLinFactNeighborX="5820" custLinFactNeighborY="-2989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DD53A4B-530B-B04F-B891-E611AF914709}" type="pres">
      <dgm:prSet presAssocID="{DBE1A230-D9DB-4F5A-AF66-05E322F25A59}" presName="textRect" presStyleLbl="revTx" presStyleIdx="3" presStyleCnt="4" custScaleX="113231" custScaleY="89975" custLinFactNeighborX="980" custLinFactNeighborY="-562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43120A-A6C6-4686-8596-75B35A678EC2}" type="presOf" srcId="{DBE1A230-D9DB-4F5A-AF66-05E322F25A59}" destId="{DDD53A4B-530B-B04F-B891-E611AF914709}" srcOrd="0" destOrd="0" presId="urn:microsoft.com/office/officeart/2005/8/layout/pList1"/>
    <dgm:cxn modelId="{404B8F70-8BEF-457D-A4BE-ED8D810A82CE}" type="presOf" srcId="{B037318C-5DED-4FF0-8D7D-A9E2634557FB}" destId="{DDE81D3F-33F1-824A-AE6F-93AE121FE305}" srcOrd="0" destOrd="0" presId="urn:microsoft.com/office/officeart/2005/8/layout/pList1"/>
    <dgm:cxn modelId="{50F6D37A-B0F5-4B10-AC9B-44DA0524408A}" type="presOf" srcId="{EC2F6D8B-97B0-4C3F-92B2-24B2E85839A1}" destId="{2F2EA4DF-BC78-F548-83D9-8664C19C3196}" srcOrd="0" destOrd="0" presId="urn:microsoft.com/office/officeart/2005/8/layout/pList1"/>
    <dgm:cxn modelId="{0EF77F71-B1E6-4F5C-BD05-FD2101579916}" type="presOf" srcId="{E74DEBBC-3337-4656-A95F-C4DF7A04656C}" destId="{A9B8DF2D-D2A0-6340-8CFC-671FED27C92E}" srcOrd="0" destOrd="0" presId="urn:microsoft.com/office/officeart/2005/8/layout/pList1"/>
    <dgm:cxn modelId="{FAA4A65E-F15F-4072-AA01-F9997E4BDD6F}" srcId="{D2E8BC42-D239-4818-A6CD-F0E7CE9AEC4D}" destId="{DBE1A230-D9DB-4F5A-AF66-05E322F25A59}" srcOrd="3" destOrd="0" parTransId="{F7A1BBA4-6B54-4267-9127-3B142F807121}" sibTransId="{EFE05A01-56A4-4AC2-BEAF-D929A6CAB2A2}"/>
    <dgm:cxn modelId="{880E68B0-AADB-4A55-B8DD-431C07D8BD39}" type="presOf" srcId="{7669E184-C705-45A8-A75D-8B679552EBDE}" destId="{32A35EA6-11E3-704B-B8AE-66C7FAADE4C5}" srcOrd="0" destOrd="0" presId="urn:microsoft.com/office/officeart/2005/8/layout/pList1"/>
    <dgm:cxn modelId="{3CEBCAD8-1709-414C-9B64-4C5744FEF52C}" srcId="{D2E8BC42-D239-4818-A6CD-F0E7CE9AEC4D}" destId="{EC2F6D8B-97B0-4C3F-92B2-24B2E85839A1}" srcOrd="0" destOrd="0" parTransId="{EEDFCA21-3C37-4A4D-B781-CBFFA0FDC9EB}" sibTransId="{994C348B-47E0-45F3-A192-0866BEB9FEEC}"/>
    <dgm:cxn modelId="{14D8ABD8-C77B-4099-B211-6B773CC561FF}" type="presOf" srcId="{994C348B-47E0-45F3-A192-0866BEB9FEEC}" destId="{4FA85A92-F3AA-0545-8A5A-698427C54BC3}" srcOrd="0" destOrd="0" presId="urn:microsoft.com/office/officeart/2005/8/layout/pList1"/>
    <dgm:cxn modelId="{700A1871-ECFE-4305-9136-D032B010CA86}" srcId="{D2E8BC42-D239-4818-A6CD-F0E7CE9AEC4D}" destId="{7669E184-C705-45A8-A75D-8B679552EBDE}" srcOrd="2" destOrd="0" parTransId="{31570760-AA8E-4AD6-B525-ABC1CD7C3171}" sibTransId="{663A2DEB-FE8B-4A39-8ED1-FEAC267D496F}"/>
    <dgm:cxn modelId="{DD774CE0-0E7E-4F33-9F2D-C52FAFD61F19}" srcId="{D2E8BC42-D239-4818-A6CD-F0E7CE9AEC4D}" destId="{E74DEBBC-3337-4656-A95F-C4DF7A04656C}" srcOrd="1" destOrd="0" parTransId="{F55C66F6-590B-4ABC-83BF-C239DEA22E7E}" sibTransId="{B037318C-5DED-4FF0-8D7D-A9E2634557FB}"/>
    <dgm:cxn modelId="{CF602A08-5779-44F8-964A-6E899C2A6348}" type="presOf" srcId="{663A2DEB-FE8B-4A39-8ED1-FEAC267D496F}" destId="{7322C04B-F012-DB4B-B5CD-F5BDF9A1D7B8}" srcOrd="0" destOrd="0" presId="urn:microsoft.com/office/officeart/2005/8/layout/pList1"/>
    <dgm:cxn modelId="{1FC91850-202E-4892-9A2E-A3E150C42E36}" type="presOf" srcId="{D2E8BC42-D239-4818-A6CD-F0E7CE9AEC4D}" destId="{8F44A8F9-CF8F-0942-9812-5779CAF5CF52}" srcOrd="0" destOrd="0" presId="urn:microsoft.com/office/officeart/2005/8/layout/pList1"/>
    <dgm:cxn modelId="{C0743716-84C0-4EB5-B011-C3B2D01CCD33}" type="presParOf" srcId="{8F44A8F9-CF8F-0942-9812-5779CAF5CF52}" destId="{DEE0D39D-6EEC-1849-A200-107AB8951EB3}" srcOrd="0" destOrd="0" presId="urn:microsoft.com/office/officeart/2005/8/layout/pList1"/>
    <dgm:cxn modelId="{70B5298E-3327-4EAF-816B-F551C1B80FD6}" type="presParOf" srcId="{DEE0D39D-6EEC-1849-A200-107AB8951EB3}" destId="{7C784C48-1BB9-5D45-8200-CC5E616726E1}" srcOrd="0" destOrd="0" presId="urn:microsoft.com/office/officeart/2005/8/layout/pList1"/>
    <dgm:cxn modelId="{1A48B2A4-0DAC-4411-9B48-C0453A71996A}" type="presParOf" srcId="{DEE0D39D-6EEC-1849-A200-107AB8951EB3}" destId="{2F2EA4DF-BC78-F548-83D9-8664C19C3196}" srcOrd="1" destOrd="0" presId="urn:microsoft.com/office/officeart/2005/8/layout/pList1"/>
    <dgm:cxn modelId="{CC4D9E62-4A53-4D0D-8293-DCDF2EECEBF9}" type="presParOf" srcId="{8F44A8F9-CF8F-0942-9812-5779CAF5CF52}" destId="{4FA85A92-F3AA-0545-8A5A-698427C54BC3}" srcOrd="1" destOrd="0" presId="urn:microsoft.com/office/officeart/2005/8/layout/pList1"/>
    <dgm:cxn modelId="{E531FD37-DB51-41D2-BCE3-19872966E77F}" type="presParOf" srcId="{8F44A8F9-CF8F-0942-9812-5779CAF5CF52}" destId="{99795C84-72CF-E04F-B5D0-ADBAD350ED16}" srcOrd="2" destOrd="0" presId="urn:microsoft.com/office/officeart/2005/8/layout/pList1"/>
    <dgm:cxn modelId="{35C63887-8F18-48DA-B0BB-99D5904BEFA2}" type="presParOf" srcId="{99795C84-72CF-E04F-B5D0-ADBAD350ED16}" destId="{ABADB751-8349-7343-90C9-C0C3E05E7D5B}" srcOrd="0" destOrd="0" presId="urn:microsoft.com/office/officeart/2005/8/layout/pList1"/>
    <dgm:cxn modelId="{7B552511-D774-4276-9BDB-F3AB2848F756}" type="presParOf" srcId="{99795C84-72CF-E04F-B5D0-ADBAD350ED16}" destId="{A9B8DF2D-D2A0-6340-8CFC-671FED27C92E}" srcOrd="1" destOrd="0" presId="urn:microsoft.com/office/officeart/2005/8/layout/pList1"/>
    <dgm:cxn modelId="{B2138114-258A-4C52-9794-A777DC299891}" type="presParOf" srcId="{8F44A8F9-CF8F-0942-9812-5779CAF5CF52}" destId="{DDE81D3F-33F1-824A-AE6F-93AE121FE305}" srcOrd="3" destOrd="0" presId="urn:microsoft.com/office/officeart/2005/8/layout/pList1"/>
    <dgm:cxn modelId="{692D6719-1DDD-45A8-B9E7-D492F78E5D99}" type="presParOf" srcId="{8F44A8F9-CF8F-0942-9812-5779CAF5CF52}" destId="{220F7450-A14C-B845-A6E4-CB928F1B4F93}" srcOrd="4" destOrd="0" presId="urn:microsoft.com/office/officeart/2005/8/layout/pList1"/>
    <dgm:cxn modelId="{5F528038-DAA4-4ADC-85CE-34386AEFD854}" type="presParOf" srcId="{220F7450-A14C-B845-A6E4-CB928F1B4F93}" destId="{59833CE2-BD2B-7B49-8A42-E91B10CC0C2B}" srcOrd="0" destOrd="0" presId="urn:microsoft.com/office/officeart/2005/8/layout/pList1"/>
    <dgm:cxn modelId="{BD5CA5EC-1001-4A75-867D-9C2782534236}" type="presParOf" srcId="{220F7450-A14C-B845-A6E4-CB928F1B4F93}" destId="{32A35EA6-11E3-704B-B8AE-66C7FAADE4C5}" srcOrd="1" destOrd="0" presId="urn:microsoft.com/office/officeart/2005/8/layout/pList1"/>
    <dgm:cxn modelId="{BB6D9A8D-0C1C-44FA-A49F-3467DCF50E37}" type="presParOf" srcId="{8F44A8F9-CF8F-0942-9812-5779CAF5CF52}" destId="{7322C04B-F012-DB4B-B5CD-F5BDF9A1D7B8}" srcOrd="5" destOrd="0" presId="urn:microsoft.com/office/officeart/2005/8/layout/pList1"/>
    <dgm:cxn modelId="{D1D7EDDF-FE5C-4002-B2E7-A17AD0A375D7}" type="presParOf" srcId="{8F44A8F9-CF8F-0942-9812-5779CAF5CF52}" destId="{3D1A56A3-5BA4-9143-97DC-4FF3A150D77D}" srcOrd="6" destOrd="0" presId="urn:microsoft.com/office/officeart/2005/8/layout/pList1"/>
    <dgm:cxn modelId="{B2355956-7324-45FC-965E-0EE944EA646F}" type="presParOf" srcId="{3D1A56A3-5BA4-9143-97DC-4FF3A150D77D}" destId="{D03027FB-18F1-DE49-8809-C7A24DF0C2DE}" srcOrd="0" destOrd="0" presId="urn:microsoft.com/office/officeart/2005/8/layout/pList1"/>
    <dgm:cxn modelId="{D02B1279-A6CA-489C-8282-42171010FCE8}" type="presParOf" srcId="{3D1A56A3-5BA4-9143-97DC-4FF3A150D77D}" destId="{DDD53A4B-530B-B04F-B891-E611AF91470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E8BC42-D239-4818-A6CD-F0E7CE9AEC4D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GT"/>
        </a:p>
      </dgm:t>
    </dgm:pt>
    <dgm:pt modelId="{B9291CA2-D656-498C-A4F2-0AE340097EBA}">
      <dgm:prSet phldrT="[Texto]" custT="1"/>
      <dgm:spPr/>
      <dgm:t>
        <a:bodyPr/>
        <a:lstStyle/>
        <a:p>
          <a:r>
            <a:rPr lang="es-E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Fortalecimiento y Ampliación Orquestas Juveniles </a:t>
          </a:r>
          <a:endParaRPr lang="es-GT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008740-F1DD-4771-AB91-72D08DC34418}" type="sibTrans" cxnId="{ADC46FB0-7ECC-4F84-B77B-89FEAC6293FC}">
      <dgm:prSet/>
      <dgm:spPr/>
      <dgm:t>
        <a:bodyPr/>
        <a:lstStyle/>
        <a:p>
          <a:endParaRPr lang="es-GT" sz="1400" b="1"/>
        </a:p>
      </dgm:t>
    </dgm:pt>
    <dgm:pt modelId="{4E938DE1-EB8D-4634-A60E-005C2017D5D5}" type="parTrans" cxnId="{ADC46FB0-7ECC-4F84-B77B-89FEAC6293FC}">
      <dgm:prSet/>
      <dgm:spPr/>
      <dgm:t>
        <a:bodyPr/>
        <a:lstStyle/>
        <a:p>
          <a:endParaRPr lang="es-GT" sz="1400" b="1"/>
        </a:p>
      </dgm:t>
    </dgm:pt>
    <dgm:pt modelId="{9B9A436D-3B43-45A9-873D-611FD319210F}">
      <dgm:prSet custT="1"/>
      <dgm:spPr/>
      <dgm:t>
        <a:bodyPr/>
        <a:lstStyle/>
        <a:p>
          <a:r>
            <a:rPr lang="es-GT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Seguimiento Edificio Escuela de la Marimba </a:t>
          </a:r>
          <a:endParaRPr lang="es-GT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AD6E3-1195-4EDA-BFB6-77ECB6A4F41D}" type="sibTrans" cxnId="{41752EBA-8217-445C-957F-705FDFA822C0}">
      <dgm:prSet/>
      <dgm:spPr/>
      <dgm:t>
        <a:bodyPr/>
        <a:lstStyle/>
        <a:p>
          <a:endParaRPr lang="es-GT" sz="1400" b="1"/>
        </a:p>
      </dgm:t>
    </dgm:pt>
    <dgm:pt modelId="{CF7ABF9B-6EC2-416F-8754-129AC5EB5549}" type="parTrans" cxnId="{41752EBA-8217-445C-957F-705FDFA822C0}">
      <dgm:prSet/>
      <dgm:spPr/>
      <dgm:t>
        <a:bodyPr/>
        <a:lstStyle/>
        <a:p>
          <a:endParaRPr lang="es-GT" sz="1400" b="1"/>
        </a:p>
      </dgm:t>
    </dgm:pt>
    <dgm:pt modelId="{6BA34BB9-F262-B349-8F07-275CE46BD094}">
      <dgm:prSet custT="1"/>
      <dgm:spPr/>
      <dgm:t>
        <a:bodyPr/>
        <a:lstStyle/>
        <a:p>
          <a:r>
            <a:rPr lang="es-GT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Cumbre de Presidentes y Jefes de Estado </a:t>
          </a:r>
          <a:endParaRPr lang="es-GT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AAF21D-8A17-784B-A1EA-E20A09128650}" type="parTrans" cxnId="{8F54F25E-60A0-A443-B45D-9DE633612E08}">
      <dgm:prSet/>
      <dgm:spPr/>
      <dgm:t>
        <a:bodyPr/>
        <a:lstStyle/>
        <a:p>
          <a:endParaRPr lang="en-US"/>
        </a:p>
      </dgm:t>
    </dgm:pt>
    <dgm:pt modelId="{D0011D05-C791-4342-96C0-00412AEE8257}" type="sibTrans" cxnId="{8F54F25E-60A0-A443-B45D-9DE633612E08}">
      <dgm:prSet/>
      <dgm:spPr/>
      <dgm:t>
        <a:bodyPr/>
        <a:lstStyle/>
        <a:p>
          <a:endParaRPr lang="en-US"/>
        </a:p>
      </dgm:t>
    </dgm:pt>
    <dgm:pt modelId="{12A7C77C-2EC3-FB41-866B-65FD8404DA56}">
      <dgm:prSet custT="1"/>
      <dgm:spPr/>
      <dgm:t>
        <a:bodyPr/>
        <a:lstStyle/>
        <a:p>
          <a:r>
            <a:rPr lang="es-E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Modernización Gobierno </a:t>
          </a:r>
        </a:p>
        <a:p>
          <a:r>
            <a:rPr lang="es-E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Electrónico </a:t>
          </a:r>
          <a:endParaRPr lang="es-GT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735592-AE15-4C4E-95E1-C3DEB7349D00}" type="parTrans" cxnId="{ABF39330-FD9C-E749-BCF4-6E177E8483EF}">
      <dgm:prSet/>
      <dgm:spPr/>
      <dgm:t>
        <a:bodyPr/>
        <a:lstStyle/>
        <a:p>
          <a:endParaRPr lang="en-US"/>
        </a:p>
      </dgm:t>
    </dgm:pt>
    <dgm:pt modelId="{EA0E4593-34DA-A44A-8C37-87F70D5B2510}" type="sibTrans" cxnId="{ABF39330-FD9C-E749-BCF4-6E177E8483EF}">
      <dgm:prSet/>
      <dgm:spPr/>
      <dgm:t>
        <a:bodyPr/>
        <a:lstStyle/>
        <a:p>
          <a:endParaRPr lang="en-US"/>
        </a:p>
      </dgm:t>
    </dgm:pt>
    <dgm:pt modelId="{8F44A8F9-CF8F-0942-9812-5779CAF5CF52}" type="pres">
      <dgm:prSet presAssocID="{D2E8BC42-D239-4818-A6CD-F0E7CE9AEC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C47A9F-E38C-5247-937A-0763383CE379}" type="pres">
      <dgm:prSet presAssocID="{9B9A436D-3B43-45A9-873D-611FD319210F}" presName="compNode" presStyleCnt="0"/>
      <dgm:spPr/>
    </dgm:pt>
    <dgm:pt modelId="{213917B9-4AC2-984C-835A-BAE9E48CF93E}" type="pres">
      <dgm:prSet presAssocID="{9B9A436D-3B43-45A9-873D-611FD319210F}" presName="pictRect" presStyleLbl="node1" presStyleIdx="0" presStyleCnt="4" custScaleX="130165" custScaleY="130165" custLinFactNeighborX="-15227" custLinFactNeighborY="-33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0F39165-F5CC-5545-9AB9-FDF400AD1559}" type="pres">
      <dgm:prSet presAssocID="{9B9A436D-3B43-45A9-873D-611FD319210F}" presName="textRect" presStyleLbl="revTx" presStyleIdx="0" presStyleCnt="4" custScaleX="124344" custScaleY="109834" custLinFactNeighborX="-18009" custLinFactNeighborY="310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3DE532-642C-374A-8907-B2920545E298}" type="pres">
      <dgm:prSet presAssocID="{9B9AD6E3-1195-4EDA-BFB6-77ECB6A4F41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6D65C42-19A3-7647-9433-3DFA19BBC262}" type="pres">
      <dgm:prSet presAssocID="{B9291CA2-D656-498C-A4F2-0AE340097EBA}" presName="compNode" presStyleCnt="0"/>
      <dgm:spPr/>
    </dgm:pt>
    <dgm:pt modelId="{750F20BA-3A65-584E-9DD9-11A06142593D}" type="pres">
      <dgm:prSet presAssocID="{B9291CA2-D656-498C-A4F2-0AE340097EBA}" presName="pictRect" presStyleLbl="node1" presStyleIdx="1" presStyleCnt="4" custScaleX="127160" custScaleY="127160" custLinFactNeighborX="5" custLinFactNeighborY="-106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68F5716-AAE8-9F4B-836C-46FE9B038BD1}" type="pres">
      <dgm:prSet presAssocID="{B9291CA2-D656-498C-A4F2-0AE340097EBA}" presName="textRect" presStyleLbl="revTx" presStyleIdx="1" presStyleCnt="4" custScaleX="123897" custScaleY="92664" custLinFactNeighborY="174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323B72-1292-4E40-A655-714EC5FE2598}" type="pres">
      <dgm:prSet presAssocID="{FC008740-F1DD-4771-AB91-72D08DC3441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C4B51AD-8A56-B740-915D-A0A71BA2B79E}" type="pres">
      <dgm:prSet presAssocID="{6BA34BB9-F262-B349-8F07-275CE46BD094}" presName="compNode" presStyleCnt="0"/>
      <dgm:spPr/>
    </dgm:pt>
    <dgm:pt modelId="{E06C232B-FA97-E746-B209-F7267ADFBC97}" type="pres">
      <dgm:prSet presAssocID="{6BA34BB9-F262-B349-8F07-275CE46BD094}" presName="pictRect" presStyleLbl="node1" presStyleIdx="2" presStyleCnt="4" custScaleX="130291" custScaleY="130291" custLinFactNeighborX="6317" custLinFactNeighborY="-1379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3CD33342-2FDB-2C47-9767-BCCFE273C96B}" type="pres">
      <dgm:prSet presAssocID="{6BA34BB9-F262-B349-8F07-275CE46BD094}" presName="textRect" presStyleLbl="revTx" presStyleIdx="2" presStyleCnt="4" custLinFactNeighborX="5774" custLinFactNeighborY="1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915B2B-AD46-5242-A3DE-ACB7B781B399}" type="pres">
      <dgm:prSet presAssocID="{D0011D05-C791-4342-96C0-00412AEE8257}" presName="sibTrans" presStyleLbl="sibTrans2D1" presStyleIdx="0" presStyleCnt="0"/>
      <dgm:spPr/>
      <dgm:t>
        <a:bodyPr/>
        <a:lstStyle/>
        <a:p>
          <a:endParaRPr lang="es-GT"/>
        </a:p>
      </dgm:t>
    </dgm:pt>
    <dgm:pt modelId="{28D43A14-B0B0-4448-9E1C-22D53B98A9EA}" type="pres">
      <dgm:prSet presAssocID="{12A7C77C-2EC3-FB41-866B-65FD8404DA56}" presName="compNode" presStyleCnt="0"/>
      <dgm:spPr/>
    </dgm:pt>
    <dgm:pt modelId="{2EB71A92-01D4-8B43-915A-D8E215F26822}" type="pres">
      <dgm:prSet presAssocID="{12A7C77C-2EC3-FB41-866B-65FD8404DA56}" presName="pictRect" presStyleLbl="node1" presStyleIdx="3" presStyleCnt="4" custScaleX="131773" custScaleY="131773" custLinFactNeighborX="-1337" custLinFactNeighborY="-1342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805E900-7CE8-DE46-957E-1F6DF1F5F8C0}" type="pres">
      <dgm:prSet presAssocID="{12A7C77C-2EC3-FB41-866B-65FD8404DA56}" presName="textRect" presStyleLbl="revTx" presStyleIdx="3" presStyleCnt="4" custScaleX="1691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2D9B2F-D40B-42BA-98A8-83E6BC942887}" type="presOf" srcId="{B9291CA2-D656-498C-A4F2-0AE340097EBA}" destId="{068F5716-AAE8-9F4B-836C-46FE9B038BD1}" srcOrd="0" destOrd="0" presId="urn:microsoft.com/office/officeart/2005/8/layout/pList1"/>
    <dgm:cxn modelId="{ABF39330-FD9C-E749-BCF4-6E177E8483EF}" srcId="{D2E8BC42-D239-4818-A6CD-F0E7CE9AEC4D}" destId="{12A7C77C-2EC3-FB41-866B-65FD8404DA56}" srcOrd="3" destOrd="0" parTransId="{6B735592-AE15-4C4E-95E1-C3DEB7349D00}" sibTransId="{EA0E4593-34DA-A44A-8C37-87F70D5B2510}"/>
    <dgm:cxn modelId="{8F54F25E-60A0-A443-B45D-9DE633612E08}" srcId="{D2E8BC42-D239-4818-A6CD-F0E7CE9AEC4D}" destId="{6BA34BB9-F262-B349-8F07-275CE46BD094}" srcOrd="2" destOrd="0" parTransId="{2DAAF21D-8A17-784B-A1EA-E20A09128650}" sibTransId="{D0011D05-C791-4342-96C0-00412AEE8257}"/>
    <dgm:cxn modelId="{89B76DA8-6500-418A-866C-81BE357B8C19}" type="presOf" srcId="{9B9A436D-3B43-45A9-873D-611FD319210F}" destId="{70F39165-F5CC-5545-9AB9-FDF400AD1559}" srcOrd="0" destOrd="0" presId="urn:microsoft.com/office/officeart/2005/8/layout/pList1"/>
    <dgm:cxn modelId="{59CA0E22-95FB-4A1E-B7AA-8A04F5FFAD85}" type="presOf" srcId="{9B9AD6E3-1195-4EDA-BFB6-77ECB6A4F41D}" destId="{053DE532-642C-374A-8907-B2920545E298}" srcOrd="0" destOrd="0" presId="urn:microsoft.com/office/officeart/2005/8/layout/pList1"/>
    <dgm:cxn modelId="{A590CF6A-A56B-4391-B962-4ABDB7D93860}" type="presOf" srcId="{12A7C77C-2EC3-FB41-866B-65FD8404DA56}" destId="{0805E900-7CE8-DE46-957E-1F6DF1F5F8C0}" srcOrd="0" destOrd="0" presId="urn:microsoft.com/office/officeart/2005/8/layout/pList1"/>
    <dgm:cxn modelId="{258CBC62-9423-4EE0-8D39-26B83510AE1E}" type="presOf" srcId="{FC008740-F1DD-4771-AB91-72D08DC34418}" destId="{46323B72-1292-4E40-A655-714EC5FE2598}" srcOrd="0" destOrd="0" presId="urn:microsoft.com/office/officeart/2005/8/layout/pList1"/>
    <dgm:cxn modelId="{10312C5F-7BBA-4DF9-BCD1-21B109DDA189}" type="presOf" srcId="{6BA34BB9-F262-B349-8F07-275CE46BD094}" destId="{3CD33342-2FDB-2C47-9767-BCCFE273C96B}" srcOrd="0" destOrd="0" presId="urn:microsoft.com/office/officeart/2005/8/layout/pList1"/>
    <dgm:cxn modelId="{6CA574D6-2156-4368-BF9D-6B5D2255E732}" type="presOf" srcId="{D0011D05-C791-4342-96C0-00412AEE8257}" destId="{77915B2B-AD46-5242-A3DE-ACB7B781B399}" srcOrd="0" destOrd="0" presId="urn:microsoft.com/office/officeart/2005/8/layout/pList1"/>
    <dgm:cxn modelId="{761DCAC1-6578-4649-B427-AAF32E5614A4}" type="presOf" srcId="{D2E8BC42-D239-4818-A6CD-F0E7CE9AEC4D}" destId="{8F44A8F9-CF8F-0942-9812-5779CAF5CF52}" srcOrd="0" destOrd="0" presId="urn:microsoft.com/office/officeart/2005/8/layout/pList1"/>
    <dgm:cxn modelId="{41752EBA-8217-445C-957F-705FDFA822C0}" srcId="{D2E8BC42-D239-4818-A6CD-F0E7CE9AEC4D}" destId="{9B9A436D-3B43-45A9-873D-611FD319210F}" srcOrd="0" destOrd="0" parTransId="{CF7ABF9B-6EC2-416F-8754-129AC5EB5549}" sibTransId="{9B9AD6E3-1195-4EDA-BFB6-77ECB6A4F41D}"/>
    <dgm:cxn modelId="{ADC46FB0-7ECC-4F84-B77B-89FEAC6293FC}" srcId="{D2E8BC42-D239-4818-A6CD-F0E7CE9AEC4D}" destId="{B9291CA2-D656-498C-A4F2-0AE340097EBA}" srcOrd="1" destOrd="0" parTransId="{4E938DE1-EB8D-4634-A60E-005C2017D5D5}" sibTransId="{FC008740-F1DD-4771-AB91-72D08DC34418}"/>
    <dgm:cxn modelId="{DFCC4C17-E8EE-4EFC-96BA-4799936E3230}" type="presParOf" srcId="{8F44A8F9-CF8F-0942-9812-5779CAF5CF52}" destId="{17C47A9F-E38C-5247-937A-0763383CE379}" srcOrd="0" destOrd="0" presId="urn:microsoft.com/office/officeart/2005/8/layout/pList1"/>
    <dgm:cxn modelId="{9A5BF050-722F-4314-AF5F-E91434605C3B}" type="presParOf" srcId="{17C47A9F-E38C-5247-937A-0763383CE379}" destId="{213917B9-4AC2-984C-835A-BAE9E48CF93E}" srcOrd="0" destOrd="0" presId="urn:microsoft.com/office/officeart/2005/8/layout/pList1"/>
    <dgm:cxn modelId="{F8836565-C511-4F4A-81CD-EEE9D49C28B0}" type="presParOf" srcId="{17C47A9F-E38C-5247-937A-0763383CE379}" destId="{70F39165-F5CC-5545-9AB9-FDF400AD1559}" srcOrd="1" destOrd="0" presId="urn:microsoft.com/office/officeart/2005/8/layout/pList1"/>
    <dgm:cxn modelId="{E6DCA077-728F-4347-A8E4-09C5BF9979E6}" type="presParOf" srcId="{8F44A8F9-CF8F-0942-9812-5779CAF5CF52}" destId="{053DE532-642C-374A-8907-B2920545E298}" srcOrd="1" destOrd="0" presId="urn:microsoft.com/office/officeart/2005/8/layout/pList1"/>
    <dgm:cxn modelId="{5485FFA6-F19C-44B2-A8B0-E94BD1812FBA}" type="presParOf" srcId="{8F44A8F9-CF8F-0942-9812-5779CAF5CF52}" destId="{46D65C42-19A3-7647-9433-3DFA19BBC262}" srcOrd="2" destOrd="0" presId="urn:microsoft.com/office/officeart/2005/8/layout/pList1"/>
    <dgm:cxn modelId="{C3254941-AB34-4428-9837-5BA93939A338}" type="presParOf" srcId="{46D65C42-19A3-7647-9433-3DFA19BBC262}" destId="{750F20BA-3A65-584E-9DD9-11A06142593D}" srcOrd="0" destOrd="0" presId="urn:microsoft.com/office/officeart/2005/8/layout/pList1"/>
    <dgm:cxn modelId="{AD9B6E7F-6674-48A4-B586-9C547EED0B43}" type="presParOf" srcId="{46D65C42-19A3-7647-9433-3DFA19BBC262}" destId="{068F5716-AAE8-9F4B-836C-46FE9B038BD1}" srcOrd="1" destOrd="0" presId="urn:microsoft.com/office/officeart/2005/8/layout/pList1"/>
    <dgm:cxn modelId="{ADE3F65F-4B7E-4A0E-AF88-BA4C3746ADA4}" type="presParOf" srcId="{8F44A8F9-CF8F-0942-9812-5779CAF5CF52}" destId="{46323B72-1292-4E40-A655-714EC5FE2598}" srcOrd="3" destOrd="0" presId="urn:microsoft.com/office/officeart/2005/8/layout/pList1"/>
    <dgm:cxn modelId="{4C1CA09F-584B-4A6E-A737-16EF752D2801}" type="presParOf" srcId="{8F44A8F9-CF8F-0942-9812-5779CAF5CF52}" destId="{6C4B51AD-8A56-B740-915D-A0A71BA2B79E}" srcOrd="4" destOrd="0" presId="urn:microsoft.com/office/officeart/2005/8/layout/pList1"/>
    <dgm:cxn modelId="{98638986-5818-4B6B-801C-365D787029ED}" type="presParOf" srcId="{6C4B51AD-8A56-B740-915D-A0A71BA2B79E}" destId="{E06C232B-FA97-E746-B209-F7267ADFBC97}" srcOrd="0" destOrd="0" presId="urn:microsoft.com/office/officeart/2005/8/layout/pList1"/>
    <dgm:cxn modelId="{2796C320-8775-4F95-9C56-5999E269DF4C}" type="presParOf" srcId="{6C4B51AD-8A56-B740-915D-A0A71BA2B79E}" destId="{3CD33342-2FDB-2C47-9767-BCCFE273C96B}" srcOrd="1" destOrd="0" presId="urn:microsoft.com/office/officeart/2005/8/layout/pList1"/>
    <dgm:cxn modelId="{A7114F4E-D2FF-4D11-8EB7-E10D6CBE0C59}" type="presParOf" srcId="{8F44A8F9-CF8F-0942-9812-5779CAF5CF52}" destId="{77915B2B-AD46-5242-A3DE-ACB7B781B399}" srcOrd="5" destOrd="0" presId="urn:microsoft.com/office/officeart/2005/8/layout/pList1"/>
    <dgm:cxn modelId="{7996D7FF-6734-45B0-8197-E5133F4A72E6}" type="presParOf" srcId="{8F44A8F9-CF8F-0942-9812-5779CAF5CF52}" destId="{28D43A14-B0B0-4448-9E1C-22D53B98A9EA}" srcOrd="6" destOrd="0" presId="urn:microsoft.com/office/officeart/2005/8/layout/pList1"/>
    <dgm:cxn modelId="{C86099E5-B6F1-4962-8E50-8A372944C446}" type="presParOf" srcId="{28D43A14-B0B0-4448-9E1C-22D53B98A9EA}" destId="{2EB71A92-01D4-8B43-915A-D8E215F26822}" srcOrd="0" destOrd="0" presId="urn:microsoft.com/office/officeart/2005/8/layout/pList1"/>
    <dgm:cxn modelId="{6BEC33D7-9626-4123-884C-C0533460A30E}" type="presParOf" srcId="{28D43A14-B0B0-4448-9E1C-22D53B98A9EA}" destId="{0805E900-7CE8-DE46-957E-1F6DF1F5F8C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E8BC42-D239-4818-A6CD-F0E7CE9AEC4D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GT"/>
        </a:p>
      </dgm:t>
    </dgm:pt>
    <dgm:pt modelId="{EC2F6D8B-97B0-4C3F-92B2-24B2E85839A1}">
      <dgm:prSet phldrT="[Texto]" custT="1"/>
      <dgm:spPr/>
      <dgm:t>
        <a:bodyPr/>
        <a:lstStyle/>
        <a:p>
          <a:r>
            <a:rPr lang="es-GT" sz="1200" b="1" dirty="0" smtClean="0">
              <a:latin typeface="Times" panose="02020603050405020304" pitchFamily="18" charset="0"/>
              <a:cs typeface="Times" panose="02020603050405020304" pitchFamily="18" charset="0"/>
            </a:rPr>
            <a:t>Programa de Culturas Vivas, Comunitarias y Pueblos Indígenas</a:t>
          </a:r>
          <a:endParaRPr lang="es-GT" sz="1200" b="1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EDFCA21-3C37-4A4D-B781-CBFFA0FDC9EB}" type="parTrans" cxnId="{3CEBCAD8-1709-414C-9B64-4C5744FEF52C}">
      <dgm:prSet/>
      <dgm:spPr/>
      <dgm:t>
        <a:bodyPr/>
        <a:lstStyle/>
        <a:p>
          <a:endParaRPr lang="es-GT" sz="1400" b="1"/>
        </a:p>
      </dgm:t>
    </dgm:pt>
    <dgm:pt modelId="{994C348B-47E0-45F3-A192-0866BEB9FEEC}" type="sibTrans" cxnId="{3CEBCAD8-1709-414C-9B64-4C5744FEF52C}">
      <dgm:prSet/>
      <dgm:spPr/>
      <dgm:t>
        <a:bodyPr/>
        <a:lstStyle/>
        <a:p>
          <a:endParaRPr lang="es-GT" sz="1400" b="1"/>
        </a:p>
      </dgm:t>
    </dgm:pt>
    <dgm:pt modelId="{7669E184-C705-45A8-A75D-8B679552EBDE}">
      <dgm:prSet phldrT="[Texto]" custT="1"/>
      <dgm:spPr/>
      <dgm:t>
        <a:bodyPr/>
        <a:lstStyle/>
        <a:p>
          <a:r>
            <a:rPr lang="es-GT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Reunión de Ministros de Cultura preparatorio para la Cumbre de Presidentes y Jefes de Estado</a:t>
          </a:r>
          <a:endParaRPr lang="es-GT" sz="11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570760-AA8E-4AD6-B525-ABC1CD7C3171}" type="parTrans" cxnId="{700A1871-ECFE-4305-9136-D032B010CA86}">
      <dgm:prSet/>
      <dgm:spPr/>
      <dgm:t>
        <a:bodyPr/>
        <a:lstStyle/>
        <a:p>
          <a:endParaRPr lang="es-GT" sz="1400" b="1"/>
        </a:p>
      </dgm:t>
    </dgm:pt>
    <dgm:pt modelId="{663A2DEB-FE8B-4A39-8ED1-FEAC267D496F}" type="sibTrans" cxnId="{700A1871-ECFE-4305-9136-D032B010CA86}">
      <dgm:prSet/>
      <dgm:spPr/>
      <dgm:t>
        <a:bodyPr/>
        <a:lstStyle/>
        <a:p>
          <a:endParaRPr lang="es-GT" sz="1400" b="1"/>
        </a:p>
      </dgm:t>
    </dgm:pt>
    <dgm:pt modelId="{B9291CA2-D656-498C-A4F2-0AE340097EBA}">
      <dgm:prSet phldrT="[Texto]"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Encuentros Regionales para la Implementación del Decreto 81-2002</a:t>
          </a:r>
          <a:endParaRPr lang="es-GT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938DE1-EB8D-4634-A60E-005C2017D5D5}" type="parTrans" cxnId="{ADC46FB0-7ECC-4F84-B77B-89FEAC6293FC}">
      <dgm:prSet/>
      <dgm:spPr/>
      <dgm:t>
        <a:bodyPr/>
        <a:lstStyle/>
        <a:p>
          <a:endParaRPr lang="es-GT" sz="1400" b="1"/>
        </a:p>
      </dgm:t>
    </dgm:pt>
    <dgm:pt modelId="{FC008740-F1DD-4771-AB91-72D08DC34418}" type="sibTrans" cxnId="{ADC46FB0-7ECC-4F84-B77B-89FEAC6293FC}">
      <dgm:prSet/>
      <dgm:spPr/>
      <dgm:t>
        <a:bodyPr/>
        <a:lstStyle/>
        <a:p>
          <a:endParaRPr lang="es-GT" sz="1400" b="1"/>
        </a:p>
      </dgm:t>
    </dgm:pt>
    <dgm:pt modelId="{DBE1A230-D9DB-4F5A-AF66-05E322F25A59}">
      <dgm:prSet custT="1"/>
      <dgm:spPr/>
      <dgm:t>
        <a:bodyPr/>
        <a:lstStyle/>
        <a:p>
          <a:r>
            <a:rPr lang="es-GT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Programa de Emprendimientos Culturales</a:t>
          </a:r>
          <a:endParaRPr lang="es-GT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1BBA4-6B54-4267-9127-3B142F807121}" type="parTrans" cxnId="{FAA4A65E-F15F-4072-AA01-F9997E4BDD6F}">
      <dgm:prSet/>
      <dgm:spPr/>
      <dgm:t>
        <a:bodyPr/>
        <a:lstStyle/>
        <a:p>
          <a:endParaRPr lang="es-GT" sz="1400" b="1"/>
        </a:p>
      </dgm:t>
    </dgm:pt>
    <dgm:pt modelId="{EFE05A01-56A4-4AC2-BEAF-D929A6CAB2A2}" type="sibTrans" cxnId="{FAA4A65E-F15F-4072-AA01-F9997E4BDD6F}">
      <dgm:prSet/>
      <dgm:spPr/>
      <dgm:t>
        <a:bodyPr/>
        <a:lstStyle/>
        <a:p>
          <a:endParaRPr lang="es-GT" sz="1400" b="1"/>
        </a:p>
      </dgm:t>
    </dgm:pt>
    <dgm:pt modelId="{E74DEBBC-3337-4656-A95F-C4DF7A04656C}">
      <dgm:prSet custT="1"/>
      <dgm:spPr/>
      <dgm:t>
        <a:bodyPr/>
        <a:lstStyle/>
        <a:p>
          <a:r>
            <a:rPr lang="es-GT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Encuesta Nacional de Hábitos y Consumos Culturales</a:t>
          </a:r>
          <a:endParaRPr lang="es-GT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5C66F6-590B-4ABC-83BF-C239DEA22E7E}" type="parTrans" cxnId="{DD774CE0-0E7E-4F33-9F2D-C52FAFD61F19}">
      <dgm:prSet/>
      <dgm:spPr/>
      <dgm:t>
        <a:bodyPr/>
        <a:lstStyle/>
        <a:p>
          <a:endParaRPr lang="es-GT" sz="1400" b="1"/>
        </a:p>
      </dgm:t>
    </dgm:pt>
    <dgm:pt modelId="{B037318C-5DED-4FF0-8D7D-A9E2634557FB}" type="sibTrans" cxnId="{DD774CE0-0E7E-4F33-9F2D-C52FAFD61F19}">
      <dgm:prSet/>
      <dgm:spPr/>
      <dgm:t>
        <a:bodyPr/>
        <a:lstStyle/>
        <a:p>
          <a:endParaRPr lang="es-GT" sz="1400" b="1"/>
        </a:p>
      </dgm:t>
    </dgm:pt>
    <dgm:pt modelId="{9B9A436D-3B43-45A9-873D-611FD319210F}">
      <dgm:prSet custT="1"/>
      <dgm:spPr/>
      <dgm:t>
        <a:bodyPr/>
        <a:lstStyle/>
        <a:p>
          <a:r>
            <a:rPr lang="es-GT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Revitalización de las Culturas en Situación de Vulnerabilidad</a:t>
          </a:r>
          <a:endParaRPr lang="es-GT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ABF9B-6EC2-416F-8754-129AC5EB5549}" type="parTrans" cxnId="{41752EBA-8217-445C-957F-705FDFA822C0}">
      <dgm:prSet/>
      <dgm:spPr/>
      <dgm:t>
        <a:bodyPr/>
        <a:lstStyle/>
        <a:p>
          <a:endParaRPr lang="es-GT" sz="1400" b="1"/>
        </a:p>
      </dgm:t>
    </dgm:pt>
    <dgm:pt modelId="{9B9AD6E3-1195-4EDA-BFB6-77ECB6A4F41D}" type="sibTrans" cxnId="{41752EBA-8217-445C-957F-705FDFA822C0}">
      <dgm:prSet/>
      <dgm:spPr/>
      <dgm:t>
        <a:bodyPr/>
        <a:lstStyle/>
        <a:p>
          <a:endParaRPr lang="es-GT" sz="1400" b="1"/>
        </a:p>
      </dgm:t>
    </dgm:pt>
    <dgm:pt modelId="{88BC5397-8147-0649-870A-2F3AD6B75A63}" type="pres">
      <dgm:prSet presAssocID="{D2E8BC42-D239-4818-A6CD-F0E7CE9AEC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17033E-9D4E-CA48-91C7-7B16509B3869}" type="pres">
      <dgm:prSet presAssocID="{EC2F6D8B-97B0-4C3F-92B2-24B2E85839A1}" presName="compNode" presStyleCnt="0"/>
      <dgm:spPr/>
    </dgm:pt>
    <dgm:pt modelId="{19DE897C-6C4A-BC4F-AC18-15B7FCE4A642}" type="pres">
      <dgm:prSet presAssocID="{EC2F6D8B-97B0-4C3F-92B2-24B2E85839A1}" presName="pict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EA1B4940-9214-0744-8188-AC5B9EA4C255}" type="pres">
      <dgm:prSet presAssocID="{EC2F6D8B-97B0-4C3F-92B2-24B2E85839A1}" presName="textRect" presStyleLbl="revTx" presStyleIdx="0" presStyleCnt="6" custLinFactNeighborX="-1381" custLinFactNeighborY="-9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5387C9-C7AD-F14A-91A7-0311208C6EAF}" type="pres">
      <dgm:prSet presAssocID="{994C348B-47E0-45F3-A192-0866BEB9FEE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9469E11-8955-F34D-93B6-40B913B17DD9}" type="pres">
      <dgm:prSet presAssocID="{E74DEBBC-3337-4656-A95F-C4DF7A04656C}" presName="compNode" presStyleCnt="0"/>
      <dgm:spPr/>
    </dgm:pt>
    <dgm:pt modelId="{42C46429-4328-8747-BBA8-ADC3E3E7435C}" type="pres">
      <dgm:prSet presAssocID="{E74DEBBC-3337-4656-A95F-C4DF7A04656C}" presName="pictRect" presStyleLbl="nod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35FB44C-8807-334F-B085-F2D918CD3CF1}" type="pres">
      <dgm:prSet presAssocID="{E74DEBBC-3337-4656-A95F-C4DF7A04656C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523E1D-4566-E84F-938B-E3DA2181A3B1}" type="pres">
      <dgm:prSet presAssocID="{B037318C-5DED-4FF0-8D7D-A9E2634557F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7CF9037-709D-804A-BDD6-48B06A29D237}" type="pres">
      <dgm:prSet presAssocID="{7669E184-C705-45A8-A75D-8B679552EBDE}" presName="compNode" presStyleCnt="0"/>
      <dgm:spPr/>
    </dgm:pt>
    <dgm:pt modelId="{8CDC77E9-60B1-D04C-BCFB-8BFF67951E76}" type="pres">
      <dgm:prSet presAssocID="{7669E184-C705-45A8-A75D-8B679552EBDE}" presName="pictRect" presStyleLbl="node1" presStyleIdx="2" presStyleCnt="6" custLinFactNeighborX="622" custLinFactNeighborY="-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048DB18-E965-FB48-9B6B-BD9FB0A04AC6}" type="pres">
      <dgm:prSet presAssocID="{7669E184-C705-45A8-A75D-8B679552EBDE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33B7FD-1D4A-134A-BD29-796F7A4AA70E}" type="pres">
      <dgm:prSet presAssocID="{663A2DEB-FE8B-4A39-8ED1-FEAC267D496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D1DCFED-5EC7-2949-A90C-76DD16F13691}" type="pres">
      <dgm:prSet presAssocID="{DBE1A230-D9DB-4F5A-AF66-05E322F25A59}" presName="compNode" presStyleCnt="0"/>
      <dgm:spPr/>
    </dgm:pt>
    <dgm:pt modelId="{2FCD4199-5A12-5A43-ABA7-F669DAAA9AC3}" type="pres">
      <dgm:prSet presAssocID="{DBE1A230-D9DB-4F5A-AF66-05E322F25A59}" presName="pictRect" presStyleLbl="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5EA511C8-FB43-8F4A-B722-60AD2CE70FCE}" type="pres">
      <dgm:prSet presAssocID="{DBE1A230-D9DB-4F5A-AF66-05E322F25A59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2EBC6E-F5AE-1043-B88E-43CFD6AEF4F5}" type="pres">
      <dgm:prSet presAssocID="{EFE05A01-56A4-4AC2-BEAF-D929A6CAB2A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B3C218F-8A7E-E242-86FE-C389FB0B4BD6}" type="pres">
      <dgm:prSet presAssocID="{9B9A436D-3B43-45A9-873D-611FD319210F}" presName="compNode" presStyleCnt="0"/>
      <dgm:spPr/>
    </dgm:pt>
    <dgm:pt modelId="{51D86449-E1BC-F542-A8DE-A77A981EFB61}" type="pres">
      <dgm:prSet presAssocID="{9B9A436D-3B43-45A9-873D-611FD319210F}" presName="pictRect" presStyleLbl="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DBD70279-885A-6348-82F9-0167600F368E}" type="pres">
      <dgm:prSet presAssocID="{9B9A436D-3B43-45A9-873D-611FD319210F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C84709-E0B4-C948-B2F6-87B528986FA2}" type="pres">
      <dgm:prSet presAssocID="{9B9AD6E3-1195-4EDA-BFB6-77ECB6A4F41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10F77A4-1314-D241-BFCC-281809999D74}" type="pres">
      <dgm:prSet presAssocID="{B9291CA2-D656-498C-A4F2-0AE340097EBA}" presName="compNode" presStyleCnt="0"/>
      <dgm:spPr/>
    </dgm:pt>
    <dgm:pt modelId="{ED90CDC0-7F06-5D44-AF5B-470E8AD1D516}" type="pres">
      <dgm:prSet presAssocID="{B9291CA2-D656-498C-A4F2-0AE340097EBA}" presName="pictRect" presStyleLbl="node1" presStyleIdx="5" presStyleCnt="6" custLinFactNeighborX="622" custLinFactNeighborY="-251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1394D47C-DBBF-174C-A384-9BDE4C9095C1}" type="pres">
      <dgm:prSet presAssocID="{B9291CA2-D656-498C-A4F2-0AE340097EBA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0A1871-ECFE-4305-9136-D032B010CA86}" srcId="{D2E8BC42-D239-4818-A6CD-F0E7CE9AEC4D}" destId="{7669E184-C705-45A8-A75D-8B679552EBDE}" srcOrd="2" destOrd="0" parTransId="{31570760-AA8E-4AD6-B525-ABC1CD7C3171}" sibTransId="{663A2DEB-FE8B-4A39-8ED1-FEAC267D496F}"/>
    <dgm:cxn modelId="{F2A23C1F-CB28-4B2D-A228-1B5B46D47E80}" type="presOf" srcId="{B9291CA2-D656-498C-A4F2-0AE340097EBA}" destId="{1394D47C-DBBF-174C-A384-9BDE4C9095C1}" srcOrd="0" destOrd="0" presId="urn:microsoft.com/office/officeart/2005/8/layout/pList1"/>
    <dgm:cxn modelId="{FAA4A65E-F15F-4072-AA01-F9997E4BDD6F}" srcId="{D2E8BC42-D239-4818-A6CD-F0E7CE9AEC4D}" destId="{DBE1A230-D9DB-4F5A-AF66-05E322F25A59}" srcOrd="3" destOrd="0" parTransId="{F7A1BBA4-6B54-4267-9127-3B142F807121}" sibTransId="{EFE05A01-56A4-4AC2-BEAF-D929A6CAB2A2}"/>
    <dgm:cxn modelId="{16433832-EB9A-440E-ABFB-60E045F89313}" type="presOf" srcId="{E74DEBBC-3337-4656-A95F-C4DF7A04656C}" destId="{535FB44C-8807-334F-B085-F2D918CD3CF1}" srcOrd="0" destOrd="0" presId="urn:microsoft.com/office/officeart/2005/8/layout/pList1"/>
    <dgm:cxn modelId="{04FC3CAA-CCF6-40AA-99A6-5C82DFB6CBF0}" type="presOf" srcId="{EC2F6D8B-97B0-4C3F-92B2-24B2E85839A1}" destId="{EA1B4940-9214-0744-8188-AC5B9EA4C255}" srcOrd="0" destOrd="0" presId="urn:microsoft.com/office/officeart/2005/8/layout/pList1"/>
    <dgm:cxn modelId="{41752EBA-8217-445C-957F-705FDFA822C0}" srcId="{D2E8BC42-D239-4818-A6CD-F0E7CE9AEC4D}" destId="{9B9A436D-3B43-45A9-873D-611FD319210F}" srcOrd="4" destOrd="0" parTransId="{CF7ABF9B-6EC2-416F-8754-129AC5EB5549}" sibTransId="{9B9AD6E3-1195-4EDA-BFB6-77ECB6A4F41D}"/>
    <dgm:cxn modelId="{3CEBCAD8-1709-414C-9B64-4C5744FEF52C}" srcId="{D2E8BC42-D239-4818-A6CD-F0E7CE9AEC4D}" destId="{EC2F6D8B-97B0-4C3F-92B2-24B2E85839A1}" srcOrd="0" destOrd="0" parTransId="{EEDFCA21-3C37-4A4D-B781-CBFFA0FDC9EB}" sibTransId="{994C348B-47E0-45F3-A192-0866BEB9FEEC}"/>
    <dgm:cxn modelId="{6160B4DB-7D87-4796-8E59-AAE7EFA78917}" type="presOf" srcId="{7669E184-C705-45A8-A75D-8B679552EBDE}" destId="{4048DB18-E965-FB48-9B6B-BD9FB0A04AC6}" srcOrd="0" destOrd="0" presId="urn:microsoft.com/office/officeart/2005/8/layout/pList1"/>
    <dgm:cxn modelId="{F561EF14-A888-4FD4-A3BF-FD3F1D919BDE}" type="presOf" srcId="{DBE1A230-D9DB-4F5A-AF66-05E322F25A59}" destId="{5EA511C8-FB43-8F4A-B722-60AD2CE70FCE}" srcOrd="0" destOrd="0" presId="urn:microsoft.com/office/officeart/2005/8/layout/pList1"/>
    <dgm:cxn modelId="{62DB296B-5E08-4F6C-9391-DF84009428E6}" type="presOf" srcId="{B037318C-5DED-4FF0-8D7D-A9E2634557FB}" destId="{EA523E1D-4566-E84F-938B-E3DA2181A3B1}" srcOrd="0" destOrd="0" presId="urn:microsoft.com/office/officeart/2005/8/layout/pList1"/>
    <dgm:cxn modelId="{DD774CE0-0E7E-4F33-9F2D-C52FAFD61F19}" srcId="{D2E8BC42-D239-4818-A6CD-F0E7CE9AEC4D}" destId="{E74DEBBC-3337-4656-A95F-C4DF7A04656C}" srcOrd="1" destOrd="0" parTransId="{F55C66F6-590B-4ABC-83BF-C239DEA22E7E}" sibTransId="{B037318C-5DED-4FF0-8D7D-A9E2634557FB}"/>
    <dgm:cxn modelId="{6BDE44E5-9F4E-4A6A-8995-4F096AFC694B}" type="presOf" srcId="{663A2DEB-FE8B-4A39-8ED1-FEAC267D496F}" destId="{BD33B7FD-1D4A-134A-BD29-796F7A4AA70E}" srcOrd="0" destOrd="0" presId="urn:microsoft.com/office/officeart/2005/8/layout/pList1"/>
    <dgm:cxn modelId="{121D45E0-D1DB-45EB-A3B4-4C5A2BFD910E}" type="presOf" srcId="{EFE05A01-56A4-4AC2-BEAF-D929A6CAB2A2}" destId="{BE2EBC6E-F5AE-1043-B88E-43CFD6AEF4F5}" srcOrd="0" destOrd="0" presId="urn:microsoft.com/office/officeart/2005/8/layout/pList1"/>
    <dgm:cxn modelId="{19F829F7-B068-4524-BE2C-AD1ECB935627}" type="presOf" srcId="{9B9AD6E3-1195-4EDA-BFB6-77ECB6A4F41D}" destId="{78C84709-E0B4-C948-B2F6-87B528986FA2}" srcOrd="0" destOrd="0" presId="urn:microsoft.com/office/officeart/2005/8/layout/pList1"/>
    <dgm:cxn modelId="{C77F1222-F5E6-4FF4-9B5F-AD55460E1579}" type="presOf" srcId="{9B9A436D-3B43-45A9-873D-611FD319210F}" destId="{DBD70279-885A-6348-82F9-0167600F368E}" srcOrd="0" destOrd="0" presId="urn:microsoft.com/office/officeart/2005/8/layout/pList1"/>
    <dgm:cxn modelId="{1AE50995-C69F-4E50-9B58-881CE451F476}" type="presOf" srcId="{D2E8BC42-D239-4818-A6CD-F0E7CE9AEC4D}" destId="{88BC5397-8147-0649-870A-2F3AD6B75A63}" srcOrd="0" destOrd="0" presId="urn:microsoft.com/office/officeart/2005/8/layout/pList1"/>
    <dgm:cxn modelId="{ADC46FB0-7ECC-4F84-B77B-89FEAC6293FC}" srcId="{D2E8BC42-D239-4818-A6CD-F0E7CE9AEC4D}" destId="{B9291CA2-D656-498C-A4F2-0AE340097EBA}" srcOrd="5" destOrd="0" parTransId="{4E938DE1-EB8D-4634-A60E-005C2017D5D5}" sibTransId="{FC008740-F1DD-4771-AB91-72D08DC34418}"/>
    <dgm:cxn modelId="{BA27135B-0C67-438F-B093-4E5D7E8939DB}" type="presOf" srcId="{994C348B-47E0-45F3-A192-0866BEB9FEEC}" destId="{265387C9-C7AD-F14A-91A7-0311208C6EAF}" srcOrd="0" destOrd="0" presId="urn:microsoft.com/office/officeart/2005/8/layout/pList1"/>
    <dgm:cxn modelId="{CADB0C0B-D8CE-4A3C-B12A-2220B899C401}" type="presParOf" srcId="{88BC5397-8147-0649-870A-2F3AD6B75A63}" destId="{EE17033E-9D4E-CA48-91C7-7B16509B3869}" srcOrd="0" destOrd="0" presId="urn:microsoft.com/office/officeart/2005/8/layout/pList1"/>
    <dgm:cxn modelId="{FB8AE9FE-EC90-4909-99DD-8F4DDE814ADC}" type="presParOf" srcId="{EE17033E-9D4E-CA48-91C7-7B16509B3869}" destId="{19DE897C-6C4A-BC4F-AC18-15B7FCE4A642}" srcOrd="0" destOrd="0" presId="urn:microsoft.com/office/officeart/2005/8/layout/pList1"/>
    <dgm:cxn modelId="{0DE8E603-52D5-48FA-A676-7D02419A52C8}" type="presParOf" srcId="{EE17033E-9D4E-CA48-91C7-7B16509B3869}" destId="{EA1B4940-9214-0744-8188-AC5B9EA4C255}" srcOrd="1" destOrd="0" presId="urn:microsoft.com/office/officeart/2005/8/layout/pList1"/>
    <dgm:cxn modelId="{38657D8B-6809-4B78-9037-5AE1512B107C}" type="presParOf" srcId="{88BC5397-8147-0649-870A-2F3AD6B75A63}" destId="{265387C9-C7AD-F14A-91A7-0311208C6EAF}" srcOrd="1" destOrd="0" presId="urn:microsoft.com/office/officeart/2005/8/layout/pList1"/>
    <dgm:cxn modelId="{C6B9B057-30BA-491C-8D79-F7B0F7961FEF}" type="presParOf" srcId="{88BC5397-8147-0649-870A-2F3AD6B75A63}" destId="{19469E11-8955-F34D-93B6-40B913B17DD9}" srcOrd="2" destOrd="0" presId="urn:microsoft.com/office/officeart/2005/8/layout/pList1"/>
    <dgm:cxn modelId="{0E088A50-D2A3-4EB5-80E9-E2FFE16C297D}" type="presParOf" srcId="{19469E11-8955-F34D-93B6-40B913B17DD9}" destId="{42C46429-4328-8747-BBA8-ADC3E3E7435C}" srcOrd="0" destOrd="0" presId="urn:microsoft.com/office/officeart/2005/8/layout/pList1"/>
    <dgm:cxn modelId="{76256E37-C767-4E4F-9515-B8BBD60A89F4}" type="presParOf" srcId="{19469E11-8955-F34D-93B6-40B913B17DD9}" destId="{535FB44C-8807-334F-B085-F2D918CD3CF1}" srcOrd="1" destOrd="0" presId="urn:microsoft.com/office/officeart/2005/8/layout/pList1"/>
    <dgm:cxn modelId="{790EDAA8-9515-4D7A-9C3D-94C3E05E83A8}" type="presParOf" srcId="{88BC5397-8147-0649-870A-2F3AD6B75A63}" destId="{EA523E1D-4566-E84F-938B-E3DA2181A3B1}" srcOrd="3" destOrd="0" presId="urn:microsoft.com/office/officeart/2005/8/layout/pList1"/>
    <dgm:cxn modelId="{B024941F-E8DA-4D5F-989F-0A7F0948E51F}" type="presParOf" srcId="{88BC5397-8147-0649-870A-2F3AD6B75A63}" destId="{17CF9037-709D-804A-BDD6-48B06A29D237}" srcOrd="4" destOrd="0" presId="urn:microsoft.com/office/officeart/2005/8/layout/pList1"/>
    <dgm:cxn modelId="{8D15DADE-5385-43E3-BEF7-69B765FAEEBA}" type="presParOf" srcId="{17CF9037-709D-804A-BDD6-48B06A29D237}" destId="{8CDC77E9-60B1-D04C-BCFB-8BFF67951E76}" srcOrd="0" destOrd="0" presId="urn:microsoft.com/office/officeart/2005/8/layout/pList1"/>
    <dgm:cxn modelId="{9E33C828-B54F-48FF-B613-A4AA0906656A}" type="presParOf" srcId="{17CF9037-709D-804A-BDD6-48B06A29D237}" destId="{4048DB18-E965-FB48-9B6B-BD9FB0A04AC6}" srcOrd="1" destOrd="0" presId="urn:microsoft.com/office/officeart/2005/8/layout/pList1"/>
    <dgm:cxn modelId="{D8EA4275-E937-4D57-A5AF-ED31299F9967}" type="presParOf" srcId="{88BC5397-8147-0649-870A-2F3AD6B75A63}" destId="{BD33B7FD-1D4A-134A-BD29-796F7A4AA70E}" srcOrd="5" destOrd="0" presId="urn:microsoft.com/office/officeart/2005/8/layout/pList1"/>
    <dgm:cxn modelId="{232B32B8-6336-4600-BD68-19C75EB2B358}" type="presParOf" srcId="{88BC5397-8147-0649-870A-2F3AD6B75A63}" destId="{6D1DCFED-5EC7-2949-A90C-76DD16F13691}" srcOrd="6" destOrd="0" presId="urn:microsoft.com/office/officeart/2005/8/layout/pList1"/>
    <dgm:cxn modelId="{2C5348CC-2C09-4E81-B581-7E72327B23A2}" type="presParOf" srcId="{6D1DCFED-5EC7-2949-A90C-76DD16F13691}" destId="{2FCD4199-5A12-5A43-ABA7-F669DAAA9AC3}" srcOrd="0" destOrd="0" presId="urn:microsoft.com/office/officeart/2005/8/layout/pList1"/>
    <dgm:cxn modelId="{8F919AEC-B544-4F0F-AEB2-72F066C4CFFA}" type="presParOf" srcId="{6D1DCFED-5EC7-2949-A90C-76DD16F13691}" destId="{5EA511C8-FB43-8F4A-B722-60AD2CE70FCE}" srcOrd="1" destOrd="0" presId="urn:microsoft.com/office/officeart/2005/8/layout/pList1"/>
    <dgm:cxn modelId="{8560AEB4-E0AB-4B9C-87A4-B80F322CE655}" type="presParOf" srcId="{88BC5397-8147-0649-870A-2F3AD6B75A63}" destId="{BE2EBC6E-F5AE-1043-B88E-43CFD6AEF4F5}" srcOrd="7" destOrd="0" presId="urn:microsoft.com/office/officeart/2005/8/layout/pList1"/>
    <dgm:cxn modelId="{89169881-50E2-4F0F-805A-909468D23D8E}" type="presParOf" srcId="{88BC5397-8147-0649-870A-2F3AD6B75A63}" destId="{4B3C218F-8A7E-E242-86FE-C389FB0B4BD6}" srcOrd="8" destOrd="0" presId="urn:microsoft.com/office/officeart/2005/8/layout/pList1"/>
    <dgm:cxn modelId="{C8E28066-4C1E-482C-A2BE-DE34B0C16D3E}" type="presParOf" srcId="{4B3C218F-8A7E-E242-86FE-C389FB0B4BD6}" destId="{51D86449-E1BC-F542-A8DE-A77A981EFB61}" srcOrd="0" destOrd="0" presId="urn:microsoft.com/office/officeart/2005/8/layout/pList1"/>
    <dgm:cxn modelId="{BF5F01DE-A943-44EF-BFB7-25CBD77E2018}" type="presParOf" srcId="{4B3C218F-8A7E-E242-86FE-C389FB0B4BD6}" destId="{DBD70279-885A-6348-82F9-0167600F368E}" srcOrd="1" destOrd="0" presId="urn:microsoft.com/office/officeart/2005/8/layout/pList1"/>
    <dgm:cxn modelId="{E2054E07-9510-4832-8A90-657B1AAD9538}" type="presParOf" srcId="{88BC5397-8147-0649-870A-2F3AD6B75A63}" destId="{78C84709-E0B4-C948-B2F6-87B528986FA2}" srcOrd="9" destOrd="0" presId="urn:microsoft.com/office/officeart/2005/8/layout/pList1"/>
    <dgm:cxn modelId="{F2210D4D-8ECA-47E6-A676-F51A73B10F4B}" type="presParOf" srcId="{88BC5397-8147-0649-870A-2F3AD6B75A63}" destId="{110F77A4-1314-D241-BFCC-281809999D74}" srcOrd="10" destOrd="0" presId="urn:microsoft.com/office/officeart/2005/8/layout/pList1"/>
    <dgm:cxn modelId="{6FCC5066-9222-413E-8887-AB84977645EF}" type="presParOf" srcId="{110F77A4-1314-D241-BFCC-281809999D74}" destId="{ED90CDC0-7F06-5D44-AF5B-470E8AD1D516}" srcOrd="0" destOrd="0" presId="urn:microsoft.com/office/officeart/2005/8/layout/pList1"/>
    <dgm:cxn modelId="{1E25B72A-C5ED-4344-85F5-7E45C8A643A1}" type="presParOf" srcId="{110F77A4-1314-D241-BFCC-281809999D74}" destId="{1394D47C-DBBF-174C-A384-9BDE4C9095C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E8BC42-D239-4818-A6CD-F0E7CE9AEC4D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GT"/>
        </a:p>
      </dgm:t>
    </dgm:pt>
    <dgm:pt modelId="{EC2F6D8B-97B0-4C3F-92B2-24B2E85839A1}">
      <dgm:prSet phldrT="[Texto]" custT="1"/>
      <dgm:spPr/>
      <dgm:t>
        <a:bodyPr/>
        <a:lstStyle/>
        <a:p>
          <a:r>
            <a:rPr lang="es-GT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Automatización y sistematización de registro de bienes culturales y campaña de concientización contra el Tráfico Ilícito de Bienes Culturales</a:t>
          </a:r>
          <a:endParaRPr lang="es-GT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DFCA21-3C37-4A4D-B781-CBFFA0FDC9EB}" type="parTrans" cxnId="{3CEBCAD8-1709-414C-9B64-4C5744FEF52C}">
      <dgm:prSet/>
      <dgm:spPr/>
      <dgm:t>
        <a:bodyPr/>
        <a:lstStyle/>
        <a:p>
          <a:endParaRPr lang="es-GT" sz="1400" b="1"/>
        </a:p>
      </dgm:t>
    </dgm:pt>
    <dgm:pt modelId="{994C348B-47E0-45F3-A192-0866BEB9FEEC}" type="sibTrans" cxnId="{3CEBCAD8-1709-414C-9B64-4C5744FEF52C}">
      <dgm:prSet/>
      <dgm:spPr/>
      <dgm:t>
        <a:bodyPr/>
        <a:lstStyle/>
        <a:p>
          <a:endParaRPr lang="es-GT" sz="1400" b="1"/>
        </a:p>
      </dgm:t>
    </dgm:pt>
    <dgm:pt modelId="{7669E184-C705-45A8-A75D-8B679552EBDE}">
      <dgm:prSet phldrT="[Texto]" custT="1"/>
      <dgm:spPr/>
      <dgm:t>
        <a:bodyPr/>
        <a:lstStyle/>
        <a:p>
          <a:r>
            <a:rPr lang="es-GT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Proyecto de Mantenimiento, Restauración y Conservación del Palacio Nacional de la Cultura</a:t>
          </a:r>
          <a:endParaRPr lang="es-GT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570760-AA8E-4AD6-B525-ABC1CD7C3171}" type="parTrans" cxnId="{700A1871-ECFE-4305-9136-D032B010CA86}">
      <dgm:prSet/>
      <dgm:spPr/>
      <dgm:t>
        <a:bodyPr/>
        <a:lstStyle/>
        <a:p>
          <a:endParaRPr lang="es-GT" sz="1400" b="1"/>
        </a:p>
      </dgm:t>
    </dgm:pt>
    <dgm:pt modelId="{663A2DEB-FE8B-4A39-8ED1-FEAC267D496F}" type="sibTrans" cxnId="{700A1871-ECFE-4305-9136-D032B010CA86}">
      <dgm:prSet/>
      <dgm:spPr/>
      <dgm:t>
        <a:bodyPr/>
        <a:lstStyle/>
        <a:p>
          <a:endParaRPr lang="es-GT" sz="1400" b="1"/>
        </a:p>
      </dgm:t>
    </dgm:pt>
    <dgm:pt modelId="{DBE1A230-D9DB-4F5A-AF66-05E322F25A59}">
      <dgm:prSet custT="1"/>
      <dgm:spPr/>
      <dgm:t>
        <a:bodyPr/>
        <a:lstStyle/>
        <a:p>
          <a:r>
            <a:rPr lang="es-GT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Infraestructura Mantenimiento y Restauración de sitios y parques arqueológicos</a:t>
          </a:r>
          <a:endParaRPr lang="es-GT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1BBA4-6B54-4267-9127-3B142F807121}" type="parTrans" cxnId="{FAA4A65E-F15F-4072-AA01-F9997E4BDD6F}">
      <dgm:prSet/>
      <dgm:spPr/>
      <dgm:t>
        <a:bodyPr/>
        <a:lstStyle/>
        <a:p>
          <a:endParaRPr lang="es-GT" sz="1400" b="1"/>
        </a:p>
      </dgm:t>
    </dgm:pt>
    <dgm:pt modelId="{EFE05A01-56A4-4AC2-BEAF-D929A6CAB2A2}" type="sibTrans" cxnId="{FAA4A65E-F15F-4072-AA01-F9997E4BDD6F}">
      <dgm:prSet/>
      <dgm:spPr/>
      <dgm:t>
        <a:bodyPr/>
        <a:lstStyle/>
        <a:p>
          <a:endParaRPr lang="es-GT" sz="1400" b="1"/>
        </a:p>
      </dgm:t>
    </dgm:pt>
    <dgm:pt modelId="{E74DEBBC-3337-4656-A95F-C4DF7A04656C}">
      <dgm:prSet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Proyecto Noches en Tikal  Brindar la oportunidad de experiencias innovadoras al turista nacional y extranjero</a:t>
          </a:r>
        </a:p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 Parque Nacional </a:t>
          </a:r>
          <a:r>
            <a:rPr lang="es-ES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Takalik</a:t>
          </a:r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Abaj</a:t>
          </a:r>
          <a:endParaRPr lang="es-GT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5C66F6-590B-4ABC-83BF-C239DEA22E7E}" type="parTrans" cxnId="{DD774CE0-0E7E-4F33-9F2D-C52FAFD61F19}">
      <dgm:prSet/>
      <dgm:spPr/>
      <dgm:t>
        <a:bodyPr/>
        <a:lstStyle/>
        <a:p>
          <a:endParaRPr lang="es-GT" sz="1400" b="1"/>
        </a:p>
      </dgm:t>
    </dgm:pt>
    <dgm:pt modelId="{B037318C-5DED-4FF0-8D7D-A9E2634557FB}" type="sibTrans" cxnId="{DD774CE0-0E7E-4F33-9F2D-C52FAFD61F19}">
      <dgm:prSet/>
      <dgm:spPr/>
      <dgm:t>
        <a:bodyPr/>
        <a:lstStyle/>
        <a:p>
          <a:endParaRPr lang="es-GT" sz="1400" b="1"/>
        </a:p>
      </dgm:t>
    </dgm:pt>
    <dgm:pt modelId="{8F44A8F9-CF8F-0942-9812-5779CAF5CF52}" type="pres">
      <dgm:prSet presAssocID="{D2E8BC42-D239-4818-A6CD-F0E7CE9AEC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E0D39D-6EEC-1849-A200-107AB8951EB3}" type="pres">
      <dgm:prSet presAssocID="{EC2F6D8B-97B0-4C3F-92B2-24B2E85839A1}" presName="compNode" presStyleCnt="0"/>
      <dgm:spPr/>
    </dgm:pt>
    <dgm:pt modelId="{7C784C48-1BB9-5D45-8200-CC5E616726E1}" type="pres">
      <dgm:prSet presAssocID="{EC2F6D8B-97B0-4C3F-92B2-24B2E85839A1}" presName="pictRect" presStyleLbl="node1" presStyleIdx="0" presStyleCnt="4" custScaleX="105462" custScaleY="105462" custLinFactNeighborX="-5857" custLinFactNeighborY="-137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F2EA4DF-BC78-F548-83D9-8664C19C3196}" type="pres">
      <dgm:prSet presAssocID="{EC2F6D8B-97B0-4C3F-92B2-24B2E85839A1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85A92-F3AA-0545-8A5A-698427C54BC3}" type="pres">
      <dgm:prSet presAssocID="{994C348B-47E0-45F3-A192-0866BEB9FEE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9795C84-72CF-E04F-B5D0-ADBAD350ED16}" type="pres">
      <dgm:prSet presAssocID="{E74DEBBC-3337-4656-A95F-C4DF7A04656C}" presName="compNode" presStyleCnt="0"/>
      <dgm:spPr/>
    </dgm:pt>
    <dgm:pt modelId="{ABADB751-8349-7343-90C9-C0C3E05E7D5B}" type="pres">
      <dgm:prSet presAssocID="{E74DEBBC-3337-4656-A95F-C4DF7A04656C}" presName="pictRect" presStyleLbl="node1" presStyleIdx="1" presStyleCnt="4" custScaleX="109818" custScaleY="101756" custLinFactNeighborX="5183" custLinFactNeighborY="-4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9B8DF2D-D2A0-6340-8CFC-671FED27C92E}" type="pres">
      <dgm:prSet presAssocID="{E74DEBBC-3337-4656-A95F-C4DF7A04656C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81D3F-33F1-824A-AE6F-93AE121FE305}" type="pres">
      <dgm:prSet presAssocID="{B037318C-5DED-4FF0-8D7D-A9E2634557F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20F7450-A14C-B845-A6E4-CB928F1B4F93}" type="pres">
      <dgm:prSet presAssocID="{7669E184-C705-45A8-A75D-8B679552EBDE}" presName="compNode" presStyleCnt="0"/>
      <dgm:spPr/>
    </dgm:pt>
    <dgm:pt modelId="{59833CE2-BD2B-7B49-8A42-E91B10CC0C2B}" type="pres">
      <dgm:prSet presAssocID="{7669E184-C705-45A8-A75D-8B679552EBDE}" presName="pictRect" presStyleLbl="node1" presStyleIdx="2" presStyleCnt="4" custScaleX="111281" custScaleY="115154" custLinFactNeighborX="-3638" custLinFactNeighborY="-2989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2A35EA6-11E3-704B-B8AE-66C7FAADE4C5}" type="pres">
      <dgm:prSet presAssocID="{7669E184-C705-45A8-A75D-8B679552EBDE}" presName="textRect" presStyleLbl="revTx" presStyleIdx="2" presStyleCnt="4" custLinFactNeighborX="-909" custLinFactNeighborY="-395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2C04B-F012-DB4B-B5CD-F5BDF9A1D7B8}" type="pres">
      <dgm:prSet presAssocID="{663A2DEB-FE8B-4A39-8ED1-FEAC267D496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D1A56A3-5BA4-9143-97DC-4FF3A150D77D}" type="pres">
      <dgm:prSet presAssocID="{DBE1A230-D9DB-4F5A-AF66-05E322F25A59}" presName="compNode" presStyleCnt="0"/>
      <dgm:spPr/>
    </dgm:pt>
    <dgm:pt modelId="{D03027FB-18F1-DE49-8809-C7A24DF0C2DE}" type="pres">
      <dgm:prSet presAssocID="{DBE1A230-D9DB-4F5A-AF66-05E322F25A59}" presName="pictRect" presStyleLbl="node1" presStyleIdx="3" presStyleCnt="4" custScaleX="107593" custScaleY="113277" custLinFactNeighborX="5820" custLinFactNeighborY="-2989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DD53A4B-530B-B04F-B891-E611AF914709}" type="pres">
      <dgm:prSet presAssocID="{DBE1A230-D9DB-4F5A-AF66-05E322F25A59}" presName="textRect" presStyleLbl="revTx" presStyleIdx="3" presStyleCnt="4" custScaleX="113231" custScaleY="89975" custLinFactNeighborX="980" custLinFactNeighborY="-562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B239B2-6041-40A3-8607-2BFEEE0DA6E1}" type="presOf" srcId="{B037318C-5DED-4FF0-8D7D-A9E2634557FB}" destId="{DDE81D3F-33F1-824A-AE6F-93AE121FE305}" srcOrd="0" destOrd="0" presId="urn:microsoft.com/office/officeart/2005/8/layout/pList1"/>
    <dgm:cxn modelId="{22CFD6B1-3CE1-4A82-9A6D-8BE5F6FFDBAA}" type="presOf" srcId="{E74DEBBC-3337-4656-A95F-C4DF7A04656C}" destId="{A9B8DF2D-D2A0-6340-8CFC-671FED27C92E}" srcOrd="0" destOrd="0" presId="urn:microsoft.com/office/officeart/2005/8/layout/pList1"/>
    <dgm:cxn modelId="{FAA4A65E-F15F-4072-AA01-F9997E4BDD6F}" srcId="{D2E8BC42-D239-4818-A6CD-F0E7CE9AEC4D}" destId="{DBE1A230-D9DB-4F5A-AF66-05E322F25A59}" srcOrd="3" destOrd="0" parTransId="{F7A1BBA4-6B54-4267-9127-3B142F807121}" sibTransId="{EFE05A01-56A4-4AC2-BEAF-D929A6CAB2A2}"/>
    <dgm:cxn modelId="{650EC9DA-1949-46E5-A167-2B020CA968E3}" type="presOf" srcId="{D2E8BC42-D239-4818-A6CD-F0E7CE9AEC4D}" destId="{8F44A8F9-CF8F-0942-9812-5779CAF5CF52}" srcOrd="0" destOrd="0" presId="urn:microsoft.com/office/officeart/2005/8/layout/pList1"/>
    <dgm:cxn modelId="{3CEBCAD8-1709-414C-9B64-4C5744FEF52C}" srcId="{D2E8BC42-D239-4818-A6CD-F0E7CE9AEC4D}" destId="{EC2F6D8B-97B0-4C3F-92B2-24B2E85839A1}" srcOrd="0" destOrd="0" parTransId="{EEDFCA21-3C37-4A4D-B781-CBFFA0FDC9EB}" sibTransId="{994C348B-47E0-45F3-A192-0866BEB9FEEC}"/>
    <dgm:cxn modelId="{C466632B-B6A7-49BA-8000-F4E0D8FA5F6C}" type="presOf" srcId="{7669E184-C705-45A8-A75D-8B679552EBDE}" destId="{32A35EA6-11E3-704B-B8AE-66C7FAADE4C5}" srcOrd="0" destOrd="0" presId="urn:microsoft.com/office/officeart/2005/8/layout/pList1"/>
    <dgm:cxn modelId="{1D3B118B-9F3F-410D-9059-473898956B5A}" type="presOf" srcId="{994C348B-47E0-45F3-A192-0866BEB9FEEC}" destId="{4FA85A92-F3AA-0545-8A5A-698427C54BC3}" srcOrd="0" destOrd="0" presId="urn:microsoft.com/office/officeart/2005/8/layout/pList1"/>
    <dgm:cxn modelId="{7D835F03-650C-4D24-A8FD-E49585A89619}" type="presOf" srcId="{DBE1A230-D9DB-4F5A-AF66-05E322F25A59}" destId="{DDD53A4B-530B-B04F-B891-E611AF914709}" srcOrd="0" destOrd="0" presId="urn:microsoft.com/office/officeart/2005/8/layout/pList1"/>
    <dgm:cxn modelId="{5D40F188-1E14-4ECE-9D84-F502975F3222}" type="presOf" srcId="{EC2F6D8B-97B0-4C3F-92B2-24B2E85839A1}" destId="{2F2EA4DF-BC78-F548-83D9-8664C19C3196}" srcOrd="0" destOrd="0" presId="urn:microsoft.com/office/officeart/2005/8/layout/pList1"/>
    <dgm:cxn modelId="{700A1871-ECFE-4305-9136-D032B010CA86}" srcId="{D2E8BC42-D239-4818-A6CD-F0E7CE9AEC4D}" destId="{7669E184-C705-45A8-A75D-8B679552EBDE}" srcOrd="2" destOrd="0" parTransId="{31570760-AA8E-4AD6-B525-ABC1CD7C3171}" sibTransId="{663A2DEB-FE8B-4A39-8ED1-FEAC267D496F}"/>
    <dgm:cxn modelId="{DD774CE0-0E7E-4F33-9F2D-C52FAFD61F19}" srcId="{D2E8BC42-D239-4818-A6CD-F0E7CE9AEC4D}" destId="{E74DEBBC-3337-4656-A95F-C4DF7A04656C}" srcOrd="1" destOrd="0" parTransId="{F55C66F6-590B-4ABC-83BF-C239DEA22E7E}" sibTransId="{B037318C-5DED-4FF0-8D7D-A9E2634557FB}"/>
    <dgm:cxn modelId="{C8FA5B7E-AE20-4208-9791-6318EEDA3548}" type="presOf" srcId="{663A2DEB-FE8B-4A39-8ED1-FEAC267D496F}" destId="{7322C04B-F012-DB4B-B5CD-F5BDF9A1D7B8}" srcOrd="0" destOrd="0" presId="urn:microsoft.com/office/officeart/2005/8/layout/pList1"/>
    <dgm:cxn modelId="{7C2321A9-88E2-4DF6-85C6-D24A6CF83BB5}" type="presParOf" srcId="{8F44A8F9-CF8F-0942-9812-5779CAF5CF52}" destId="{DEE0D39D-6EEC-1849-A200-107AB8951EB3}" srcOrd="0" destOrd="0" presId="urn:microsoft.com/office/officeart/2005/8/layout/pList1"/>
    <dgm:cxn modelId="{6A315CA9-EF6B-4C1A-B9BB-CF9F5BE97FE1}" type="presParOf" srcId="{DEE0D39D-6EEC-1849-A200-107AB8951EB3}" destId="{7C784C48-1BB9-5D45-8200-CC5E616726E1}" srcOrd="0" destOrd="0" presId="urn:microsoft.com/office/officeart/2005/8/layout/pList1"/>
    <dgm:cxn modelId="{5FA35EC5-06D4-40BE-9922-FDBABF6CA7D9}" type="presParOf" srcId="{DEE0D39D-6EEC-1849-A200-107AB8951EB3}" destId="{2F2EA4DF-BC78-F548-83D9-8664C19C3196}" srcOrd="1" destOrd="0" presId="urn:microsoft.com/office/officeart/2005/8/layout/pList1"/>
    <dgm:cxn modelId="{4AC053A3-139B-431D-9FCF-2BA64338825F}" type="presParOf" srcId="{8F44A8F9-CF8F-0942-9812-5779CAF5CF52}" destId="{4FA85A92-F3AA-0545-8A5A-698427C54BC3}" srcOrd="1" destOrd="0" presId="urn:microsoft.com/office/officeart/2005/8/layout/pList1"/>
    <dgm:cxn modelId="{7E8D395A-52F3-43B6-99A3-9A1FDEE2D09C}" type="presParOf" srcId="{8F44A8F9-CF8F-0942-9812-5779CAF5CF52}" destId="{99795C84-72CF-E04F-B5D0-ADBAD350ED16}" srcOrd="2" destOrd="0" presId="urn:microsoft.com/office/officeart/2005/8/layout/pList1"/>
    <dgm:cxn modelId="{AECC64A4-6443-4901-B007-9408BC08C123}" type="presParOf" srcId="{99795C84-72CF-E04F-B5D0-ADBAD350ED16}" destId="{ABADB751-8349-7343-90C9-C0C3E05E7D5B}" srcOrd="0" destOrd="0" presId="urn:microsoft.com/office/officeart/2005/8/layout/pList1"/>
    <dgm:cxn modelId="{30D54726-2436-4469-9339-3618C1AFAA6B}" type="presParOf" srcId="{99795C84-72CF-E04F-B5D0-ADBAD350ED16}" destId="{A9B8DF2D-D2A0-6340-8CFC-671FED27C92E}" srcOrd="1" destOrd="0" presId="urn:microsoft.com/office/officeart/2005/8/layout/pList1"/>
    <dgm:cxn modelId="{718B233E-0FC7-4CE8-A641-27C5F0BC3DCD}" type="presParOf" srcId="{8F44A8F9-CF8F-0942-9812-5779CAF5CF52}" destId="{DDE81D3F-33F1-824A-AE6F-93AE121FE305}" srcOrd="3" destOrd="0" presId="urn:microsoft.com/office/officeart/2005/8/layout/pList1"/>
    <dgm:cxn modelId="{51A1F03B-C4C5-4F34-8F2C-A012C7662EEC}" type="presParOf" srcId="{8F44A8F9-CF8F-0942-9812-5779CAF5CF52}" destId="{220F7450-A14C-B845-A6E4-CB928F1B4F93}" srcOrd="4" destOrd="0" presId="urn:microsoft.com/office/officeart/2005/8/layout/pList1"/>
    <dgm:cxn modelId="{55719CB8-21E4-4F9F-BF90-5CE10DF69AA4}" type="presParOf" srcId="{220F7450-A14C-B845-A6E4-CB928F1B4F93}" destId="{59833CE2-BD2B-7B49-8A42-E91B10CC0C2B}" srcOrd="0" destOrd="0" presId="urn:microsoft.com/office/officeart/2005/8/layout/pList1"/>
    <dgm:cxn modelId="{7B70828F-0611-45A0-9D5D-1961DBCFCAF8}" type="presParOf" srcId="{220F7450-A14C-B845-A6E4-CB928F1B4F93}" destId="{32A35EA6-11E3-704B-B8AE-66C7FAADE4C5}" srcOrd="1" destOrd="0" presId="urn:microsoft.com/office/officeart/2005/8/layout/pList1"/>
    <dgm:cxn modelId="{C4C3B5FB-7A68-421A-8373-A6516B429008}" type="presParOf" srcId="{8F44A8F9-CF8F-0942-9812-5779CAF5CF52}" destId="{7322C04B-F012-DB4B-B5CD-F5BDF9A1D7B8}" srcOrd="5" destOrd="0" presId="urn:microsoft.com/office/officeart/2005/8/layout/pList1"/>
    <dgm:cxn modelId="{DB280765-9381-40BC-BAAA-3F3AF75AE259}" type="presParOf" srcId="{8F44A8F9-CF8F-0942-9812-5779CAF5CF52}" destId="{3D1A56A3-5BA4-9143-97DC-4FF3A150D77D}" srcOrd="6" destOrd="0" presId="urn:microsoft.com/office/officeart/2005/8/layout/pList1"/>
    <dgm:cxn modelId="{F3F14369-5341-4A51-B3B6-4B8E0FEF327C}" type="presParOf" srcId="{3D1A56A3-5BA4-9143-97DC-4FF3A150D77D}" destId="{D03027FB-18F1-DE49-8809-C7A24DF0C2DE}" srcOrd="0" destOrd="0" presId="urn:microsoft.com/office/officeart/2005/8/layout/pList1"/>
    <dgm:cxn modelId="{8BE308A6-5A1E-4E1D-8A0E-80BE7E63D117}" type="presParOf" srcId="{3D1A56A3-5BA4-9143-97DC-4FF3A150D77D}" destId="{DDD53A4B-530B-B04F-B891-E611AF91470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E8BC42-D239-4818-A6CD-F0E7CE9AEC4D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GT"/>
        </a:p>
      </dgm:t>
    </dgm:pt>
    <dgm:pt modelId="{EC2F6D8B-97B0-4C3F-92B2-24B2E85839A1}">
      <dgm:prSet phldrT="[Texto]" custT="1"/>
      <dgm:spPr/>
      <dgm:t>
        <a:bodyPr/>
        <a:lstStyle/>
        <a:p>
          <a:r>
            <a:rPr lang="es-GT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Intervención al Patrimonio Cultural, Inmueble, Bibliográfico y documental</a:t>
          </a:r>
        </a:p>
        <a:p>
          <a:r>
            <a:rPr lang="es-GT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Modernización del Sistema de Registro Documental</a:t>
          </a:r>
          <a:endParaRPr lang="es-GT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DFCA21-3C37-4A4D-B781-CBFFA0FDC9EB}" type="parTrans" cxnId="{3CEBCAD8-1709-414C-9B64-4C5744FEF52C}">
      <dgm:prSet/>
      <dgm:spPr/>
      <dgm:t>
        <a:bodyPr/>
        <a:lstStyle/>
        <a:p>
          <a:endParaRPr lang="es-GT" sz="1400" b="1"/>
        </a:p>
      </dgm:t>
    </dgm:pt>
    <dgm:pt modelId="{994C348B-47E0-45F3-A192-0866BEB9FEEC}" type="sibTrans" cxnId="{3CEBCAD8-1709-414C-9B64-4C5744FEF52C}">
      <dgm:prSet/>
      <dgm:spPr/>
      <dgm:t>
        <a:bodyPr/>
        <a:lstStyle/>
        <a:p>
          <a:endParaRPr lang="es-GT" sz="1400" b="1"/>
        </a:p>
      </dgm:t>
    </dgm:pt>
    <dgm:pt modelId="{7669E184-C705-45A8-A75D-8B679552EBDE}">
      <dgm:prSet phldrT="[Texto]" custT="1"/>
      <dgm:spPr/>
      <dgm:t>
        <a:bodyPr/>
        <a:lstStyle/>
        <a:p>
          <a:r>
            <a:rPr lang="es-GT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Cumplimiento Laudo Arbitral, Artículo 66 y 67 Pacto Colectivo. </a:t>
          </a:r>
        </a:p>
        <a:p>
          <a:r>
            <a:rPr lang="es-GT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Orden Judicial</a:t>
          </a:r>
          <a:endParaRPr lang="es-GT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570760-AA8E-4AD6-B525-ABC1CD7C3171}" type="parTrans" cxnId="{700A1871-ECFE-4305-9136-D032B010CA86}">
      <dgm:prSet/>
      <dgm:spPr/>
      <dgm:t>
        <a:bodyPr/>
        <a:lstStyle/>
        <a:p>
          <a:endParaRPr lang="es-GT" sz="1400" b="1"/>
        </a:p>
      </dgm:t>
    </dgm:pt>
    <dgm:pt modelId="{663A2DEB-FE8B-4A39-8ED1-FEAC267D496F}" type="sibTrans" cxnId="{700A1871-ECFE-4305-9136-D032B010CA86}">
      <dgm:prSet/>
      <dgm:spPr/>
      <dgm:t>
        <a:bodyPr/>
        <a:lstStyle/>
        <a:p>
          <a:endParaRPr lang="es-GT" sz="1400" b="1"/>
        </a:p>
      </dgm:t>
    </dgm:pt>
    <dgm:pt modelId="{E74DEBBC-3337-4656-A95F-C4DF7A04656C}">
      <dgm:prSet custT="1"/>
      <dgm:spPr/>
      <dgm:t>
        <a:bodyPr/>
        <a:lstStyle/>
        <a:p>
          <a:r>
            <a:rPr lang="es-GT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Política Pública de Reparación a las Comunidades afectadas por la Construcción de la Hidroeléctrica </a:t>
          </a:r>
          <a:r>
            <a:rPr lang="es-GT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Chixoy</a:t>
          </a:r>
          <a:endParaRPr lang="es-GT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5C66F6-590B-4ABC-83BF-C239DEA22E7E}" type="parTrans" cxnId="{DD774CE0-0E7E-4F33-9F2D-C52FAFD61F19}">
      <dgm:prSet/>
      <dgm:spPr/>
      <dgm:t>
        <a:bodyPr/>
        <a:lstStyle/>
        <a:p>
          <a:endParaRPr lang="es-GT" sz="1400" b="1"/>
        </a:p>
      </dgm:t>
    </dgm:pt>
    <dgm:pt modelId="{B037318C-5DED-4FF0-8D7D-A9E2634557FB}" type="sibTrans" cxnId="{DD774CE0-0E7E-4F33-9F2D-C52FAFD61F19}">
      <dgm:prSet/>
      <dgm:spPr/>
      <dgm:t>
        <a:bodyPr/>
        <a:lstStyle/>
        <a:p>
          <a:endParaRPr lang="es-GT" sz="1400" b="1"/>
        </a:p>
      </dgm:t>
    </dgm:pt>
    <dgm:pt modelId="{82C2BC68-FA66-4DFA-8672-1C6EDDA1113B}">
      <dgm:prSet/>
      <dgm:spPr/>
      <dgm:t>
        <a:bodyPr/>
        <a:lstStyle/>
        <a:p>
          <a:endParaRPr lang="es-GT"/>
        </a:p>
      </dgm:t>
    </dgm:pt>
    <dgm:pt modelId="{3BE5B9EE-329F-4A77-9617-45CD57D07DDB}" type="parTrans" cxnId="{C57751D0-4282-4900-B3B1-4B7EA6FEF0DE}">
      <dgm:prSet/>
      <dgm:spPr/>
      <dgm:t>
        <a:bodyPr/>
        <a:lstStyle/>
        <a:p>
          <a:endParaRPr lang="es-GT"/>
        </a:p>
      </dgm:t>
    </dgm:pt>
    <dgm:pt modelId="{8EADDDA2-FB4B-430F-9B4A-41EB4B02D047}" type="sibTrans" cxnId="{C57751D0-4282-4900-B3B1-4B7EA6FEF0DE}">
      <dgm:prSet/>
      <dgm:spPr/>
      <dgm:t>
        <a:bodyPr/>
        <a:lstStyle/>
        <a:p>
          <a:endParaRPr lang="es-GT"/>
        </a:p>
      </dgm:t>
    </dgm:pt>
    <dgm:pt modelId="{DBE1A230-D9DB-4F5A-AF66-05E322F25A59}">
      <dgm:prSet custT="1"/>
      <dgm:spPr/>
      <dgm:t>
        <a:bodyPr/>
        <a:lstStyle/>
        <a:p>
          <a:r>
            <a:rPr lang="es-GT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Proyecto de  Conservación y Valorización de los sitios del circuito Carmelita  Mirador</a:t>
          </a:r>
          <a:endParaRPr lang="es-GT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E05A01-56A4-4AC2-BEAF-D929A6CAB2A2}" type="sibTrans" cxnId="{FAA4A65E-F15F-4072-AA01-F9997E4BDD6F}">
      <dgm:prSet/>
      <dgm:spPr/>
      <dgm:t>
        <a:bodyPr/>
        <a:lstStyle/>
        <a:p>
          <a:endParaRPr lang="es-GT" sz="1400" b="1"/>
        </a:p>
      </dgm:t>
    </dgm:pt>
    <dgm:pt modelId="{F7A1BBA4-6B54-4267-9127-3B142F807121}" type="parTrans" cxnId="{FAA4A65E-F15F-4072-AA01-F9997E4BDD6F}">
      <dgm:prSet/>
      <dgm:spPr/>
      <dgm:t>
        <a:bodyPr/>
        <a:lstStyle/>
        <a:p>
          <a:endParaRPr lang="es-GT" sz="1400" b="1"/>
        </a:p>
      </dgm:t>
    </dgm:pt>
    <dgm:pt modelId="{8F44A8F9-CF8F-0942-9812-5779CAF5CF52}" type="pres">
      <dgm:prSet presAssocID="{D2E8BC42-D239-4818-A6CD-F0E7CE9AEC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E0D39D-6EEC-1849-A200-107AB8951EB3}" type="pres">
      <dgm:prSet presAssocID="{EC2F6D8B-97B0-4C3F-92B2-24B2E85839A1}" presName="compNode" presStyleCnt="0"/>
      <dgm:spPr/>
    </dgm:pt>
    <dgm:pt modelId="{7C784C48-1BB9-5D45-8200-CC5E616726E1}" type="pres">
      <dgm:prSet presAssocID="{EC2F6D8B-97B0-4C3F-92B2-24B2E85839A1}" presName="pictRect" presStyleLbl="node1" presStyleIdx="0" presStyleCnt="5" custScaleX="105462" custScaleY="105462" custLinFactNeighborX="-5205" custLinFactNeighborY="-1349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F2EA4DF-BC78-F548-83D9-8664C19C3196}" type="pres">
      <dgm:prSet presAssocID="{EC2F6D8B-97B0-4C3F-92B2-24B2E85839A1}" presName="textRect" presStyleLbl="revTx" presStyleIdx="0" presStyleCnt="5" custScaleX="118007" custLinFactNeighborX="-7199" custLinFactNeighborY="-204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85A92-F3AA-0545-8A5A-698427C54BC3}" type="pres">
      <dgm:prSet presAssocID="{994C348B-47E0-45F3-A192-0866BEB9FEE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9795C84-72CF-E04F-B5D0-ADBAD350ED16}" type="pres">
      <dgm:prSet presAssocID="{E74DEBBC-3337-4656-A95F-C4DF7A04656C}" presName="compNode" presStyleCnt="0"/>
      <dgm:spPr/>
    </dgm:pt>
    <dgm:pt modelId="{ABADB751-8349-7343-90C9-C0C3E05E7D5B}" type="pres">
      <dgm:prSet presAssocID="{E74DEBBC-3337-4656-A95F-C4DF7A04656C}" presName="pictRect" presStyleLbl="node1" presStyleIdx="1" presStyleCnt="5" custScaleX="109818" custScaleY="101756" custLinFactNeighborX="5183" custLinFactNeighborY="-1943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9B8DF2D-D2A0-6340-8CFC-671FED27C92E}" type="pres">
      <dgm:prSet presAssocID="{E74DEBBC-3337-4656-A95F-C4DF7A04656C}" presName="textRect" presStyleLbl="revTx" presStyleIdx="1" presStyleCnt="5" custScaleX="140973" custLinFactNeighborX="9434" custLinFactNeighborY="-249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81D3F-33F1-824A-AE6F-93AE121FE305}" type="pres">
      <dgm:prSet presAssocID="{B037318C-5DED-4FF0-8D7D-A9E2634557F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20F7450-A14C-B845-A6E4-CB928F1B4F93}" type="pres">
      <dgm:prSet presAssocID="{7669E184-C705-45A8-A75D-8B679552EBDE}" presName="compNode" presStyleCnt="0"/>
      <dgm:spPr/>
    </dgm:pt>
    <dgm:pt modelId="{59833CE2-BD2B-7B49-8A42-E91B10CC0C2B}" type="pres">
      <dgm:prSet presAssocID="{7669E184-C705-45A8-A75D-8B679552EBDE}" presName="pictRect" presStyleLbl="node1" presStyleIdx="2" presStyleCnt="5" custScaleX="111281" custScaleY="115154" custLinFactNeighborX="-3638" custLinFactNeighborY="-2989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2A35EA6-11E3-704B-B8AE-66C7FAADE4C5}" type="pres">
      <dgm:prSet presAssocID="{7669E184-C705-45A8-A75D-8B679552EBDE}" presName="textRect" presStyleLbl="revTx" presStyleIdx="2" presStyleCnt="5" custLinFactNeighborX="-909" custLinFactNeighborY="-395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2C04B-F012-DB4B-B5CD-F5BDF9A1D7B8}" type="pres">
      <dgm:prSet presAssocID="{663A2DEB-FE8B-4A39-8ED1-FEAC267D496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D1A56A3-5BA4-9143-97DC-4FF3A150D77D}" type="pres">
      <dgm:prSet presAssocID="{DBE1A230-D9DB-4F5A-AF66-05E322F25A59}" presName="compNode" presStyleCnt="0"/>
      <dgm:spPr/>
    </dgm:pt>
    <dgm:pt modelId="{D03027FB-18F1-DE49-8809-C7A24DF0C2DE}" type="pres">
      <dgm:prSet presAssocID="{DBE1A230-D9DB-4F5A-AF66-05E322F25A59}" presName="pictRect" presStyleLbl="node1" presStyleIdx="3" presStyleCnt="5" custScaleX="107593" custScaleY="113277" custLinFactNeighborX="5820" custLinFactNeighborY="-2989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DD53A4B-530B-B04F-B891-E611AF914709}" type="pres">
      <dgm:prSet presAssocID="{DBE1A230-D9DB-4F5A-AF66-05E322F25A59}" presName="textRect" presStyleLbl="revTx" presStyleIdx="3" presStyleCnt="5" custScaleX="113231" custScaleY="89975" custLinFactNeighborX="6224" custLinFactNeighborY="-453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6BAD5-070F-441B-94D0-84220160AA57}" type="pres">
      <dgm:prSet presAssocID="{EFE05A01-56A4-4AC2-BEAF-D929A6CAB2A2}" presName="sibTrans" presStyleLbl="sibTrans2D1" presStyleIdx="0" presStyleCnt="0"/>
      <dgm:spPr/>
      <dgm:t>
        <a:bodyPr/>
        <a:lstStyle/>
        <a:p>
          <a:endParaRPr lang="es-GT"/>
        </a:p>
      </dgm:t>
    </dgm:pt>
    <dgm:pt modelId="{0E0EA01A-3736-499F-9E3F-3FDB294601D0}" type="pres">
      <dgm:prSet presAssocID="{82C2BC68-FA66-4DFA-8672-1C6EDDA1113B}" presName="compNode" presStyleCnt="0"/>
      <dgm:spPr/>
    </dgm:pt>
    <dgm:pt modelId="{C8337684-3969-4D93-9746-0DB6380678FA}" type="pres">
      <dgm:prSet presAssocID="{82C2BC68-FA66-4DFA-8672-1C6EDDA1113B}" presName="pictRect" presStyleLbl="node1" presStyleIdx="4" presStyleCnt="5" custLinFactNeighborX="122" custLinFactNeighborY="-3488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GT"/>
        </a:p>
      </dgm:t>
    </dgm:pt>
    <dgm:pt modelId="{4C8F511B-ABA9-4107-9656-0DC4421797EE}" type="pres">
      <dgm:prSet presAssocID="{82C2BC68-FA66-4DFA-8672-1C6EDDA1113B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</dgm:ptLst>
  <dgm:cxnLst>
    <dgm:cxn modelId="{EFCDED43-A9C4-4ED5-B362-DDCBB1DD5DE9}" type="presOf" srcId="{D2E8BC42-D239-4818-A6CD-F0E7CE9AEC4D}" destId="{8F44A8F9-CF8F-0942-9812-5779CAF5CF52}" srcOrd="0" destOrd="0" presId="urn:microsoft.com/office/officeart/2005/8/layout/pList1"/>
    <dgm:cxn modelId="{4927E31E-00AA-41FF-8F8E-E05DD1640A8E}" type="presOf" srcId="{82C2BC68-FA66-4DFA-8672-1C6EDDA1113B}" destId="{4C8F511B-ABA9-4107-9656-0DC4421797EE}" srcOrd="0" destOrd="0" presId="urn:microsoft.com/office/officeart/2005/8/layout/pList1"/>
    <dgm:cxn modelId="{FAA4A65E-F15F-4072-AA01-F9997E4BDD6F}" srcId="{D2E8BC42-D239-4818-A6CD-F0E7CE9AEC4D}" destId="{DBE1A230-D9DB-4F5A-AF66-05E322F25A59}" srcOrd="3" destOrd="0" parTransId="{F7A1BBA4-6B54-4267-9127-3B142F807121}" sibTransId="{EFE05A01-56A4-4AC2-BEAF-D929A6CAB2A2}"/>
    <dgm:cxn modelId="{789E5F62-6503-414D-A13E-0A17E98C4307}" type="presOf" srcId="{EC2F6D8B-97B0-4C3F-92B2-24B2E85839A1}" destId="{2F2EA4DF-BC78-F548-83D9-8664C19C3196}" srcOrd="0" destOrd="0" presId="urn:microsoft.com/office/officeart/2005/8/layout/pList1"/>
    <dgm:cxn modelId="{3CEBCAD8-1709-414C-9B64-4C5744FEF52C}" srcId="{D2E8BC42-D239-4818-A6CD-F0E7CE9AEC4D}" destId="{EC2F6D8B-97B0-4C3F-92B2-24B2E85839A1}" srcOrd="0" destOrd="0" parTransId="{EEDFCA21-3C37-4A4D-B781-CBFFA0FDC9EB}" sibTransId="{994C348B-47E0-45F3-A192-0866BEB9FEEC}"/>
    <dgm:cxn modelId="{A34CB151-738A-40B9-9648-F02597CEF2A9}" type="presOf" srcId="{E74DEBBC-3337-4656-A95F-C4DF7A04656C}" destId="{A9B8DF2D-D2A0-6340-8CFC-671FED27C92E}" srcOrd="0" destOrd="0" presId="urn:microsoft.com/office/officeart/2005/8/layout/pList1"/>
    <dgm:cxn modelId="{31A65AE6-948B-4CC3-8623-F24F4071002F}" type="presOf" srcId="{EFE05A01-56A4-4AC2-BEAF-D929A6CAB2A2}" destId="{A156BAD5-070F-441B-94D0-84220160AA57}" srcOrd="0" destOrd="0" presId="urn:microsoft.com/office/officeart/2005/8/layout/pList1"/>
    <dgm:cxn modelId="{C57751D0-4282-4900-B3B1-4B7EA6FEF0DE}" srcId="{D2E8BC42-D239-4818-A6CD-F0E7CE9AEC4D}" destId="{82C2BC68-FA66-4DFA-8672-1C6EDDA1113B}" srcOrd="4" destOrd="0" parTransId="{3BE5B9EE-329F-4A77-9617-45CD57D07DDB}" sibTransId="{8EADDDA2-FB4B-430F-9B4A-41EB4B02D047}"/>
    <dgm:cxn modelId="{65979A3E-663A-470F-9712-908E7DAD7EB6}" type="presOf" srcId="{663A2DEB-FE8B-4A39-8ED1-FEAC267D496F}" destId="{7322C04B-F012-DB4B-B5CD-F5BDF9A1D7B8}" srcOrd="0" destOrd="0" presId="urn:microsoft.com/office/officeart/2005/8/layout/pList1"/>
    <dgm:cxn modelId="{B64254DF-43CC-4BEC-827D-189F1BC005AF}" type="presOf" srcId="{DBE1A230-D9DB-4F5A-AF66-05E322F25A59}" destId="{DDD53A4B-530B-B04F-B891-E611AF914709}" srcOrd="0" destOrd="0" presId="urn:microsoft.com/office/officeart/2005/8/layout/pList1"/>
    <dgm:cxn modelId="{700A1871-ECFE-4305-9136-D032B010CA86}" srcId="{D2E8BC42-D239-4818-A6CD-F0E7CE9AEC4D}" destId="{7669E184-C705-45A8-A75D-8B679552EBDE}" srcOrd="2" destOrd="0" parTransId="{31570760-AA8E-4AD6-B525-ABC1CD7C3171}" sibTransId="{663A2DEB-FE8B-4A39-8ED1-FEAC267D496F}"/>
    <dgm:cxn modelId="{DD774CE0-0E7E-4F33-9F2D-C52FAFD61F19}" srcId="{D2E8BC42-D239-4818-A6CD-F0E7CE9AEC4D}" destId="{E74DEBBC-3337-4656-A95F-C4DF7A04656C}" srcOrd="1" destOrd="0" parTransId="{F55C66F6-590B-4ABC-83BF-C239DEA22E7E}" sibTransId="{B037318C-5DED-4FF0-8D7D-A9E2634557FB}"/>
    <dgm:cxn modelId="{28DF15BE-892B-4220-A63D-75C2C039EF23}" type="presOf" srcId="{B037318C-5DED-4FF0-8D7D-A9E2634557FB}" destId="{DDE81D3F-33F1-824A-AE6F-93AE121FE305}" srcOrd="0" destOrd="0" presId="urn:microsoft.com/office/officeart/2005/8/layout/pList1"/>
    <dgm:cxn modelId="{4D2398A7-8273-40A7-99B8-6BE0DF146D1A}" type="presOf" srcId="{7669E184-C705-45A8-A75D-8B679552EBDE}" destId="{32A35EA6-11E3-704B-B8AE-66C7FAADE4C5}" srcOrd="0" destOrd="0" presId="urn:microsoft.com/office/officeart/2005/8/layout/pList1"/>
    <dgm:cxn modelId="{443E2C4F-1260-433F-BAA0-84A23E55441C}" type="presOf" srcId="{994C348B-47E0-45F3-A192-0866BEB9FEEC}" destId="{4FA85A92-F3AA-0545-8A5A-698427C54BC3}" srcOrd="0" destOrd="0" presId="urn:microsoft.com/office/officeart/2005/8/layout/pList1"/>
    <dgm:cxn modelId="{C02056FD-E627-451B-80A7-73500F45534E}" type="presParOf" srcId="{8F44A8F9-CF8F-0942-9812-5779CAF5CF52}" destId="{DEE0D39D-6EEC-1849-A200-107AB8951EB3}" srcOrd="0" destOrd="0" presId="urn:microsoft.com/office/officeart/2005/8/layout/pList1"/>
    <dgm:cxn modelId="{61827BBE-0061-42B7-B059-AD87F75F747F}" type="presParOf" srcId="{DEE0D39D-6EEC-1849-A200-107AB8951EB3}" destId="{7C784C48-1BB9-5D45-8200-CC5E616726E1}" srcOrd="0" destOrd="0" presId="urn:microsoft.com/office/officeart/2005/8/layout/pList1"/>
    <dgm:cxn modelId="{409E6EF9-D784-4B18-88A8-5D77B2681931}" type="presParOf" srcId="{DEE0D39D-6EEC-1849-A200-107AB8951EB3}" destId="{2F2EA4DF-BC78-F548-83D9-8664C19C3196}" srcOrd="1" destOrd="0" presId="urn:microsoft.com/office/officeart/2005/8/layout/pList1"/>
    <dgm:cxn modelId="{46DB03AE-A0CB-46E0-AEF6-291609B95889}" type="presParOf" srcId="{8F44A8F9-CF8F-0942-9812-5779CAF5CF52}" destId="{4FA85A92-F3AA-0545-8A5A-698427C54BC3}" srcOrd="1" destOrd="0" presId="urn:microsoft.com/office/officeart/2005/8/layout/pList1"/>
    <dgm:cxn modelId="{E266D628-1E1C-43E3-AE2C-9C1E55C696DC}" type="presParOf" srcId="{8F44A8F9-CF8F-0942-9812-5779CAF5CF52}" destId="{99795C84-72CF-E04F-B5D0-ADBAD350ED16}" srcOrd="2" destOrd="0" presId="urn:microsoft.com/office/officeart/2005/8/layout/pList1"/>
    <dgm:cxn modelId="{CD4EB3EC-4154-42C4-ABBC-7DC0A6679416}" type="presParOf" srcId="{99795C84-72CF-E04F-B5D0-ADBAD350ED16}" destId="{ABADB751-8349-7343-90C9-C0C3E05E7D5B}" srcOrd="0" destOrd="0" presId="urn:microsoft.com/office/officeart/2005/8/layout/pList1"/>
    <dgm:cxn modelId="{D6D4FEE3-0E42-4516-87C2-4C89E40135B7}" type="presParOf" srcId="{99795C84-72CF-E04F-B5D0-ADBAD350ED16}" destId="{A9B8DF2D-D2A0-6340-8CFC-671FED27C92E}" srcOrd="1" destOrd="0" presId="urn:microsoft.com/office/officeart/2005/8/layout/pList1"/>
    <dgm:cxn modelId="{C7151B6C-A7A0-41D8-97D9-EDEE45A7715C}" type="presParOf" srcId="{8F44A8F9-CF8F-0942-9812-5779CAF5CF52}" destId="{DDE81D3F-33F1-824A-AE6F-93AE121FE305}" srcOrd="3" destOrd="0" presId="urn:microsoft.com/office/officeart/2005/8/layout/pList1"/>
    <dgm:cxn modelId="{31DED232-A2AD-4736-ADED-5912F79A4514}" type="presParOf" srcId="{8F44A8F9-CF8F-0942-9812-5779CAF5CF52}" destId="{220F7450-A14C-B845-A6E4-CB928F1B4F93}" srcOrd="4" destOrd="0" presId="urn:microsoft.com/office/officeart/2005/8/layout/pList1"/>
    <dgm:cxn modelId="{FED6F123-D707-4206-B4F5-04BCAF5C8860}" type="presParOf" srcId="{220F7450-A14C-B845-A6E4-CB928F1B4F93}" destId="{59833CE2-BD2B-7B49-8A42-E91B10CC0C2B}" srcOrd="0" destOrd="0" presId="urn:microsoft.com/office/officeart/2005/8/layout/pList1"/>
    <dgm:cxn modelId="{94742BDA-671D-4ACE-9D42-B3694C3C41AC}" type="presParOf" srcId="{220F7450-A14C-B845-A6E4-CB928F1B4F93}" destId="{32A35EA6-11E3-704B-B8AE-66C7FAADE4C5}" srcOrd="1" destOrd="0" presId="urn:microsoft.com/office/officeart/2005/8/layout/pList1"/>
    <dgm:cxn modelId="{DDA5CF8F-3D60-4D14-BB05-7B3DAFB62B2B}" type="presParOf" srcId="{8F44A8F9-CF8F-0942-9812-5779CAF5CF52}" destId="{7322C04B-F012-DB4B-B5CD-F5BDF9A1D7B8}" srcOrd="5" destOrd="0" presId="urn:microsoft.com/office/officeart/2005/8/layout/pList1"/>
    <dgm:cxn modelId="{DC985665-4CD3-4F93-917E-D5FC47B8AA46}" type="presParOf" srcId="{8F44A8F9-CF8F-0942-9812-5779CAF5CF52}" destId="{3D1A56A3-5BA4-9143-97DC-4FF3A150D77D}" srcOrd="6" destOrd="0" presId="urn:microsoft.com/office/officeart/2005/8/layout/pList1"/>
    <dgm:cxn modelId="{B4AD728D-F3FD-4D3C-88F7-34E9D3B7C357}" type="presParOf" srcId="{3D1A56A3-5BA4-9143-97DC-4FF3A150D77D}" destId="{D03027FB-18F1-DE49-8809-C7A24DF0C2DE}" srcOrd="0" destOrd="0" presId="urn:microsoft.com/office/officeart/2005/8/layout/pList1"/>
    <dgm:cxn modelId="{14167635-F0E0-497A-BBD6-565E56DC639A}" type="presParOf" srcId="{3D1A56A3-5BA4-9143-97DC-4FF3A150D77D}" destId="{DDD53A4B-530B-B04F-B891-E611AF914709}" srcOrd="1" destOrd="0" presId="urn:microsoft.com/office/officeart/2005/8/layout/pList1"/>
    <dgm:cxn modelId="{24D42D93-572D-4835-A112-66AFA8AECE8B}" type="presParOf" srcId="{8F44A8F9-CF8F-0942-9812-5779CAF5CF52}" destId="{A156BAD5-070F-441B-94D0-84220160AA57}" srcOrd="7" destOrd="0" presId="urn:microsoft.com/office/officeart/2005/8/layout/pList1"/>
    <dgm:cxn modelId="{374FB01A-30EE-46F6-9E40-F497F76E1B1F}" type="presParOf" srcId="{8F44A8F9-CF8F-0942-9812-5779CAF5CF52}" destId="{0E0EA01A-3736-499F-9E3F-3FDB294601D0}" srcOrd="8" destOrd="0" presId="urn:microsoft.com/office/officeart/2005/8/layout/pList1"/>
    <dgm:cxn modelId="{868D9464-667E-4693-93B8-FC61214D82BE}" type="presParOf" srcId="{0E0EA01A-3736-499F-9E3F-3FDB294601D0}" destId="{C8337684-3969-4D93-9746-0DB6380678FA}" srcOrd="0" destOrd="0" presId="urn:microsoft.com/office/officeart/2005/8/layout/pList1"/>
    <dgm:cxn modelId="{A3C09612-61B8-48A3-BE8E-EEDB84E79768}" type="presParOf" srcId="{0E0EA01A-3736-499F-9E3F-3FDB294601D0}" destId="{4C8F511B-ABA9-4107-9656-0DC4421797E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E8BC42-D239-4818-A6CD-F0E7CE9AEC4D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GT"/>
        </a:p>
      </dgm:t>
    </dgm:pt>
    <dgm:pt modelId="{B9291CA2-D656-498C-A4F2-0AE340097EBA}">
      <dgm:prSet phldrT="[Texto]" custT="1"/>
      <dgm:spPr/>
      <dgm:t>
        <a:bodyPr/>
        <a:lstStyle/>
        <a:p>
          <a:r>
            <a:rPr lang="es-MX" sz="1400" b="1" dirty="0" smtClean="0">
              <a:solidFill>
                <a:srgbClr val="000000"/>
              </a:solidFill>
              <a:latin typeface="Times"/>
              <a:ea typeface="+mn-ea"/>
              <a:cs typeface="Times"/>
            </a:rPr>
            <a:t>Fomento de la práctica sistemática de la actividad física en niños, jóvenes y mujeres</a:t>
          </a:r>
          <a:endParaRPr lang="es-GT" sz="1400" b="1" dirty="0">
            <a:solidFill>
              <a:srgbClr val="000000"/>
            </a:solidFill>
            <a:latin typeface="Times"/>
            <a:cs typeface="Times"/>
          </a:endParaRPr>
        </a:p>
      </dgm:t>
    </dgm:pt>
    <dgm:pt modelId="{4E938DE1-EB8D-4634-A60E-005C2017D5D5}" type="parTrans" cxnId="{ADC46FB0-7ECC-4F84-B77B-89FEAC6293FC}">
      <dgm:prSet/>
      <dgm:spPr/>
      <dgm:t>
        <a:bodyPr/>
        <a:lstStyle/>
        <a:p>
          <a:endParaRPr lang="es-GT" sz="1400" b="1"/>
        </a:p>
      </dgm:t>
    </dgm:pt>
    <dgm:pt modelId="{FC008740-F1DD-4771-AB91-72D08DC34418}" type="sibTrans" cxnId="{ADC46FB0-7ECC-4F84-B77B-89FEAC6293FC}">
      <dgm:prSet/>
      <dgm:spPr/>
      <dgm:t>
        <a:bodyPr/>
        <a:lstStyle/>
        <a:p>
          <a:endParaRPr lang="es-GT" sz="1400" b="1"/>
        </a:p>
      </dgm:t>
    </dgm:pt>
    <dgm:pt modelId="{DBE1A230-D9DB-4F5A-AF66-05E322F25A59}">
      <dgm:prSet custT="1"/>
      <dgm:spPr/>
      <dgm:t>
        <a:bodyPr/>
        <a:lstStyle/>
        <a:p>
          <a:r>
            <a:rPr lang="es-MX" sz="1400" b="1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Construcción, ampliación y mejoramiento de infraestructura deportiva y recreativa a nivel nacional</a:t>
          </a:r>
          <a:endParaRPr lang="es-GT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1BBA4-6B54-4267-9127-3B142F807121}" type="parTrans" cxnId="{FAA4A65E-F15F-4072-AA01-F9997E4BDD6F}">
      <dgm:prSet/>
      <dgm:spPr/>
      <dgm:t>
        <a:bodyPr/>
        <a:lstStyle/>
        <a:p>
          <a:endParaRPr lang="es-GT" sz="1400" b="1"/>
        </a:p>
      </dgm:t>
    </dgm:pt>
    <dgm:pt modelId="{EFE05A01-56A4-4AC2-BEAF-D929A6CAB2A2}" type="sibTrans" cxnId="{FAA4A65E-F15F-4072-AA01-F9997E4BDD6F}">
      <dgm:prSet/>
      <dgm:spPr/>
      <dgm:t>
        <a:bodyPr/>
        <a:lstStyle/>
        <a:p>
          <a:endParaRPr lang="es-GT" sz="1400" b="1"/>
        </a:p>
      </dgm:t>
    </dgm:pt>
    <dgm:pt modelId="{9B9A436D-3B43-45A9-873D-611FD319210F}">
      <dgm:prSet custT="1"/>
      <dgm:spPr/>
      <dgm:t>
        <a:bodyPr/>
        <a:lstStyle/>
        <a:p>
          <a:r>
            <a:rPr lang="es-ES" sz="1400" b="1" dirty="0" smtClean="0">
              <a:latin typeface="Times"/>
              <a:cs typeface="Times"/>
            </a:rPr>
            <a:t>Mejora continua de Centros Deportivos</a:t>
          </a:r>
          <a:endParaRPr lang="es-GT" sz="1400" b="1" dirty="0">
            <a:latin typeface="Times"/>
            <a:cs typeface="Times"/>
          </a:endParaRPr>
        </a:p>
      </dgm:t>
    </dgm:pt>
    <dgm:pt modelId="{CF7ABF9B-6EC2-416F-8754-129AC5EB5549}" type="parTrans" cxnId="{41752EBA-8217-445C-957F-705FDFA822C0}">
      <dgm:prSet/>
      <dgm:spPr/>
      <dgm:t>
        <a:bodyPr/>
        <a:lstStyle/>
        <a:p>
          <a:endParaRPr lang="es-GT" sz="1400" b="1"/>
        </a:p>
      </dgm:t>
    </dgm:pt>
    <dgm:pt modelId="{9B9AD6E3-1195-4EDA-BFB6-77ECB6A4F41D}" type="sibTrans" cxnId="{41752EBA-8217-445C-957F-705FDFA822C0}">
      <dgm:prSet/>
      <dgm:spPr/>
      <dgm:t>
        <a:bodyPr/>
        <a:lstStyle/>
        <a:p>
          <a:endParaRPr lang="es-GT" sz="1400" b="1"/>
        </a:p>
      </dgm:t>
    </dgm:pt>
    <dgm:pt modelId="{78DEBB24-194D-5744-97AB-108196240193}" type="pres">
      <dgm:prSet presAssocID="{D2E8BC42-D239-4818-A6CD-F0E7CE9AEC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DE964F-DECE-CC4C-A1DF-04FA820FB293}" type="pres">
      <dgm:prSet presAssocID="{DBE1A230-D9DB-4F5A-AF66-05E322F25A59}" presName="compNode" presStyleCnt="0"/>
      <dgm:spPr/>
    </dgm:pt>
    <dgm:pt modelId="{3C7237EA-C87E-BC43-833D-613A2D03B303}" type="pres">
      <dgm:prSet presAssocID="{DBE1A230-D9DB-4F5A-AF66-05E322F25A59}" presName="pict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n-US"/>
        </a:p>
      </dgm:t>
    </dgm:pt>
    <dgm:pt modelId="{26B0C01A-8238-934A-8EBC-9CCA57CABBB6}" type="pres">
      <dgm:prSet presAssocID="{DBE1A230-D9DB-4F5A-AF66-05E322F25A59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104092-F085-AB48-913F-BA09121FD407}" type="pres">
      <dgm:prSet presAssocID="{EFE05A01-56A4-4AC2-BEAF-D929A6CAB2A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29062B9-40C4-D14C-B7C7-F68E2E0CDC0D}" type="pres">
      <dgm:prSet presAssocID="{9B9A436D-3B43-45A9-873D-611FD319210F}" presName="compNode" presStyleCnt="0"/>
      <dgm:spPr/>
    </dgm:pt>
    <dgm:pt modelId="{B9195AD3-AE74-C041-A230-95A43252C7B2}" type="pres">
      <dgm:prSet presAssocID="{9B9A436D-3B43-45A9-873D-611FD319210F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892E860-1B35-C642-9F9A-4A1DF16A625B}" type="pres">
      <dgm:prSet presAssocID="{9B9A436D-3B43-45A9-873D-611FD319210F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CBBA6D-762A-BF41-A81A-5E8396B21553}" type="pres">
      <dgm:prSet presAssocID="{9B9AD6E3-1195-4EDA-BFB6-77ECB6A4F41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374D3F9-2193-A746-8AD1-293A65DFA93B}" type="pres">
      <dgm:prSet presAssocID="{B9291CA2-D656-498C-A4F2-0AE340097EBA}" presName="compNode" presStyleCnt="0"/>
      <dgm:spPr/>
    </dgm:pt>
    <dgm:pt modelId="{FCAC78DB-CB46-494F-A610-7521D0667BFA}" type="pres">
      <dgm:prSet presAssocID="{B9291CA2-D656-498C-A4F2-0AE340097EBA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09477CE-5C2E-E64D-BDC2-018ED5E91E71}" type="pres">
      <dgm:prSet presAssocID="{B9291CA2-D656-498C-A4F2-0AE340097EBA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A4A65E-F15F-4072-AA01-F9997E4BDD6F}" srcId="{D2E8BC42-D239-4818-A6CD-F0E7CE9AEC4D}" destId="{DBE1A230-D9DB-4F5A-AF66-05E322F25A59}" srcOrd="0" destOrd="0" parTransId="{F7A1BBA4-6B54-4267-9127-3B142F807121}" sibTransId="{EFE05A01-56A4-4AC2-BEAF-D929A6CAB2A2}"/>
    <dgm:cxn modelId="{C8CE7852-DA5D-49D4-AAF9-FBECEBF7DCBF}" type="presOf" srcId="{9B9AD6E3-1195-4EDA-BFB6-77ECB6A4F41D}" destId="{C2CBBA6D-762A-BF41-A81A-5E8396B21553}" srcOrd="0" destOrd="0" presId="urn:microsoft.com/office/officeart/2005/8/layout/pList1"/>
    <dgm:cxn modelId="{952BF8CB-78E4-4BAD-A694-48859105EB3D}" type="presOf" srcId="{B9291CA2-D656-498C-A4F2-0AE340097EBA}" destId="{D09477CE-5C2E-E64D-BDC2-018ED5E91E71}" srcOrd="0" destOrd="0" presId="urn:microsoft.com/office/officeart/2005/8/layout/pList1"/>
    <dgm:cxn modelId="{903D6919-95D8-4796-AB24-5DDAE53A6738}" type="presOf" srcId="{9B9A436D-3B43-45A9-873D-611FD319210F}" destId="{E892E860-1B35-C642-9F9A-4A1DF16A625B}" srcOrd="0" destOrd="0" presId="urn:microsoft.com/office/officeart/2005/8/layout/pList1"/>
    <dgm:cxn modelId="{4973622D-C84D-4C82-AAC7-992B0B78FF2F}" type="presOf" srcId="{DBE1A230-D9DB-4F5A-AF66-05E322F25A59}" destId="{26B0C01A-8238-934A-8EBC-9CCA57CABBB6}" srcOrd="0" destOrd="0" presId="urn:microsoft.com/office/officeart/2005/8/layout/pList1"/>
    <dgm:cxn modelId="{94015E97-F4F0-4498-BA7A-F26D02D40637}" type="presOf" srcId="{EFE05A01-56A4-4AC2-BEAF-D929A6CAB2A2}" destId="{BC104092-F085-AB48-913F-BA09121FD407}" srcOrd="0" destOrd="0" presId="urn:microsoft.com/office/officeart/2005/8/layout/pList1"/>
    <dgm:cxn modelId="{3080BE6F-3AEE-48DA-9AA2-32773AEB75ED}" type="presOf" srcId="{D2E8BC42-D239-4818-A6CD-F0E7CE9AEC4D}" destId="{78DEBB24-194D-5744-97AB-108196240193}" srcOrd="0" destOrd="0" presId="urn:microsoft.com/office/officeart/2005/8/layout/pList1"/>
    <dgm:cxn modelId="{41752EBA-8217-445C-957F-705FDFA822C0}" srcId="{D2E8BC42-D239-4818-A6CD-F0E7CE9AEC4D}" destId="{9B9A436D-3B43-45A9-873D-611FD319210F}" srcOrd="1" destOrd="0" parTransId="{CF7ABF9B-6EC2-416F-8754-129AC5EB5549}" sibTransId="{9B9AD6E3-1195-4EDA-BFB6-77ECB6A4F41D}"/>
    <dgm:cxn modelId="{ADC46FB0-7ECC-4F84-B77B-89FEAC6293FC}" srcId="{D2E8BC42-D239-4818-A6CD-F0E7CE9AEC4D}" destId="{B9291CA2-D656-498C-A4F2-0AE340097EBA}" srcOrd="2" destOrd="0" parTransId="{4E938DE1-EB8D-4634-A60E-005C2017D5D5}" sibTransId="{FC008740-F1DD-4771-AB91-72D08DC34418}"/>
    <dgm:cxn modelId="{36CECFA2-6C98-4F0E-99D7-114D3CBC3E9F}" type="presParOf" srcId="{78DEBB24-194D-5744-97AB-108196240193}" destId="{7ADE964F-DECE-CC4C-A1DF-04FA820FB293}" srcOrd="0" destOrd="0" presId="urn:microsoft.com/office/officeart/2005/8/layout/pList1"/>
    <dgm:cxn modelId="{0DBAA016-73AC-410E-B1A6-B46D4E842B66}" type="presParOf" srcId="{7ADE964F-DECE-CC4C-A1DF-04FA820FB293}" destId="{3C7237EA-C87E-BC43-833D-613A2D03B303}" srcOrd="0" destOrd="0" presId="urn:microsoft.com/office/officeart/2005/8/layout/pList1"/>
    <dgm:cxn modelId="{5E393E43-12D3-4DE6-B1F6-A118F11CA084}" type="presParOf" srcId="{7ADE964F-DECE-CC4C-A1DF-04FA820FB293}" destId="{26B0C01A-8238-934A-8EBC-9CCA57CABBB6}" srcOrd="1" destOrd="0" presId="urn:microsoft.com/office/officeart/2005/8/layout/pList1"/>
    <dgm:cxn modelId="{608748B0-C8FD-4496-B987-593AA3B69CB7}" type="presParOf" srcId="{78DEBB24-194D-5744-97AB-108196240193}" destId="{BC104092-F085-AB48-913F-BA09121FD407}" srcOrd="1" destOrd="0" presId="urn:microsoft.com/office/officeart/2005/8/layout/pList1"/>
    <dgm:cxn modelId="{55A945E8-4353-43F5-B745-33291FA6637F}" type="presParOf" srcId="{78DEBB24-194D-5744-97AB-108196240193}" destId="{C29062B9-40C4-D14C-B7C7-F68E2E0CDC0D}" srcOrd="2" destOrd="0" presId="urn:microsoft.com/office/officeart/2005/8/layout/pList1"/>
    <dgm:cxn modelId="{B2270AEE-0E7A-414A-BBBD-EEC197D76338}" type="presParOf" srcId="{C29062B9-40C4-D14C-B7C7-F68E2E0CDC0D}" destId="{B9195AD3-AE74-C041-A230-95A43252C7B2}" srcOrd="0" destOrd="0" presId="urn:microsoft.com/office/officeart/2005/8/layout/pList1"/>
    <dgm:cxn modelId="{2E6497E8-19CA-4470-9F19-D681249C394B}" type="presParOf" srcId="{C29062B9-40C4-D14C-B7C7-F68E2E0CDC0D}" destId="{E892E860-1B35-C642-9F9A-4A1DF16A625B}" srcOrd="1" destOrd="0" presId="urn:microsoft.com/office/officeart/2005/8/layout/pList1"/>
    <dgm:cxn modelId="{48F7B42D-E032-43B6-B399-641181F1157B}" type="presParOf" srcId="{78DEBB24-194D-5744-97AB-108196240193}" destId="{C2CBBA6D-762A-BF41-A81A-5E8396B21553}" srcOrd="3" destOrd="0" presId="urn:microsoft.com/office/officeart/2005/8/layout/pList1"/>
    <dgm:cxn modelId="{FAFCF890-9B92-43C2-BF39-1A3D88A7EC2B}" type="presParOf" srcId="{78DEBB24-194D-5744-97AB-108196240193}" destId="{D374D3F9-2193-A746-8AD1-293A65DFA93B}" srcOrd="4" destOrd="0" presId="urn:microsoft.com/office/officeart/2005/8/layout/pList1"/>
    <dgm:cxn modelId="{10454C07-44F7-4B2F-8615-4A875A60F59A}" type="presParOf" srcId="{D374D3F9-2193-A746-8AD1-293A65DFA93B}" destId="{FCAC78DB-CB46-494F-A610-7521D0667BFA}" srcOrd="0" destOrd="0" presId="urn:microsoft.com/office/officeart/2005/8/layout/pList1"/>
    <dgm:cxn modelId="{C1ACF201-C3FE-4280-BA4D-043DEBDD9397}" type="presParOf" srcId="{D374D3F9-2193-A746-8AD1-293A65DFA93B}" destId="{D09477CE-5C2E-E64D-BDC2-018ED5E91E7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862" y="1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BD27A-1485-4F39-83EA-717529413B62}" type="datetimeFigureOut">
              <a:rPr lang="es-GT" smtClean="0"/>
              <a:t>07/06/2017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383" y="4776856"/>
            <a:ext cx="5436909" cy="39089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273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862" y="9428273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8A555-F2A7-4304-A5FE-E49E53906335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35414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8A555-F2A7-4304-A5FE-E49E53906335}" type="slidenum">
              <a:rPr lang="es-GT" smtClean="0"/>
              <a:t>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28323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smtClean="0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18BD51-7B78-474F-86A7-8D7CEE4AF3CC}" type="slidenum">
              <a:rPr lang="es-GT" altLang="es-G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GT" altLang="es-GT" smtClean="0"/>
          </a:p>
        </p:txBody>
      </p:sp>
    </p:spTree>
    <p:extLst>
      <p:ext uri="{BB962C8B-B14F-4D97-AF65-F5344CB8AC3E}">
        <p14:creationId xmlns:p14="http://schemas.microsoft.com/office/powerpoint/2010/main" val="1323282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smtClean="0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18BD51-7B78-474F-86A7-8D7CEE4AF3CC}" type="slidenum">
              <a:rPr lang="es-GT" altLang="es-G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GT" altLang="es-GT" smtClean="0"/>
          </a:p>
        </p:txBody>
      </p:sp>
    </p:spTree>
    <p:extLst>
      <p:ext uri="{BB962C8B-B14F-4D97-AF65-F5344CB8AC3E}">
        <p14:creationId xmlns:p14="http://schemas.microsoft.com/office/powerpoint/2010/main" val="365336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dirty="0" smtClean="0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18BD51-7B78-474F-86A7-8D7CEE4AF3CC}" type="slidenum">
              <a:rPr lang="es-GT" altLang="es-G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GT" altLang="es-GT" smtClean="0"/>
          </a:p>
        </p:txBody>
      </p:sp>
    </p:spTree>
    <p:extLst>
      <p:ext uri="{BB962C8B-B14F-4D97-AF65-F5344CB8AC3E}">
        <p14:creationId xmlns:p14="http://schemas.microsoft.com/office/powerpoint/2010/main" val="297459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8A555-F2A7-4304-A5FE-E49E53906335}" type="slidenum">
              <a:rPr lang="es-GT" smtClean="0"/>
              <a:t>25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64294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D212-6B81-4CD7-906E-9CBD97B4A07C}" type="slidenum">
              <a:rPr lang="es-GT" altLang="es-GT" smtClean="0"/>
              <a:pPr/>
              <a:t>28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1733348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smtClean="0"/>
          </a:p>
        </p:txBody>
      </p:sp>
      <p:sp>
        <p:nvSpPr>
          <p:cNvPr id="153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066E71-1285-4C35-AAD7-30293A634250}" type="slidenum">
              <a:rPr lang="es-GT" altLang="es-GT">
                <a:latin typeface="Calibri" panose="020F0502020204030204" pitchFamily="34" charset="0"/>
              </a:rPr>
              <a:pPr eaLnBrk="1" hangingPunct="1"/>
              <a:t>31</a:t>
            </a:fld>
            <a:endParaRPr lang="es-GT" altLang="es-G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666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 smtClean="0"/>
          </a:p>
        </p:txBody>
      </p:sp>
      <p:sp>
        <p:nvSpPr>
          <p:cNvPr id="153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066E71-1285-4C35-AAD7-30293A634250}" type="slidenum">
              <a:rPr lang="es-GT" altLang="es-GT">
                <a:latin typeface="Calibri" panose="020F0502020204030204" pitchFamily="34" charset="0"/>
              </a:rPr>
              <a:pPr eaLnBrk="1" hangingPunct="1"/>
              <a:t>32</a:t>
            </a:fld>
            <a:endParaRPr lang="es-GT" altLang="es-G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00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4102224" cy="1470025"/>
          </a:xfr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3356992"/>
            <a:ext cx="4968552" cy="172819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GT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8DF3-0170-4D3B-BF51-487313BC535F}" type="datetimeFigureOut">
              <a:rPr lang="es-GT" smtClean="0"/>
              <a:t>07/06/2017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61063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8DF3-0170-4D3B-BF51-487313BC535F}" type="datetimeFigureOut">
              <a:rPr lang="es-GT" smtClean="0"/>
              <a:t>07/06/2017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3800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8DF3-0170-4D3B-BF51-487313BC535F}" type="datetimeFigureOut">
              <a:rPr lang="es-GT" smtClean="0"/>
              <a:t>07/06/2017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01134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8DF3-0170-4D3B-BF51-487313BC535F}" type="datetimeFigureOut">
              <a:rPr lang="es-GT" smtClean="0"/>
              <a:t>07/06/2017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183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8DF3-0170-4D3B-BF51-487313BC535F}" type="datetimeFigureOut">
              <a:rPr lang="es-GT" smtClean="0"/>
              <a:t>07/06/2017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235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8DF3-0170-4D3B-BF51-487313BC535F}" type="datetimeFigureOut">
              <a:rPr lang="es-GT" smtClean="0"/>
              <a:t>07/06/2017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0753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8DF3-0170-4D3B-BF51-487313BC535F}" type="datetimeFigureOut">
              <a:rPr lang="es-GT" smtClean="0"/>
              <a:t>07/06/2017</a:t>
            </a:fld>
            <a:endParaRPr lang="es-GT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1746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8DF3-0170-4D3B-BF51-487313BC535F}" type="datetimeFigureOut">
              <a:rPr lang="es-GT" smtClean="0"/>
              <a:t>07/06/2017</a:t>
            </a:fld>
            <a:endParaRPr lang="es-GT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88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8DF3-0170-4D3B-BF51-487313BC535F}" type="datetimeFigureOut">
              <a:rPr lang="es-GT" smtClean="0"/>
              <a:t>07/06/2017</a:t>
            </a:fld>
            <a:endParaRPr lang="es-GT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0930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8DF3-0170-4D3B-BF51-487313BC535F}" type="datetimeFigureOut">
              <a:rPr lang="es-GT" smtClean="0"/>
              <a:t>07/06/2017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940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8DF3-0170-4D3B-BF51-487313BC535F}" type="datetimeFigureOut">
              <a:rPr lang="es-GT" smtClean="0"/>
              <a:t>07/06/2017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1845-E7B1-4193-8532-5A4CFE04E7A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93059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4762872" cy="1210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23528" y="1556792"/>
            <a:ext cx="7704856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48DF3-0170-4D3B-BF51-487313BC535F}" type="datetimeFigureOut">
              <a:rPr lang="es-GT" smtClean="0"/>
              <a:t>07/06/2017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61845-E7B1-4193-8532-5A4CFE04E7A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0125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37609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7504" y="5877272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s-GT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Guatemala, junio 2017</a:t>
            </a:r>
            <a:endParaRPr lang="es-GT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Segoe UI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07504" y="3717032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sz="2800" b="1" dirty="0" smtClean="0">
                <a:solidFill>
                  <a:srgbClr val="376092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MINISTERIO DE CULTURA Y DEPORTES</a:t>
            </a:r>
          </a:p>
          <a:p>
            <a:pPr algn="l"/>
            <a:endParaRPr lang="es-GT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Segoe UI Black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100000">
                        <a14:foregroundMark x1="8179" y1="48788" x2="38272" y2="0"/>
                        <a14:foregroundMark x1="54630" y1="16970" x2="772" y2="16242"/>
                        <a14:foregroundMark x1="32948" y1="31939" x2="6867" y2="2000"/>
                        <a14:foregroundMark x1="12809" y1="31576" x2="10571" y2="13333"/>
                        <a14:foregroundMark x1="3858" y1="33091" x2="3704" y2="11818"/>
                        <a14:foregroundMark x1="8333" y1="14727" x2="9954" y2="8545"/>
                        <a14:backgroundMark x1="99460" y1="48667" x2="86265" y2="38606"/>
                        <a14:backgroundMark x1="86111" y1="38848" x2="99460" y2="28788"/>
                        <a14:backgroundMark x1="85802" y1="17212" x2="99769" y2="27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101"/>
          <a:stretch/>
        </p:blipFill>
        <p:spPr>
          <a:xfrm>
            <a:off x="0" y="0"/>
            <a:ext cx="4427984" cy="34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35496" y="44624"/>
            <a:ext cx="3870066" cy="6588551"/>
            <a:chOff x="35496" y="44624"/>
            <a:chExt cx="3870066" cy="658855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7" y="44624"/>
              <a:ext cx="1616924" cy="1152128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44752"/>
              <a:ext cx="1800200" cy="1152000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" y="1340768"/>
              <a:ext cx="1810800" cy="1118666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1340768"/>
              <a:ext cx="1853842" cy="1152000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80"/>
            <a:stretch/>
          </p:blipFill>
          <p:spPr>
            <a:xfrm>
              <a:off x="56448" y="2593143"/>
              <a:ext cx="1635234" cy="1152000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2636912"/>
              <a:ext cx="1728192" cy="1100113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3889287"/>
              <a:ext cx="1872208" cy="1152000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086" y="3878852"/>
              <a:ext cx="1798833" cy="1167116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5185430"/>
              <a:ext cx="1475982" cy="1447743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590" y="5185303"/>
              <a:ext cx="1998306" cy="1447872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</p:pic>
      </p:grpSp>
      <p:sp>
        <p:nvSpPr>
          <p:cNvPr id="16" name="Rectángulo 15"/>
          <p:cNvSpPr/>
          <p:nvPr/>
        </p:nvSpPr>
        <p:spPr>
          <a:xfrm>
            <a:off x="4003475" y="3429000"/>
            <a:ext cx="3952901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DIRECCIÓN GENERAL </a:t>
            </a:r>
          </a:p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DE DESARROLLO CULTURAL Y FORTALECIMIENTO DE LAS CULTURAS</a:t>
            </a:r>
            <a:endParaRPr lang="es-E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7" name="Conector recto 16"/>
          <p:cNvCxnSpPr/>
          <p:nvPr/>
        </p:nvCxnSpPr>
        <p:spPr>
          <a:xfrm>
            <a:off x="4000893" y="3429000"/>
            <a:ext cx="40274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000893" y="5661248"/>
            <a:ext cx="40274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38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651854582"/>
              </p:ext>
            </p:extLst>
          </p:nvPr>
        </p:nvGraphicFramePr>
        <p:xfrm>
          <a:off x="97532" y="1412776"/>
          <a:ext cx="785884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4762872" cy="1210146"/>
          </a:xfrm>
        </p:spPr>
        <p:txBody>
          <a:bodyPr/>
          <a:lstStyle/>
          <a:p>
            <a:r>
              <a:rPr lang="es-G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Priorización programática</a:t>
            </a:r>
            <a:br>
              <a:rPr lang="es-G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G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2018-2022</a:t>
            </a:r>
            <a:endParaRPr lang="es-GT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264026" y="6309320"/>
            <a:ext cx="5557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Presupuesto en intervenciones prioritarias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4.0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Millones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7544" y="2636912"/>
            <a:ext cx="2232248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0.5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15816" y="2636912"/>
            <a:ext cx="2232248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0.5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64088" y="2636912"/>
            <a:ext cx="2232248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1.0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5229200"/>
            <a:ext cx="2232248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0.5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15816" y="5229200"/>
            <a:ext cx="2232248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1.0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64088" y="5229200"/>
            <a:ext cx="2232248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0.5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23850" y="404663"/>
            <a:ext cx="4762500" cy="792089"/>
          </a:xfrm>
        </p:spPr>
        <p:txBody>
          <a:bodyPr/>
          <a:lstStyle/>
          <a:p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Oferta Programática Multianual</a:t>
            </a:r>
            <a:b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G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220072" y="1196752"/>
            <a:ext cx="2830286" cy="336637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GT" sz="16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Como resultado del diagnóstico, se determinó que para incrementar los beneficiarios de los servicios del programa 14 “Gestión del Desarrollo Cultural</a:t>
            </a:r>
            <a:r>
              <a:rPr lang="es-GT" sz="1600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”, es </a:t>
            </a:r>
            <a:r>
              <a:rPr lang="es-GT" sz="16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necesario fortalecer la desconcentración de los servicios a través del personal de campo: promotores, gestores y </a:t>
            </a:r>
            <a:r>
              <a:rPr lang="es-GT" sz="1600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portadores </a:t>
            </a:r>
            <a:r>
              <a:rPr lang="es-GT" sz="16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culturales.</a:t>
            </a:r>
            <a:endParaRPr lang="es-GT" sz="16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14350" y="407707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GT" sz="1400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Tomando en cuenta la naturaleza de las intervenciones </a:t>
            </a:r>
            <a:r>
              <a:rPr lang="es-GT" sz="1400" dirty="0" smtClean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 asistencia </a:t>
            </a:r>
            <a:r>
              <a:rPr lang="es-GT" sz="1400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técnica, formación, participación  ciudadana  en el marco de la convivencia de la diversidad cultural, fortaleciendo las culturas </a:t>
            </a:r>
            <a:r>
              <a:rPr lang="es-GT" sz="1400" dirty="0" smtClean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vulnerables, </a:t>
            </a:r>
            <a:r>
              <a:rPr lang="es-GT" sz="1400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contribuye directamente a la reducción de la brecha entre población indígena/no indígena.</a:t>
            </a:r>
          </a:p>
        </p:txBody>
      </p:sp>
      <p:sp>
        <p:nvSpPr>
          <p:cNvPr id="8" name="5 CuadroTexto"/>
          <p:cNvSpPr txBox="1"/>
          <p:nvPr/>
        </p:nvSpPr>
        <p:spPr>
          <a:xfrm>
            <a:off x="353541" y="5589240"/>
            <a:ext cx="7632848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En el 2019 la brecha entre los grupos de población indígena/no indígena se redujo a la mitad en el Índice de Desarrollo Humano (0.073).</a:t>
            </a:r>
            <a:endParaRPr lang="es-GT" sz="14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6781439"/>
              </p:ext>
            </p:extLst>
          </p:nvPr>
        </p:nvGraphicFramePr>
        <p:xfrm>
          <a:off x="251520" y="1196752"/>
          <a:ext cx="457200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65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5400600" cy="1080120"/>
          </a:xfrm>
        </p:spPr>
        <p:txBody>
          <a:bodyPr>
            <a:normAutofit/>
          </a:bodyPr>
          <a:lstStyle/>
          <a:p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Necesidades Financieras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251520" y="5097958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incremento al presupuesto requerido por la Dirección General de Desarrollo Cultural y Fortalecimiento de las Culturas, para el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jercicio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iscal 2018 es de  17.3 %, tomando como base el presupuesto asignado en 2017.</a:t>
            </a:r>
            <a:endParaRPr lang="es-GT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39552" y="2426404"/>
            <a:ext cx="775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Q.22.7</a:t>
            </a:r>
            <a:endParaRPr lang="es-GT" sz="1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537489" y="2409314"/>
            <a:ext cx="775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Q.23.8</a:t>
            </a:r>
            <a:endParaRPr lang="es-GT" sz="1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627784" y="2265298"/>
            <a:ext cx="775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Q.25.0</a:t>
            </a:r>
            <a:endParaRPr lang="es-GT" sz="1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644428" y="2198807"/>
            <a:ext cx="775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Q.26.3</a:t>
            </a:r>
            <a:endParaRPr lang="es-GT" sz="1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661072" y="2126799"/>
            <a:ext cx="775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Q.27.0</a:t>
            </a:r>
            <a:endParaRPr lang="es-GT" sz="1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/>
          </p:nvPr>
        </p:nvGraphicFramePr>
        <p:xfrm>
          <a:off x="251520" y="1556792"/>
          <a:ext cx="5493861" cy="3437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Llamada rectangular 13"/>
          <p:cNvSpPr/>
          <p:nvPr/>
        </p:nvSpPr>
        <p:spPr>
          <a:xfrm rot="5400000">
            <a:off x="6599716" y="1520788"/>
            <a:ext cx="720080" cy="2520280"/>
          </a:xfrm>
          <a:prstGeom prst="wedgeRectCallout">
            <a:avLst>
              <a:gd name="adj1" fmla="val -21936"/>
              <a:gd name="adj2" fmla="val 6379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GT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 estratégicas prioritarias</a:t>
            </a:r>
            <a:r>
              <a:rPr lang="es-GT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G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Llamada rectangular 14"/>
          <p:cNvSpPr/>
          <p:nvPr/>
        </p:nvSpPr>
        <p:spPr>
          <a:xfrm rot="5400000">
            <a:off x="6552220" y="2528900"/>
            <a:ext cx="720080" cy="2520280"/>
          </a:xfrm>
          <a:prstGeom prst="wedgeRectCallout">
            <a:avLst>
              <a:gd name="adj1" fmla="val -21936"/>
              <a:gd name="adj2" fmla="val 6379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GT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 permanentes</a:t>
            </a:r>
            <a:r>
              <a:rPr lang="es-GT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GT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6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315913" y="572294"/>
            <a:ext cx="4397375" cy="5524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Necesidades Financieras</a:t>
            </a:r>
            <a:endParaRPr lang="es-G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Documento 19"/>
          <p:cNvSpPr/>
          <p:nvPr/>
        </p:nvSpPr>
        <p:spPr>
          <a:xfrm>
            <a:off x="4027488" y="2348880"/>
            <a:ext cx="3984625" cy="717550"/>
          </a:xfrm>
          <a:prstGeom prst="flowChart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presupuesto solicitado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Programa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contribuirá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</a:p>
        </p:txBody>
      </p:sp>
      <p:sp>
        <p:nvSpPr>
          <p:cNvPr id="21" name="Cerrar llave 20"/>
          <p:cNvSpPr/>
          <p:nvPr/>
        </p:nvSpPr>
        <p:spPr>
          <a:xfrm>
            <a:off x="3886200" y="3225799"/>
            <a:ext cx="392113" cy="337039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GT" dirty="0"/>
          </a:p>
        </p:txBody>
      </p:sp>
      <p:sp>
        <p:nvSpPr>
          <p:cNvPr id="22" name="Rectángulo 21"/>
          <p:cNvSpPr/>
          <p:nvPr/>
        </p:nvSpPr>
        <p:spPr>
          <a:xfrm>
            <a:off x="4430713" y="3225801"/>
            <a:ext cx="3395662" cy="6352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Incremento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 cobertura de servicios de desarrollo </a:t>
            </a:r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cultural. </a:t>
            </a:r>
            <a:endParaRPr lang="es-G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G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430713" y="4294188"/>
            <a:ext cx="3395662" cy="9255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Obtener información exacta sobre los hábitos y consumos culturales para precisar la atención al </a:t>
            </a:r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ciudadano.</a:t>
            </a:r>
            <a:endParaRPr lang="es-G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4430713" y="5384800"/>
            <a:ext cx="3395662" cy="12176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Crear fuentes para el desarrollo socioeconómico, que permitan a la vez fortalecer las identidades 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culturales.</a:t>
            </a:r>
            <a:endParaRPr lang="es-G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33" name="Rectángulo 25"/>
          <p:cNvSpPr>
            <a:spLocks noChangeArrowheads="1"/>
          </p:cNvSpPr>
          <p:nvPr/>
        </p:nvSpPr>
        <p:spPr bwMode="auto">
          <a:xfrm>
            <a:off x="315913" y="1016521"/>
            <a:ext cx="7696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s-GT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Para alcanzar el número de beneficiarios estimados por medio de la ejecución de los proyectos priorizados, el incremento presupuestario para el 2018 del Programa 14 -Gestión de Desarrollo Cultural, es de Q.22,743198.00, equivalente a un incremento del  21.4 %, respecto al Ejercicio Fiscal 2017, el cual se distribuirá de la siguiente manera: </a:t>
            </a:r>
            <a:endParaRPr lang="es-GT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51520" y="3068960"/>
            <a:ext cx="26642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Recurso Humano</a:t>
            </a:r>
          </a:p>
          <a:p>
            <a:r>
              <a:rPr lang="es-GT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(Incluye Servicios no Personales)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915816" y="3183359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Q. 20.6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51520" y="3760004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Materiales y Suministros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025552" y="3975447"/>
            <a:ext cx="1001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Q.1.2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51520" y="4542219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Propiedad, Planta y Equipo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915816" y="4757662"/>
            <a:ext cx="1111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Q.0.5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51520" y="5334307"/>
            <a:ext cx="34822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Otros Servicios </a:t>
            </a:r>
            <a:b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Básicos </a:t>
            </a:r>
            <a:b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GT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(Remozamiento, Mantenimiento, </a:t>
            </a:r>
          </a:p>
          <a:p>
            <a:r>
              <a:rPr lang="es-GT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Luz, Agua, Teléfono, etc.).</a:t>
            </a:r>
            <a:endParaRPr lang="es-GT" sz="7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212604" y="5731800"/>
            <a:ext cx="104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Q.0.4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10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sz="4000" b="1" dirty="0">
                <a:latin typeface="Times" panose="02020603050405020304" pitchFamily="18" charset="0"/>
                <a:cs typeface="Times" panose="02020603050405020304" pitchFamily="18" charset="0"/>
              </a:rPr>
              <a:t>Modelo de gestión </a:t>
            </a:r>
            <a:r>
              <a:rPr lang="es-GT" sz="4000" b="1" dirty="0" smtClean="0">
                <a:latin typeface="Times" panose="02020603050405020304" pitchFamily="18" charset="0"/>
                <a:cs typeface="Times" panose="02020603050405020304" pitchFamily="18" charset="0"/>
              </a:rPr>
              <a:t>de operación </a:t>
            </a:r>
            <a:r>
              <a:rPr lang="es-GT" sz="4000" b="1" dirty="0">
                <a:latin typeface="Times" panose="02020603050405020304" pitchFamily="18" charset="0"/>
                <a:cs typeface="Times" panose="02020603050405020304" pitchFamily="18" charset="0"/>
              </a:rPr>
              <a:t>y de </a:t>
            </a:r>
            <a:r>
              <a:rPr lang="es-GT" sz="4000" b="1" dirty="0" smtClean="0">
                <a:latin typeface="Times" panose="02020603050405020304" pitchFamily="18" charset="0"/>
                <a:cs typeface="Times" panose="02020603050405020304" pitchFamily="18" charset="0"/>
              </a:rPr>
              <a:t>servicio </a:t>
            </a:r>
            <a:endParaRPr lang="es-GT" sz="4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5 Marcador de contenido"/>
          <p:cNvSpPr>
            <a:spLocks noGrp="1"/>
          </p:cNvSpPr>
          <p:nvPr>
            <p:ph idx="1"/>
          </p:nvPr>
        </p:nvSpPr>
        <p:spPr>
          <a:xfrm>
            <a:off x="107950" y="1412875"/>
            <a:ext cx="8135938" cy="51117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0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Acciones Administrativas</a:t>
            </a:r>
          </a:p>
          <a:p>
            <a:pPr marL="0" indent="0" algn="just">
              <a:buNone/>
            </a:pPr>
            <a:r>
              <a:rPr lang="es-G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Dirección General de Desarrollo </a:t>
            </a:r>
            <a:r>
              <a:rPr lang="es-G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Cultural </a:t>
            </a:r>
            <a:r>
              <a:rPr lang="es-G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priorizará </a:t>
            </a:r>
            <a:r>
              <a:rPr lang="es-G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</a:t>
            </a:r>
            <a:r>
              <a:rPr lang="es-G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accionar en </a:t>
            </a:r>
            <a:r>
              <a:rPr lang="es-G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población de las comunidades lingüísticas en situación de vulnerabilidad, según UNESCO.  </a:t>
            </a:r>
            <a:r>
              <a:rPr lang="es-G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Asimismo,  </a:t>
            </a:r>
            <a:r>
              <a:rPr lang="es-G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 </a:t>
            </a:r>
            <a:r>
              <a:rPr lang="es-G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realizará </a:t>
            </a:r>
            <a:r>
              <a:rPr lang="es-G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adquisición de herramientas para las acciones de capacitación </a:t>
            </a:r>
            <a:r>
              <a:rPr lang="es-G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incremento del recurso </a:t>
            </a:r>
            <a:r>
              <a:rPr lang="es-G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humano para la implementación de los programas.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GT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0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Modelo </a:t>
            </a:r>
            <a:r>
              <a:rPr lang="es-GT" sz="2000" b="1" u="sng" dirty="0">
                <a:latin typeface="Times" panose="02020603050405020304" pitchFamily="18" charset="0"/>
                <a:cs typeface="Times" panose="02020603050405020304" pitchFamily="18" charset="0"/>
              </a:rPr>
              <a:t>de </a:t>
            </a:r>
            <a:r>
              <a:rPr lang="es-GT" sz="20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Servicio</a:t>
            </a:r>
            <a:endParaRPr lang="es-GT" sz="2000" b="1" u="sng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s-G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servicios se </a:t>
            </a:r>
            <a:r>
              <a:rPr lang="es-G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brindarán </a:t>
            </a:r>
            <a:r>
              <a:rPr lang="es-G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través de </a:t>
            </a:r>
            <a:r>
              <a:rPr lang="es-G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organización </a:t>
            </a:r>
            <a:r>
              <a:rPr lang="es-G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G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eventos </a:t>
            </a:r>
            <a:r>
              <a:rPr lang="es-G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culturales, </a:t>
            </a:r>
            <a:r>
              <a:rPr lang="es-G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talleres de capacitación </a:t>
            </a:r>
            <a:r>
              <a:rPr lang="es-G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dirigidos a la población elegible y a las jefaturas</a:t>
            </a:r>
            <a:r>
              <a:rPr lang="es-G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promotores y portadores </a:t>
            </a:r>
            <a:r>
              <a:rPr lang="es-G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culturales, </a:t>
            </a:r>
            <a:r>
              <a:rPr lang="es-G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ubicados </a:t>
            </a:r>
            <a:r>
              <a:rPr lang="es-G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las diferentes comunidades lingüísticas</a:t>
            </a:r>
            <a:r>
              <a:rPr lang="es-G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así como a </a:t>
            </a:r>
            <a:r>
              <a:rPr lang="es-G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gestores culturales por </a:t>
            </a:r>
            <a:r>
              <a:rPr lang="es-G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región.</a:t>
            </a:r>
            <a:endParaRPr lang="es-G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3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Conclusiones</a:t>
            </a:r>
            <a:endParaRPr lang="es-GT" sz="3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3 Marcador de contenido"/>
          <p:cNvSpPr>
            <a:spLocks noGrp="1"/>
          </p:cNvSpPr>
          <p:nvPr>
            <p:ph idx="1"/>
          </p:nvPr>
        </p:nvSpPr>
        <p:spPr>
          <a:xfrm>
            <a:off x="179389" y="1844823"/>
            <a:ext cx="7848996" cy="4032449"/>
          </a:xfrm>
        </p:spPr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Actualmente el Ministerio de Cultura y Deportes a través de la Dirección General de Desarrollo </a:t>
            </a:r>
            <a:r>
              <a:rPr lang="es-MX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Cultural 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Fortalecimiento de las </a:t>
            </a:r>
            <a:r>
              <a:rPr lang="es-MX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Culturas,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invierte Q. 3.76 para atender a la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población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habla un idioma de los diferentes grupos lingüísticos (29.4%).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un aumento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Q.4,000,000.00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elevará la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inversión a Q.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4.64.</a:t>
            </a: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MX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 Encuesta Nacional de Condiciones de Vida ENCOVI 2014</a:t>
            </a:r>
          </a:p>
          <a:p>
            <a:pPr marL="0" indent="0" algn="just">
              <a:buNone/>
            </a:pPr>
            <a:endParaRPr lang="es-GT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G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G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G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967">
            <a:off x="-41102" y="646873"/>
            <a:ext cx="7620000" cy="428625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3501793" y="6519037"/>
            <a:ext cx="40274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3419872" y="5140349"/>
            <a:ext cx="417646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DIRECCIÓN GENERAL </a:t>
            </a:r>
          </a:p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DE PATRIMONIO CULTURAL Y NATURAL</a:t>
            </a:r>
            <a:endParaRPr lang="es-E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3501793" y="5140349"/>
            <a:ext cx="40274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2133641" y="7200998"/>
            <a:ext cx="40274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91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3970536" cy="1224136"/>
          </a:xfrm>
        </p:spPr>
        <p:txBody>
          <a:bodyPr/>
          <a:lstStyle/>
          <a:p>
            <a:pPr eaLnBrk="1" hangingPunct="1"/>
            <a: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Oferta Programática </a:t>
            </a:r>
            <a:b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Multianual</a:t>
            </a:r>
            <a:endParaRPr lang="es-GT" altLang="es-GT" sz="12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831383494"/>
              </p:ext>
            </p:extLst>
          </p:nvPr>
        </p:nvGraphicFramePr>
        <p:xfrm>
          <a:off x="989508" y="1595887"/>
          <a:ext cx="6246788" cy="5715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187624" y="3140968"/>
            <a:ext cx="2592288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0.9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83968" y="3140968"/>
            <a:ext cx="2736304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15.8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15616" y="5733256"/>
            <a:ext cx="2736304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9.0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27984" y="5733256"/>
            <a:ext cx="2664296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17.0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06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Título"/>
          <p:cNvSpPr>
            <a:spLocks noGrp="1"/>
          </p:cNvSpPr>
          <p:nvPr>
            <p:ph type="title"/>
          </p:nvPr>
        </p:nvSpPr>
        <p:spPr>
          <a:xfrm>
            <a:off x="323528" y="-27384"/>
            <a:ext cx="3970536" cy="1224136"/>
          </a:xfrm>
        </p:spPr>
        <p:txBody>
          <a:bodyPr/>
          <a:lstStyle/>
          <a:p>
            <a:pPr eaLnBrk="1" hangingPunct="1"/>
            <a: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Oferta Programática </a:t>
            </a:r>
            <a:b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Multianual</a:t>
            </a:r>
            <a:endParaRPr lang="es-GT" altLang="es-GT" sz="12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185264223"/>
              </p:ext>
            </p:extLst>
          </p:nvPr>
        </p:nvGraphicFramePr>
        <p:xfrm>
          <a:off x="180691" y="1142489"/>
          <a:ext cx="7848872" cy="5715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043608" y="2564904"/>
            <a:ext cx="2448272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10.0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7984" y="2420888"/>
            <a:ext cx="2520280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1.7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9512" y="5157192"/>
            <a:ext cx="2520280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26.3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31840" y="5090876"/>
            <a:ext cx="2448272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25.0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8" name="Rectangle 15"/>
          <p:cNvSpPr/>
          <p:nvPr/>
        </p:nvSpPr>
        <p:spPr>
          <a:xfrm>
            <a:off x="5819294" y="5090876"/>
            <a:ext cx="2304256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20.0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819294" y="544522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G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Conservación, Restauración y Mantenimiento de Museos y Centros Culturales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994115" y="6264490"/>
            <a:ext cx="51796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Presupuesto en intervenciones prioritarias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125.7 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Millones</a:t>
            </a:r>
          </a:p>
        </p:txBody>
      </p:sp>
    </p:spTree>
    <p:extLst>
      <p:ext uri="{BB962C8B-B14F-4D97-AF65-F5344CB8AC3E}">
        <p14:creationId xmlns:p14="http://schemas.microsoft.com/office/powerpoint/2010/main" val="8587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/>
          <p:cNvGrpSpPr/>
          <p:nvPr/>
        </p:nvGrpSpPr>
        <p:grpSpPr>
          <a:xfrm>
            <a:off x="0" y="692696"/>
            <a:ext cx="7056784" cy="5184576"/>
            <a:chOff x="179512" y="1484784"/>
            <a:chExt cx="5299364" cy="403244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212" b="83970" l="0" r="99922">
                          <a14:foregroundMark x1="14471" y1="25970" x2="43255" y2="41818"/>
                          <a14:foregroundMark x1="45216" y1="43091" x2="65098" y2="43212"/>
                          <a14:foregroundMark x1="67020" y1="29636" x2="78588" y2="46091"/>
                          <a14:foregroundMark x1="92275" y1="40818" x2="73882" y2="40303"/>
                          <a14:foregroundMark x1="94392" y1="66091" x2="76000" y2="65485"/>
                          <a14:foregroundMark x1="48000" y1="62091" x2="74353" y2="62970"/>
                          <a14:foregroundMark x1="74510" y1="74030" x2="68000" y2="59424"/>
                          <a14:foregroundMark x1="57804" y1="58333" x2="60627" y2="56667"/>
                          <a14:foregroundMark x1="5216" y1="74879" x2="5333" y2="47182"/>
                          <a14:backgroundMark x1="47804" y1="62273" x2="74667" y2="50121"/>
                          <a14:backgroundMark x1="74667" y1="74212" x2="74863" y2="50061"/>
                          <a14:backgroundMark x1="74549" y1="74091" x2="47843" y2="62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00" b="16001"/>
            <a:stretch/>
          </p:blipFill>
          <p:spPr>
            <a:xfrm>
              <a:off x="179512" y="1484784"/>
              <a:ext cx="5299364" cy="4032448"/>
            </a:xfrm>
            <a:prstGeom prst="rect">
              <a:avLst/>
            </a:prstGeom>
          </p:spPr>
        </p:pic>
        <p:sp>
          <p:nvSpPr>
            <p:cNvPr id="13" name="Triángulo isósceles 12"/>
            <p:cNvSpPr/>
            <p:nvPr/>
          </p:nvSpPr>
          <p:spPr>
            <a:xfrm rot="16200000">
              <a:off x="2599791" y="3320988"/>
              <a:ext cx="1656184" cy="1440160"/>
            </a:xfrm>
            <a:prstGeom prst="triangle">
              <a:avLst>
                <a:gd name="adj" fmla="val 5057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9832">
                          <a14:foregroundMark x1="75042" y1="5570" x2="28643" y2="37666"/>
                          <a14:foregroundMark x1="39363" y1="26790" x2="23116" y2="39788"/>
                          <a14:foregroundMark x1="27303" y1="37931" x2="17085" y2="44562"/>
                          <a14:foregroundMark x1="66164" y1="97082" x2="6198" y2="51724"/>
                          <a14:foregroundMark x1="60302" y1="96817" x2="20268" y2="64191"/>
                          <a14:backgroundMark x1="68342" y1="1857" x2="335" y2="57029"/>
                          <a14:backgroundMark x1="61474" y1="99204" x2="3685" y2="525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1" r="8841"/>
            <a:stretch/>
          </p:blipFill>
          <p:spPr>
            <a:xfrm>
              <a:off x="2435061" y="3402756"/>
              <a:ext cx="1713294" cy="1194619"/>
            </a:xfrm>
            <a:prstGeom prst="rect">
              <a:avLst/>
            </a:prstGeom>
          </p:spPr>
        </p:pic>
        <p:sp>
          <p:nvSpPr>
            <p:cNvPr id="18" name="Rectángulo 17"/>
            <p:cNvSpPr/>
            <p:nvPr/>
          </p:nvSpPr>
          <p:spPr>
            <a:xfrm>
              <a:off x="3707903" y="1772816"/>
              <a:ext cx="1379389" cy="1584176"/>
            </a:xfrm>
            <a:custGeom>
              <a:avLst/>
              <a:gdLst>
                <a:gd name="connsiteX0" fmla="*/ 0 w 1584176"/>
                <a:gd name="connsiteY0" fmla="*/ 0 h 1584176"/>
                <a:gd name="connsiteX1" fmla="*/ 1584176 w 1584176"/>
                <a:gd name="connsiteY1" fmla="*/ 0 h 1584176"/>
                <a:gd name="connsiteX2" fmla="*/ 1584176 w 1584176"/>
                <a:gd name="connsiteY2" fmla="*/ 1584176 h 1584176"/>
                <a:gd name="connsiteX3" fmla="*/ 0 w 1584176"/>
                <a:gd name="connsiteY3" fmla="*/ 1584176 h 1584176"/>
                <a:gd name="connsiteX4" fmla="*/ 0 w 1584176"/>
                <a:gd name="connsiteY4" fmla="*/ 0 h 1584176"/>
                <a:gd name="connsiteX0" fmla="*/ 0 w 1584176"/>
                <a:gd name="connsiteY0" fmla="*/ 0 h 1584176"/>
                <a:gd name="connsiteX1" fmla="*/ 1069826 w 1584176"/>
                <a:gd name="connsiteY1" fmla="*/ 371475 h 1584176"/>
                <a:gd name="connsiteX2" fmla="*/ 1584176 w 1584176"/>
                <a:gd name="connsiteY2" fmla="*/ 1584176 h 1584176"/>
                <a:gd name="connsiteX3" fmla="*/ 0 w 1584176"/>
                <a:gd name="connsiteY3" fmla="*/ 1584176 h 1584176"/>
                <a:gd name="connsiteX4" fmla="*/ 0 w 1584176"/>
                <a:gd name="connsiteY4" fmla="*/ 0 h 1584176"/>
                <a:gd name="connsiteX0" fmla="*/ 0 w 1584176"/>
                <a:gd name="connsiteY0" fmla="*/ 0 h 1584176"/>
                <a:gd name="connsiteX1" fmla="*/ 1379389 w 1584176"/>
                <a:gd name="connsiteY1" fmla="*/ 766762 h 1584176"/>
                <a:gd name="connsiteX2" fmla="*/ 1584176 w 1584176"/>
                <a:gd name="connsiteY2" fmla="*/ 1584176 h 1584176"/>
                <a:gd name="connsiteX3" fmla="*/ 0 w 1584176"/>
                <a:gd name="connsiteY3" fmla="*/ 1584176 h 1584176"/>
                <a:gd name="connsiteX4" fmla="*/ 0 w 1584176"/>
                <a:gd name="connsiteY4" fmla="*/ 0 h 1584176"/>
                <a:gd name="connsiteX0" fmla="*/ 0 w 1379389"/>
                <a:gd name="connsiteY0" fmla="*/ 0 h 1584176"/>
                <a:gd name="connsiteX1" fmla="*/ 1379389 w 1379389"/>
                <a:gd name="connsiteY1" fmla="*/ 766762 h 1584176"/>
                <a:gd name="connsiteX2" fmla="*/ 1379389 w 1379389"/>
                <a:gd name="connsiteY2" fmla="*/ 774551 h 1584176"/>
                <a:gd name="connsiteX3" fmla="*/ 0 w 1379389"/>
                <a:gd name="connsiteY3" fmla="*/ 1584176 h 1584176"/>
                <a:gd name="connsiteX4" fmla="*/ 0 w 1379389"/>
                <a:gd name="connsiteY4" fmla="*/ 0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9389" h="1584176">
                  <a:moveTo>
                    <a:pt x="0" y="0"/>
                  </a:moveTo>
                  <a:lnTo>
                    <a:pt x="1379389" y="766762"/>
                  </a:lnTo>
                  <a:lnTo>
                    <a:pt x="1379389" y="774551"/>
                  </a:lnTo>
                  <a:lnTo>
                    <a:pt x="0" y="1584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21" name="Rectángulo 20"/>
          <p:cNvSpPr/>
          <p:nvPr/>
        </p:nvSpPr>
        <p:spPr>
          <a:xfrm>
            <a:off x="1771227" y="5376118"/>
            <a:ext cx="452316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DIRECCIÓN GENERAL </a:t>
            </a:r>
          </a:p>
          <a:p>
            <a:pPr algn="ctr"/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DE LAS ARTES</a:t>
            </a:r>
            <a:endParaRPr lang="es-ES" sz="3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3" name="Conector recto 22"/>
          <p:cNvCxnSpPr/>
          <p:nvPr/>
        </p:nvCxnSpPr>
        <p:spPr>
          <a:xfrm>
            <a:off x="1763688" y="5368083"/>
            <a:ext cx="46085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1763688" y="6472794"/>
            <a:ext cx="46085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7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Número de Beneficiarios Multianual</a:t>
            </a:r>
            <a:endParaRPr lang="es-G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7 Rectángulo redondeado"/>
          <p:cNvSpPr/>
          <p:nvPr/>
        </p:nvSpPr>
        <p:spPr>
          <a:xfrm>
            <a:off x="179513" y="4581128"/>
            <a:ext cx="7704856" cy="16561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 resultado del análisis de necesidades y oferta programática, se determinó que para incrementar el número de personas beneficiadas con la protección y conservación del patrimonio cultural y </a:t>
            </a:r>
            <a:r>
              <a:rPr lang="es-E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es-E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E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38.5 % en el período </a:t>
            </a:r>
            <a:br>
              <a:rPr lang="es-E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2018-2022, es </a:t>
            </a:r>
            <a:r>
              <a:rPr lang="es-E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necesario atender los proyectos priorizados en materia de </a:t>
            </a:r>
            <a:r>
              <a:rPr lang="es-E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museos, </a:t>
            </a:r>
            <a:r>
              <a:rPr lang="es-E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centros culturales, parques, sitios arqueológicos y </a:t>
            </a:r>
            <a:r>
              <a:rPr lang="es-E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patrimonio </a:t>
            </a:r>
            <a:r>
              <a:rPr lang="es-E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bibliográfico y documental.</a:t>
            </a:r>
            <a:endParaRPr lang="es-GT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3994247"/>
              </p:ext>
            </p:extLst>
          </p:nvPr>
        </p:nvGraphicFramePr>
        <p:xfrm>
          <a:off x="827584" y="1340768"/>
          <a:ext cx="669674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11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-99392"/>
            <a:ext cx="5400600" cy="1080120"/>
          </a:xfrm>
        </p:spPr>
        <p:txBody>
          <a:bodyPr>
            <a:normAutofit/>
          </a:bodyPr>
          <a:lstStyle/>
          <a:p>
            <a:r>
              <a:rPr lang="es-GT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Necesidades Financieras</a:t>
            </a:r>
            <a:endParaRPr lang="es-GT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23528" y="4653136"/>
            <a:ext cx="7657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incrementarse el presupuesto requerido por la </a:t>
            </a:r>
            <a:r>
              <a:rPr lang="es-G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Dirección General del Patrimonio Cultural y Natural </a:t>
            </a:r>
            <a:r>
              <a:rPr lang="es-GT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el </a:t>
            </a:r>
            <a:r>
              <a:rPr lang="es-G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ejercicio 2018, é</a:t>
            </a:r>
            <a:r>
              <a:rPr lang="es-GT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 ascenderá un 94.02 %.</a:t>
            </a:r>
            <a:endParaRPr lang="es-GT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lamada rectangular 11"/>
          <p:cNvSpPr/>
          <p:nvPr/>
        </p:nvSpPr>
        <p:spPr>
          <a:xfrm rot="5400000">
            <a:off x="7194808" y="1947355"/>
            <a:ext cx="664492" cy="1722737"/>
          </a:xfrm>
          <a:prstGeom prst="wedgeRectCallout">
            <a:avLst>
              <a:gd name="adj1" fmla="val -76461"/>
              <a:gd name="adj2" fmla="val 6679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GT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 estratégicas prioritarias</a:t>
            </a:r>
            <a:r>
              <a:rPr lang="es-GT" sz="16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s-GT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652120" y="170080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Q. 330.9</a:t>
            </a:r>
            <a:endParaRPr lang="es-G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5536" y="198075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Q. 299.1</a:t>
            </a:r>
            <a:endParaRPr lang="es-G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63688" y="170080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Q. 325.9</a:t>
            </a:r>
            <a:endParaRPr lang="es-G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059832" y="173168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Q. 320.4</a:t>
            </a:r>
            <a:endParaRPr lang="es-G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283968" y="1897087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Q. 299.0</a:t>
            </a:r>
            <a:endParaRPr lang="es-G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lamada rectangular 13"/>
          <p:cNvSpPr/>
          <p:nvPr/>
        </p:nvSpPr>
        <p:spPr>
          <a:xfrm rot="5400000">
            <a:off x="7279427" y="2680046"/>
            <a:ext cx="514646" cy="1703343"/>
          </a:xfrm>
          <a:prstGeom prst="wedgeRectCallout">
            <a:avLst>
              <a:gd name="adj1" fmla="val -21936"/>
              <a:gd name="adj2" fmla="val 6379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GT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 permanentes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GT" sz="1600" dirty="0"/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94577"/>
              </p:ext>
            </p:extLst>
          </p:nvPr>
        </p:nvGraphicFramePr>
        <p:xfrm>
          <a:off x="107504" y="908720"/>
          <a:ext cx="6768752" cy="3535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Llamada rectangular 15"/>
          <p:cNvSpPr/>
          <p:nvPr/>
        </p:nvSpPr>
        <p:spPr>
          <a:xfrm rot="5400000">
            <a:off x="7299442" y="1115883"/>
            <a:ext cx="449771" cy="1728191"/>
          </a:xfrm>
          <a:prstGeom prst="wedgeRectCallout">
            <a:avLst>
              <a:gd name="adj1" fmla="val 27931"/>
              <a:gd name="adj2" fmla="val 6728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GT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 no prioritarias</a:t>
            </a:r>
            <a:r>
              <a:rPr lang="es-GT" sz="16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s-GT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2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4710964" y="4053857"/>
            <a:ext cx="3412245" cy="8153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GT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Intervención del Palacio Nacional de La Cultura; y Restauración, Mantenimiento  de Museos</a:t>
            </a:r>
            <a:endParaRPr lang="es-GT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315912" y="367377"/>
            <a:ext cx="5192192" cy="60709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G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Estimación de Necesidades Financieras</a:t>
            </a:r>
            <a:endParaRPr lang="es-G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Documento 19"/>
          <p:cNvSpPr/>
          <p:nvPr/>
        </p:nvSpPr>
        <p:spPr>
          <a:xfrm>
            <a:off x="1298721" y="2328905"/>
            <a:ext cx="6824489" cy="605912"/>
          </a:xfrm>
          <a:prstGeom prst="flowChart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Incremento Presupuestario para proyectos priorizados del Programa 12 en el 2018 contribuirá a:</a:t>
            </a:r>
            <a:endParaRPr lang="es-G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errar llave 20"/>
          <p:cNvSpPr/>
          <p:nvPr/>
        </p:nvSpPr>
        <p:spPr>
          <a:xfrm>
            <a:off x="4251895" y="3225799"/>
            <a:ext cx="392113" cy="337039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GT" dirty="0"/>
          </a:p>
        </p:txBody>
      </p:sp>
      <p:sp>
        <p:nvSpPr>
          <p:cNvPr id="22" name="Rectángulo 21"/>
          <p:cNvSpPr/>
          <p:nvPr/>
        </p:nvSpPr>
        <p:spPr>
          <a:xfrm>
            <a:off x="4710966" y="2968710"/>
            <a:ext cx="3412244" cy="964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Modernización, sistematización y catalogación del archivo documental.</a:t>
            </a:r>
          </a:p>
          <a:p>
            <a:pPr>
              <a:defRPr/>
            </a:pPr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Concientización contra el tráfico ilícito de bienes culturales</a:t>
            </a:r>
            <a:r>
              <a:rPr lang="es-MX" sz="15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4691461" y="4973837"/>
            <a:ext cx="3431748" cy="6154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MX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Compromisos derivados de la política Chixoy y Cuenca del Mirador. </a:t>
            </a:r>
            <a:endParaRPr lang="es-GT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33" name="Rectángulo 25"/>
          <p:cNvSpPr>
            <a:spLocks noChangeArrowheads="1"/>
          </p:cNvSpPr>
          <p:nvPr/>
        </p:nvSpPr>
        <p:spPr bwMode="auto">
          <a:xfrm>
            <a:off x="252397" y="1025441"/>
            <a:ext cx="7696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alcanzar el número de beneficiarios estimados por medio de la ejecución de los proyectos priorizados, el incremento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los mismos en el Ejercicio 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iscal 2018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del P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rograma 12  Restauración, Preservación y Protección del Patrimonio Cultural y Natural, 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de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Q. 125.7 millones, 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equivalentes a un incremento del 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94.2%, 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respecto al ejercicio Fiscal 2017,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cual se distribuirá de la siguiente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manera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691461" y="5684524"/>
            <a:ext cx="3431748" cy="91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s-G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y restauración de sitios arqueológicos. Brindar experiencias innovadoras a turistas nacionales y extranjeros.</a:t>
            </a:r>
            <a:endParaRPr lang="es-G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51520" y="3356992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Recurso Humano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025552" y="3356992"/>
            <a:ext cx="118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Q. 35.4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51520" y="440807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Materiales y Suministros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025552" y="4623519"/>
            <a:ext cx="117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Q. 10.0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51520" y="5190291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Propiedad, Planta y Equipo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731835" y="5405734"/>
            <a:ext cx="147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Q. 29.2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51520" y="3862209"/>
            <a:ext cx="288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200" dirty="0" smtClean="0">
                <a:latin typeface="Times" panose="02020603050405020304" pitchFamily="18" charset="0"/>
                <a:cs typeface="Times" panose="02020603050405020304" pitchFamily="18" charset="0"/>
              </a:rPr>
              <a:t>Servicios no Personales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025552" y="3831431"/>
            <a:ext cx="118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Q. 51.1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Necesidades Financieras</a:t>
            </a:r>
            <a:endParaRPr lang="es-G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75063"/>
              </p:ext>
            </p:extLst>
          </p:nvPr>
        </p:nvGraphicFramePr>
        <p:xfrm>
          <a:off x="323528" y="1196753"/>
          <a:ext cx="7848154" cy="471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315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4968552" cy="1080120"/>
          </a:xfrm>
        </p:spPr>
        <p:txBody>
          <a:bodyPr>
            <a:normAutofit/>
          </a:bodyPr>
          <a:lstStyle/>
          <a:p>
            <a:r>
              <a:rPr lang="es-G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Modelo de gestión de </a:t>
            </a:r>
            <a:r>
              <a:rPr lang="es-G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G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G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operación </a:t>
            </a:r>
            <a:r>
              <a:rPr lang="es-G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de servicio 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323528" y="1268760"/>
            <a:ext cx="7704856" cy="532859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Dirección General del Patrimonio Cultural y Natural, realizará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investigaciones sobre 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experiencia de otros países en relación al tema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implementación de sistemas de seguridad y comunicación en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sitios declarados como 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Patrimonio de la Humanidad, conformando la mesa técnica para el efecto.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Además, se elaborarán 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proyectos para las intervenciones solicitadas en  los museos, especialmente  el Centro Cultural  Palacio Nacional de la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Cultura.</a:t>
            </a:r>
            <a:endParaRPr lang="es-G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GT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conformará un equipo 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técnico y/o profesional para la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elaboración y planificación 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los proyectos prioritarios 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presentados. </a:t>
            </a:r>
          </a:p>
          <a:p>
            <a:pPr marL="0" indent="0" algn="just">
              <a:buNone/>
            </a:pPr>
            <a:endParaRPr lang="es-GT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dará </a:t>
            </a: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seguimiento a la ruta de trabajo establecida en el cronograma de las actividades involucradas en el cumplimiento de las medidas de reparación de la Política Pública de </a:t>
            </a:r>
            <a:r>
              <a:rPr lang="es-G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Chixoy</a:t>
            </a:r>
            <a:r>
              <a:rPr lang="es-G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G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G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GT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MODELO DE SERVICIO</a:t>
            </a:r>
          </a:p>
          <a:p>
            <a:pPr marL="0" indent="0" algn="just">
              <a:buNone/>
            </a:pP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sitios, parques arqueológicos, museos nacionales, centros culturales y los centros de patrimonio bibliográfico, cuentan con servicios dirigidos a los visitantes nacionales y extranjeros, que desean realizar visitas y/o ampliar sus conocimientos en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temas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patrimonio cultural y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esta cuenta se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realizarán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proyectos que permitan la sistematización de los servicios y una mejora sustancial en la  infraestructura.</a:t>
            </a:r>
          </a:p>
          <a:p>
            <a:pPr marL="0" indent="0" algn="ctr">
              <a:buNone/>
            </a:pPr>
            <a:endParaRPr lang="es-GT" sz="2400" dirty="0"/>
          </a:p>
        </p:txBody>
      </p:sp>
    </p:spTree>
    <p:extLst>
      <p:ext uri="{BB962C8B-B14F-4D97-AF65-F5344CB8AC3E}">
        <p14:creationId xmlns:p14="http://schemas.microsoft.com/office/powerpoint/2010/main" val="4479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3600" b="1" dirty="0"/>
              <a:t>Conclusiones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04680" y="1628800"/>
            <a:ext cx="7507679" cy="4824536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GT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proyectos propuestos, permitirán a la Dirección General del Patrimonio Cultural y Natural, contar con mejores condiciones para cumplir con el mandato legal de protección, defensa, investigación y recuperación de bienes que integran el patrimonio cultural de la </a:t>
            </a:r>
            <a:r>
              <a:rPr lang="es-GT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nación.</a:t>
            </a:r>
            <a:endParaRPr lang="es-GT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GT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Impulsar proyectos innovadores que eleven el nivel y categoría del Parque Nacional Tikal, en el tema tecnológico y de seguridad, lo que permitirá el incremento del turismo nacional e </a:t>
            </a:r>
            <a:r>
              <a:rPr lang="es-GT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internacional.</a:t>
            </a:r>
            <a:endParaRPr lang="es-GT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GT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Apoyar el fortalecimiento del </a:t>
            </a:r>
            <a:r>
              <a:rPr lang="es-GT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registro </a:t>
            </a:r>
            <a:r>
              <a:rPr lang="es-GT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GT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bienes </a:t>
            </a:r>
            <a:r>
              <a:rPr lang="es-GT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GT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ulturales </a:t>
            </a:r>
            <a:r>
              <a:rPr lang="es-GT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Nación, ya que es la primera medida de protección de los </a:t>
            </a:r>
            <a:r>
              <a:rPr lang="es-GT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bienes </a:t>
            </a:r>
            <a:r>
              <a:rPr lang="es-GT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GT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ulturales</a:t>
            </a:r>
            <a:r>
              <a:rPr lang="es-GT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para la prevención de tráfico </a:t>
            </a:r>
            <a:r>
              <a:rPr lang="es-GT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ilícito</a:t>
            </a:r>
            <a:r>
              <a:rPr lang="es-GT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GT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Contribuir con el Estado de Guatemala, al  cumplir con los compromisos </a:t>
            </a:r>
            <a:r>
              <a:rPr lang="es-GT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establecidos </a:t>
            </a:r>
            <a:r>
              <a:rPr lang="es-GT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GT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Política </a:t>
            </a:r>
            <a:r>
              <a:rPr lang="es-GT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GT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Chixoy</a:t>
            </a:r>
            <a:r>
              <a:rPr lang="es-GT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GT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GT" sz="5600" b="1" dirty="0"/>
          </a:p>
        </p:txBody>
      </p:sp>
    </p:spTree>
    <p:extLst>
      <p:ext uri="{BB962C8B-B14F-4D97-AF65-F5344CB8AC3E}">
        <p14:creationId xmlns:p14="http://schemas.microsoft.com/office/powerpoint/2010/main" val="350432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39402"/>
          <a:stretch/>
        </p:blipFill>
        <p:spPr>
          <a:xfrm rot="19190307">
            <a:off x="438503" y="1283960"/>
            <a:ext cx="1396824" cy="153671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Imagen 3" descr="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5"/>
          <a:stretch/>
        </p:blipFill>
        <p:spPr bwMode="auto">
          <a:xfrm rot="19135309">
            <a:off x="1533044" y="336762"/>
            <a:ext cx="1410441" cy="139126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13 denoviemb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9173">
            <a:off x="1499133" y="2467742"/>
            <a:ext cx="1433071" cy="139057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 descr="13 deNovvv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8551">
            <a:off x="2564102" y="1330145"/>
            <a:ext cx="1584156" cy="144434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 descr="IMG-20161207-WA004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t="6499" r="18150" b="16909"/>
          <a:stretch/>
        </p:blipFill>
        <p:spPr bwMode="auto">
          <a:xfrm rot="19170104">
            <a:off x="347870" y="3490815"/>
            <a:ext cx="1502453" cy="152707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http://snip.segeplan.gob.gt/share/SCHE$SINIP/FOTOS_PROYECTOS/139698-QQORCMRZXN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0198">
            <a:off x="2568646" y="3523154"/>
            <a:ext cx="1392932" cy="151595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 descr="IMG_20160525_09480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7" r="12012" b="3459"/>
          <a:stretch/>
        </p:blipFill>
        <p:spPr bwMode="auto">
          <a:xfrm rot="19168443">
            <a:off x="1352049" y="4694509"/>
            <a:ext cx="1542684" cy="136272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Conector recto 11"/>
          <p:cNvCxnSpPr/>
          <p:nvPr/>
        </p:nvCxnSpPr>
        <p:spPr>
          <a:xfrm>
            <a:off x="4077857" y="3998757"/>
            <a:ext cx="40274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3995936" y="2620069"/>
            <a:ext cx="417646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DIRECCIÓN GENERAL </a:t>
            </a:r>
          </a:p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DEL DEPORTE Y LA RECREACIÓN</a:t>
            </a:r>
            <a:endParaRPr lang="es-E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4077857" y="2620069"/>
            <a:ext cx="40274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5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637096266"/>
              </p:ext>
            </p:extLst>
          </p:nvPr>
        </p:nvGraphicFramePr>
        <p:xfrm>
          <a:off x="323528" y="1700808"/>
          <a:ext cx="7642820" cy="424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2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3970536" cy="1224136"/>
          </a:xfrm>
        </p:spPr>
        <p:txBody>
          <a:bodyPr/>
          <a:lstStyle/>
          <a:p>
            <a:pPr eaLnBrk="1" hangingPunct="1"/>
            <a: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Oferta Programática </a:t>
            </a:r>
            <a:b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Multianual</a:t>
            </a:r>
            <a:endParaRPr lang="es-GT" altLang="es-GT" sz="12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555776" y="6309320"/>
            <a:ext cx="5352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Presupuesto en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proyectos prioritarios Q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928.8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Millones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3933056"/>
            <a:ext cx="2376264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575.0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15816" y="3933056"/>
            <a:ext cx="2448272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240.6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08104" y="3933056"/>
            <a:ext cx="2448272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113.8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138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Título"/>
          <p:cNvSpPr>
            <a:spLocks noGrp="1"/>
          </p:cNvSpPr>
          <p:nvPr>
            <p:ph type="title"/>
          </p:nvPr>
        </p:nvSpPr>
        <p:spPr>
          <a:xfrm>
            <a:off x="107950" y="115888"/>
            <a:ext cx="4762500" cy="936625"/>
          </a:xfrm>
        </p:spPr>
        <p:txBody>
          <a:bodyPr/>
          <a:lstStyle/>
          <a:p>
            <a:pPr eaLnBrk="1" hangingPunct="1"/>
            <a:r>
              <a:rPr lang="es-GT" altLang="es-G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Priorización programática</a:t>
            </a:r>
            <a:br>
              <a:rPr lang="es-GT" altLang="es-G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GT" altLang="es-G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2018-2022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07951" y="1151781"/>
            <a:ext cx="7848426" cy="5589587"/>
          </a:xfrm>
        </p:spPr>
        <p:txBody>
          <a:bodyPr rtlCol="0">
            <a:normAutofit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PRIORIDAD 1: Construcción</a:t>
            </a: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ampliación y mejoramiento de infraestructura deportiva y recreativa a nivel nacional</a:t>
            </a:r>
            <a:r>
              <a:rPr lang="es-G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GT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 eaLnBrk="1" fontAlgn="auto" hangingPunct="1">
              <a:spcAft>
                <a:spcPts val="0"/>
              </a:spcAft>
              <a:defRPr/>
            </a:pPr>
            <a:r>
              <a:rPr lang="es-GT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Proyectos prioritarios:</a:t>
            </a:r>
          </a:p>
          <a:p>
            <a:pPr marL="531813" lvl="1" algn="just" eaLnBrk="1" fontAlgn="auto" hangingPunct="1">
              <a:spcAft>
                <a:spcPts val="0"/>
              </a:spcAft>
              <a:defRPr/>
            </a:pPr>
            <a:endParaRPr lang="es-GT" sz="7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31863" lvl="2" algn="just" eaLnBrk="1" fontAlgn="auto" hangingPunct="1">
              <a:spcAft>
                <a:spcPts val="0"/>
              </a:spcAft>
              <a:defRPr/>
            </a:pPr>
            <a:r>
              <a:rPr lang="es-G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proyectos nuevos para 2018</a:t>
            </a:r>
          </a:p>
          <a:p>
            <a:pPr marL="1389063" lvl="3" algn="just" eaLnBrk="1" fontAlgn="auto" hangingPunct="1">
              <a:spcAft>
                <a:spcPts val="0"/>
              </a:spcAft>
              <a:defRPr/>
            </a:pPr>
            <a:r>
              <a:rPr lang="es-G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proyectos atípicos </a:t>
            </a:r>
            <a:r>
              <a:rPr lang="es-G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(incluye </a:t>
            </a:r>
            <a:r>
              <a:rPr lang="es-G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proyecto de construcción / ampliación de instalaciones en Parque </a:t>
            </a:r>
            <a:r>
              <a:rPr lang="es-G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Deportivo Erick </a:t>
            </a:r>
            <a:r>
              <a:rPr lang="es-G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Bernabe</a:t>
            </a:r>
            <a:r>
              <a:rPr lang="es-G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Barrondo García </a:t>
            </a:r>
            <a:r>
              <a:rPr lang="es-G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 valor de 71.1 millones):</a:t>
            </a:r>
            <a:endParaRPr lang="es-G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89063" lvl="3" algn="just" eaLnBrk="1" fontAlgn="auto" hangingPunct="1">
              <a:spcAft>
                <a:spcPts val="0"/>
              </a:spcAft>
              <a:defRPr/>
            </a:pPr>
            <a:r>
              <a:rPr lang="es-G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s-G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Procudes</a:t>
            </a:r>
            <a:r>
              <a:rPr lang="es-G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tipo A</a:t>
            </a:r>
          </a:p>
          <a:p>
            <a:pPr marL="1389063" lvl="3" algn="just" eaLnBrk="1" fontAlgn="auto" hangingPunct="1">
              <a:spcAft>
                <a:spcPts val="0"/>
              </a:spcAft>
              <a:defRPr/>
            </a:pPr>
            <a:r>
              <a:rPr lang="es-G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s-G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Procudes</a:t>
            </a:r>
            <a:r>
              <a:rPr lang="es-G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tipo B</a:t>
            </a:r>
          </a:p>
          <a:p>
            <a:pPr marL="1389063" lvl="3" algn="just" eaLnBrk="1" fontAlgn="auto" hangingPunct="1">
              <a:spcAft>
                <a:spcPts val="0"/>
              </a:spcAft>
              <a:defRPr/>
            </a:pPr>
            <a:r>
              <a:rPr lang="es-G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canchas polideportivas</a:t>
            </a:r>
          </a:p>
          <a:p>
            <a:pPr marL="1071563" lvl="3" indent="-2857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1,785,300 beneficiarios</a:t>
            </a:r>
          </a:p>
          <a:p>
            <a:pPr marL="1071563" lvl="3" indent="-285750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MX" sz="11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MX" sz="11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 eaLnBrk="1" fontAlgn="auto" hangingPunct="1">
              <a:spcAft>
                <a:spcPts val="0"/>
              </a:spcAft>
              <a:defRPr/>
            </a:pPr>
            <a:r>
              <a:rPr lang="es-MX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Modelo de Gestión (operación y servicio): </a:t>
            </a:r>
          </a:p>
          <a:p>
            <a:pPr marL="817563" lvl="1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promoverá la construcción, ampliación y mejoramiento de instalaciones deportivas y recreativas, atendiendo gestiones de gobiernos locales y sociedad civil.</a:t>
            </a:r>
          </a:p>
          <a:p>
            <a:pPr marL="817563" lvl="1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acuerdo al tipo de gestión, se formularán proyectos con diseños propios (proyectos típicos) o se reciben proyectos formulados por municipalidades y organizaciones civiles (proyectos atípicos).</a:t>
            </a:r>
          </a:p>
          <a:p>
            <a:pPr marL="817563" lvl="1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que un proyecto pueda incluirse en el listado de obras e ejecutarse, debe poseer viabilidad y factibilidad técnica,  financiera y jurídica.</a:t>
            </a:r>
          </a:p>
          <a:p>
            <a:pPr marL="817563" lvl="1"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construirán y entregarán a las comunidades, velando que se garantice el acceso gratuito a las instalaciones construidas, mejoradas o ampliadas y el mantenimiento para garantizar su sostenibilidad.</a:t>
            </a:r>
            <a:endParaRPr lang="es-G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G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G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G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7504" y="116632"/>
            <a:ext cx="4762872" cy="936104"/>
          </a:xfrm>
        </p:spPr>
        <p:txBody>
          <a:bodyPr/>
          <a:lstStyle/>
          <a:p>
            <a:r>
              <a:rPr lang="es-G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Priorización Programática</a:t>
            </a:r>
            <a:br>
              <a:rPr lang="es-G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G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2018-2022</a:t>
            </a:r>
            <a:endParaRPr lang="es-G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19578" y="1124744"/>
            <a:ext cx="7992888" cy="558924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GT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PRIORIDAD 2: Mejora continua de Centros Deportivos y Recreativos :</a:t>
            </a:r>
          </a:p>
          <a:p>
            <a:pPr marL="531813" lvl="1" algn="just"/>
            <a:r>
              <a:rPr lang="es-GT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Usuarios: </a:t>
            </a:r>
          </a:p>
          <a:p>
            <a:pPr marL="246063" lvl="1" indent="0" algn="just">
              <a:buNone/>
            </a:pPr>
            <a:endParaRPr lang="es-MX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6063" lvl="1" indent="0" algn="just">
              <a:buNone/>
            </a:pPr>
            <a:endParaRPr lang="es-MX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6063" lvl="1" indent="0" algn="just">
              <a:buNone/>
            </a:pPr>
            <a:endParaRPr lang="es-MX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6063" lvl="1" indent="0" algn="just">
              <a:buNone/>
            </a:pPr>
            <a:endParaRPr lang="es-MX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6063" lvl="1" indent="0" algn="just">
              <a:buNone/>
            </a:pPr>
            <a:endParaRPr lang="es-GT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/>
            <a:endParaRPr lang="es-MX" sz="1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/>
            <a:endParaRPr lang="es-MX" sz="1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indent="0" algn="just">
              <a:buNone/>
            </a:pPr>
            <a:endParaRPr lang="es-MX" sz="11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indent="0" algn="just">
              <a:buNone/>
            </a:pPr>
            <a:endParaRPr lang="es-MX" sz="11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indent="0" algn="just">
              <a:buNone/>
            </a:pPr>
            <a:endParaRPr lang="es-MX" sz="11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indent="0" algn="just">
              <a:buNone/>
            </a:pPr>
            <a:endParaRPr lang="es-MX" sz="11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indent="0" algn="just">
              <a:buNone/>
            </a:pPr>
            <a:endParaRPr lang="es-MX" sz="11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/>
            <a:r>
              <a:rPr lang="es-MX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Modelo de Gestión (operación y servicio): </a:t>
            </a:r>
            <a:endPara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17613" lvl="2" algn="just"/>
            <a:endParaRPr lang="es-MX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17613" lvl="2" algn="just"/>
            <a:endParaRPr lang="es-GT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indent="0" algn="just">
              <a:buNone/>
            </a:pPr>
            <a:endParaRPr lang="es-G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6063" lvl="1" indent="0" algn="just">
              <a:buNone/>
            </a:pPr>
            <a:endParaRPr lang="es-G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es-G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es-G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G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224833"/>
              </p:ext>
            </p:extLst>
          </p:nvPr>
        </p:nvGraphicFramePr>
        <p:xfrm>
          <a:off x="755576" y="5085184"/>
          <a:ext cx="6768752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44495">
                <a:tc>
                  <a:txBody>
                    <a:bodyPr/>
                    <a:lstStyle/>
                    <a:p>
                      <a:pPr marL="171450" marR="0" lvl="2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2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Reparación y mantenimiento de instalaciones</a:t>
                      </a:r>
                      <a:endParaRPr lang="es-GT" sz="12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2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2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Academias deportivas atendidas por expertos en deporte</a:t>
                      </a:r>
                      <a:r>
                        <a:rPr lang="es-MX" sz="125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recreación</a:t>
                      </a:r>
                      <a:endParaRPr lang="es-GT" sz="12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2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2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Jardinización y reforestación</a:t>
                      </a:r>
                      <a:endParaRPr lang="es-GT" sz="12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2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2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Modernización de accesos y control de usuarios</a:t>
                      </a:r>
                      <a:endParaRPr lang="es-GT" sz="12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2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2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Uso</a:t>
                      </a:r>
                      <a:r>
                        <a:rPr lang="es-MX" sz="125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gratuito de instalaciones los 365 días del año</a:t>
                      </a:r>
                      <a:endParaRPr lang="es-GT" sz="12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2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2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Vigilancia </a:t>
                      </a:r>
                      <a:endParaRPr lang="es-GT" sz="12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2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2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Ampliación de horarios de atención en Erick B. Barrondo</a:t>
                      </a:r>
                      <a:endParaRPr lang="es-GT" sz="12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2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2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Diversificación de opciones de recreación</a:t>
                      </a:r>
                      <a:endParaRPr lang="es-GT" sz="12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2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2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Modelo de servicio enfocado en la convivencia familiar</a:t>
                      </a:r>
                      <a:endParaRPr lang="es-GT" sz="12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1475656" y="1484784"/>
          <a:ext cx="612068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74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3970536" cy="1224136"/>
          </a:xfrm>
        </p:spPr>
        <p:txBody>
          <a:bodyPr/>
          <a:lstStyle/>
          <a:p>
            <a:pPr eaLnBrk="1" hangingPunct="1"/>
            <a: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Oferta Programática </a:t>
            </a:r>
            <a:b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Multianual</a:t>
            </a:r>
            <a:endParaRPr lang="es-GT" altLang="es-GT" sz="12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937678367"/>
              </p:ext>
            </p:extLst>
          </p:nvPr>
        </p:nvGraphicFramePr>
        <p:xfrm>
          <a:off x="989508" y="1628800"/>
          <a:ext cx="6246788" cy="5682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187624" y="3140968"/>
            <a:ext cx="2592288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20.9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83968" y="3140968"/>
            <a:ext cx="2736304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20.0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15616" y="5733256"/>
            <a:ext cx="2736304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12.0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27984" y="5733256"/>
            <a:ext cx="2664296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7.0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7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2 Título"/>
          <p:cNvSpPr>
            <a:spLocks noGrp="1"/>
          </p:cNvSpPr>
          <p:nvPr>
            <p:ph type="title"/>
          </p:nvPr>
        </p:nvSpPr>
        <p:spPr>
          <a:xfrm>
            <a:off x="34925" y="116632"/>
            <a:ext cx="4764088" cy="792163"/>
          </a:xfrm>
        </p:spPr>
        <p:txBody>
          <a:bodyPr/>
          <a:lstStyle/>
          <a:p>
            <a:pPr eaLnBrk="1" hangingPunct="1"/>
            <a:r>
              <a:rPr lang="es-GT" altLang="es-G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Priorización Programática</a:t>
            </a:r>
            <a:br>
              <a:rPr lang="es-GT" altLang="es-G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GT" altLang="es-G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2018-2022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0" y="1196752"/>
            <a:ext cx="7921625" cy="5400600"/>
          </a:xfrm>
          <a:solidFill>
            <a:srgbClr val="E8F4F8">
              <a:alpha val="0"/>
            </a:srgbClr>
          </a:solidFill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PRIORIDAD 3:  Fomento </a:t>
            </a:r>
            <a:r>
              <a:rPr lang="es-MX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práctica </a:t>
            </a:r>
            <a:r>
              <a:rPr lang="es-MX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sistemática de </a:t>
            </a:r>
            <a:r>
              <a:rPr lang="es-MX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actividad física en </a:t>
            </a:r>
            <a:r>
              <a:rPr lang="es-MX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niños</a:t>
            </a:r>
            <a:r>
              <a:rPr lang="es-MX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jóvenes y mujeres</a:t>
            </a:r>
            <a:endParaRPr lang="es-GT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6063" lvl="1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46063" lvl="1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MX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 eaLnBrk="1" fontAlgn="auto" hangingPunct="1">
              <a:spcAft>
                <a:spcPts val="0"/>
              </a:spcAft>
              <a:defRPr/>
            </a:pPr>
            <a:endParaRPr lang="es-MX" sz="1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 eaLnBrk="1" fontAlgn="auto" hangingPunct="1">
              <a:spcAft>
                <a:spcPts val="0"/>
              </a:spcAft>
              <a:defRPr/>
            </a:pPr>
            <a:endParaRPr lang="es-MX" sz="1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 eaLnBrk="1" fontAlgn="auto" hangingPunct="1">
              <a:spcAft>
                <a:spcPts val="0"/>
              </a:spcAft>
              <a:defRPr/>
            </a:pPr>
            <a:endParaRPr lang="es-MX" sz="1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 eaLnBrk="1" fontAlgn="auto" hangingPunct="1">
              <a:spcAft>
                <a:spcPts val="0"/>
              </a:spcAft>
              <a:defRPr/>
            </a:pPr>
            <a:endParaRPr lang="es-MX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 eaLnBrk="1" fontAlgn="auto" hangingPunct="1">
              <a:spcAft>
                <a:spcPts val="0"/>
              </a:spcAft>
              <a:defRPr/>
            </a:pPr>
            <a:endParaRPr lang="es-MX" sz="1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 eaLnBrk="1" fontAlgn="auto" hangingPunct="1">
              <a:spcAft>
                <a:spcPts val="0"/>
              </a:spcAft>
              <a:defRPr/>
            </a:pPr>
            <a:endParaRPr lang="es-MX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 eaLnBrk="1" fontAlgn="auto" hangingPunct="1">
              <a:spcAft>
                <a:spcPts val="0"/>
              </a:spcAft>
              <a:defRPr/>
            </a:pPr>
            <a:endParaRPr lang="es-MX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 eaLnBrk="1" fontAlgn="auto" hangingPunct="1">
              <a:spcAft>
                <a:spcPts val="0"/>
              </a:spcAft>
              <a:defRPr/>
            </a:pPr>
            <a:endParaRPr lang="es-MX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 eaLnBrk="1" fontAlgn="auto" hangingPunct="1">
              <a:spcAft>
                <a:spcPts val="0"/>
              </a:spcAft>
              <a:defRPr/>
            </a:pPr>
            <a:endParaRPr lang="es-MX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1813" lvl="1" algn="just" eaLnBrk="1" fontAlgn="auto" hangingPunct="1">
              <a:spcAft>
                <a:spcPts val="0"/>
              </a:spcAft>
              <a:defRPr/>
            </a:pPr>
            <a:r>
              <a:rPr lang="es-MX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Modelo de Gestión (operación y servicio): </a:t>
            </a:r>
          </a:p>
          <a:p>
            <a:pPr marL="703263" lvl="1" indent="-17145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contribuirá a la masificación de la actividad física y propiciar a que esta pueda ser practicada rutinariamente y forme parte de la cultura de cada ciudadano.</a:t>
            </a:r>
          </a:p>
          <a:p>
            <a:pPr marL="703263" lvl="1" indent="-17145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Creación de centros permanentes en 100 % municipios para trabajar especialmente con niños, jóvenes y mujeres. </a:t>
            </a:r>
          </a:p>
          <a:p>
            <a:pPr marL="703263" lvl="1" indent="-17145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Comisiones municipales de deporte y voluntariado deportivo y recreativo.</a:t>
            </a:r>
          </a:p>
          <a:p>
            <a:pPr marL="703263" lvl="1" indent="-17145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Atención complementaria a personas con discapacidad, adultos del sector laboral, personas de la tercer edad y jóvenes en riesgo social.</a:t>
            </a:r>
            <a:endParaRPr lang="es-G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096857"/>
              </p:ext>
            </p:extLst>
          </p:nvPr>
        </p:nvGraphicFramePr>
        <p:xfrm>
          <a:off x="504242" y="1844824"/>
          <a:ext cx="6913140" cy="2520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r:id="rId3" imgW="7132938" imgH="2877561" progId="Excel.Chart.8">
                  <p:embed/>
                </p:oleObj>
              </mc:Choice>
              <mc:Fallback>
                <p:oleObj r:id="rId3" imgW="7132938" imgH="287756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242" y="1844824"/>
                        <a:ext cx="6913140" cy="2520801"/>
                      </a:xfrm>
                      <a:prstGeom prst="rect">
                        <a:avLst/>
                      </a:prstGeom>
                      <a:solidFill>
                        <a:srgbClr val="E8F4F8">
                          <a:alpha val="0"/>
                        </a:srgbClr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89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CuadroTexto 6"/>
          <p:cNvSpPr txBox="1">
            <a:spLocks noChangeArrowheads="1"/>
          </p:cNvSpPr>
          <p:nvPr/>
        </p:nvSpPr>
        <p:spPr bwMode="auto">
          <a:xfrm>
            <a:off x="6372969" y="4798893"/>
            <a:ext cx="1655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GT" altLang="es-GT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PRIORIDAD 1: Infraestructura </a:t>
            </a:r>
            <a:r>
              <a:rPr lang="es-GT" altLang="es-GT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GT" altLang="es-GT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eportiva </a:t>
            </a:r>
            <a:r>
              <a:rPr lang="es-GT" altLang="es-GT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GT" altLang="es-GT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recreativa</a:t>
            </a:r>
            <a:endParaRPr lang="es-GT" altLang="es-GT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CuadroTexto 8"/>
          <p:cNvSpPr txBox="1">
            <a:spLocks noChangeArrowheads="1"/>
          </p:cNvSpPr>
          <p:nvPr/>
        </p:nvSpPr>
        <p:spPr bwMode="auto">
          <a:xfrm>
            <a:off x="6372969" y="3861048"/>
            <a:ext cx="1871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GT" altLang="es-GT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PRIORIDAD 2: Mejoramiento </a:t>
            </a:r>
            <a:r>
              <a:rPr lang="es-GT" altLang="es-GT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GT" altLang="es-GT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Centros </a:t>
            </a:r>
            <a:r>
              <a:rPr lang="es-GT" altLang="es-GT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GT" altLang="es-GT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eportivos</a:t>
            </a:r>
            <a:endParaRPr lang="es-GT" altLang="es-GT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echa izquierda 10"/>
          <p:cNvSpPr/>
          <p:nvPr/>
        </p:nvSpPr>
        <p:spPr>
          <a:xfrm>
            <a:off x="5868144" y="4829055"/>
            <a:ext cx="360362" cy="344488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12" name="Flecha izquierda 11"/>
          <p:cNvSpPr/>
          <p:nvPr/>
        </p:nvSpPr>
        <p:spPr>
          <a:xfrm>
            <a:off x="5868144" y="3892419"/>
            <a:ext cx="360362" cy="344488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13" name="Flecha izquierda 12"/>
          <p:cNvSpPr/>
          <p:nvPr/>
        </p:nvSpPr>
        <p:spPr>
          <a:xfrm>
            <a:off x="5868144" y="3461295"/>
            <a:ext cx="360362" cy="344488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14" name="Flecha izquierda 13"/>
          <p:cNvSpPr/>
          <p:nvPr/>
        </p:nvSpPr>
        <p:spPr>
          <a:xfrm>
            <a:off x="5868144" y="2938909"/>
            <a:ext cx="360362" cy="346075"/>
          </a:xfrm>
          <a:prstGeom prst="lef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2058" name="CuadroTexto 14"/>
          <p:cNvSpPr txBox="1">
            <a:spLocks noChangeArrowheads="1"/>
          </p:cNvSpPr>
          <p:nvPr/>
        </p:nvSpPr>
        <p:spPr bwMode="auto">
          <a:xfrm>
            <a:off x="6372969" y="3399383"/>
            <a:ext cx="20157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GT" altLang="es-GT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PRIORIDAD 3: Atención </a:t>
            </a:r>
            <a:r>
              <a:rPr lang="es-GT" altLang="es-GT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niños, jóvenes y mujeres</a:t>
            </a:r>
          </a:p>
        </p:txBody>
      </p:sp>
      <p:sp>
        <p:nvSpPr>
          <p:cNvPr id="2059" name="CuadroTexto 15"/>
          <p:cNvSpPr txBox="1">
            <a:spLocks noChangeArrowheads="1"/>
          </p:cNvSpPr>
          <p:nvPr/>
        </p:nvSpPr>
        <p:spPr bwMode="auto">
          <a:xfrm>
            <a:off x="6372969" y="2970659"/>
            <a:ext cx="16557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GT" altLang="es-GT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Otras intervenciones</a:t>
            </a: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7499731"/>
              </p:ext>
            </p:extLst>
          </p:nvPr>
        </p:nvGraphicFramePr>
        <p:xfrm>
          <a:off x="-108199" y="1484784"/>
          <a:ext cx="6481168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2 Título"/>
          <p:cNvSpPr txBox="1">
            <a:spLocks/>
          </p:cNvSpPr>
          <p:nvPr/>
        </p:nvSpPr>
        <p:spPr>
          <a:xfrm>
            <a:off x="323528" y="188640"/>
            <a:ext cx="5400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37609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Necesidades Financieras</a:t>
            </a:r>
            <a:endParaRPr lang="es-G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1520" y="278092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Q. 234.5</a:t>
            </a:r>
            <a:endParaRPr lang="es-G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475656" y="264242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Q. 240.4</a:t>
            </a:r>
            <a:endParaRPr lang="es-G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699792" y="2515776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Q. 246.6</a:t>
            </a:r>
            <a:endParaRPr lang="es-G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995936" y="242088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Q. 253.3</a:t>
            </a:r>
            <a:endParaRPr lang="es-G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222095" y="2336891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Q. 260.9</a:t>
            </a:r>
            <a:endParaRPr lang="es-G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Título"/>
          <p:cNvSpPr txBox="1">
            <a:spLocks/>
          </p:cNvSpPr>
          <p:nvPr/>
        </p:nvSpPr>
        <p:spPr>
          <a:xfrm>
            <a:off x="323528" y="188640"/>
            <a:ext cx="5400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37609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Necesidades Financieras</a:t>
            </a:r>
            <a:endParaRPr lang="es-G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619672" y="6021288"/>
            <a:ext cx="4829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Presupuesto </a:t>
            </a:r>
            <a:r>
              <a:rPr lang="es-G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solicitado </a:t>
            </a:r>
            <a:r>
              <a:rPr lang="es-G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2018:  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234.5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Millones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9228761"/>
              </p:ext>
            </p:extLst>
          </p:nvPr>
        </p:nvGraphicFramePr>
        <p:xfrm>
          <a:off x="0" y="1268760"/>
          <a:ext cx="8172400" cy="4392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93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251520" y="1843807"/>
            <a:ext cx="7704137" cy="3385393"/>
          </a:xfrm>
        </p:spPr>
        <p:txBody>
          <a:bodyPr rtlCol="0">
            <a:normAutofit/>
          </a:bodyPr>
          <a:lstStyle/>
          <a:p>
            <a:pPr marL="457200" indent="-457200" algn="just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 parte significativa de la población, no realiza actividad física,  deporte y recreación de manera sistemática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endPara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promover la masificación deportiva y la cultura de la actividad física en el tiempo libre, es necesario construir instalaciones deportivas y recreativas, mejorar las existentes y fortalecer los programas sustantivos que  promuevan la actividad física, el deporte y la recreación a nivel comunitario, priorizando la atención a niños y jóvenes.</a:t>
            </a:r>
          </a:p>
          <a:p>
            <a:pPr marL="457200" indent="-457200" algn="just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endPara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actividad física, la </a:t>
            </a:r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práctica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deportiva con fines de esparcimiento y la recreación activa y pasiva, contribuyen al bienestar integral del ciudadano, específicamente en lo referente a la salud física, mental y emocional. </a:t>
            </a:r>
          </a:p>
          <a:p>
            <a:pPr marL="457200" indent="-457200" algn="just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endPara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323528" y="706686"/>
            <a:ext cx="4762872" cy="1210146"/>
          </a:xfrm>
        </p:spPr>
        <p:txBody>
          <a:bodyPr>
            <a:normAutofit/>
          </a:bodyPr>
          <a:lstStyle/>
          <a:p>
            <a:r>
              <a:rPr lang="es-GT" sz="3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Conclusiones</a:t>
            </a:r>
            <a:endParaRPr lang="es-GT" sz="3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91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3970536" cy="1224136"/>
          </a:xfrm>
        </p:spPr>
        <p:txBody>
          <a:bodyPr/>
          <a:lstStyle/>
          <a:p>
            <a:pPr eaLnBrk="1" hangingPunct="1"/>
            <a: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Oferta Programática </a:t>
            </a:r>
            <a:b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GT" alt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Multianual</a:t>
            </a:r>
            <a:endParaRPr lang="es-GT" altLang="es-GT" sz="12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206052" y="1556792"/>
          <a:ext cx="775032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Rectangle 16"/>
          <p:cNvSpPr/>
          <p:nvPr/>
        </p:nvSpPr>
        <p:spPr>
          <a:xfrm>
            <a:off x="1108895" y="3068960"/>
            <a:ext cx="2592288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7.0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11960" y="3068960"/>
            <a:ext cx="2520280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6.0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5616" y="5445224"/>
            <a:ext cx="2592288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2.0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39952" y="5445224"/>
            <a:ext cx="2664296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Q. 3.1 </a:t>
            </a:r>
            <a:r>
              <a:rPr lang="en-US" sz="1500" b="1" dirty="0" err="1" smtClean="0">
                <a:latin typeface="Arial"/>
                <a:cs typeface="Arial"/>
              </a:rPr>
              <a:t>Millones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42460" y="6309320"/>
            <a:ext cx="5673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Presupuesto en intervenciones prioritarias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78.0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Millones</a:t>
            </a:r>
          </a:p>
        </p:txBody>
      </p:sp>
    </p:spTree>
    <p:extLst>
      <p:ext uri="{BB962C8B-B14F-4D97-AF65-F5344CB8AC3E}">
        <p14:creationId xmlns:p14="http://schemas.microsoft.com/office/powerpoint/2010/main" val="32756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23850" y="692696"/>
            <a:ext cx="4762500" cy="792088"/>
          </a:xfrm>
        </p:spPr>
        <p:txBody>
          <a:bodyPr/>
          <a:lstStyle/>
          <a:p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Oferta Programática Multianual</a:t>
            </a:r>
            <a:b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G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4571136"/>
              </p:ext>
            </p:extLst>
          </p:nvPr>
        </p:nvGraphicFramePr>
        <p:xfrm>
          <a:off x="479424" y="1340768"/>
          <a:ext cx="4740647" cy="331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redondeado 4"/>
          <p:cNvSpPr/>
          <p:nvPr/>
        </p:nvSpPr>
        <p:spPr>
          <a:xfrm>
            <a:off x="5220072" y="2222864"/>
            <a:ext cx="2830286" cy="336637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GT" sz="1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El Programa Formación Fomento y Difusión de las Artes, durante el </a:t>
            </a:r>
            <a:r>
              <a:rPr lang="es-GT" sz="1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período </a:t>
            </a:r>
            <a:r>
              <a:rPr lang="es-GT" sz="1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2018-2022 incrementará en un </a:t>
            </a:r>
            <a:r>
              <a:rPr lang="es-GT" sz="1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53.8 % </a:t>
            </a:r>
            <a:r>
              <a:rPr lang="es-GT" sz="1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el número de beneficiarios, en todo el territorio nacional, con especial atención a los grupos, comunidades y regiones, para coadyuvar de manera integral al desarrollo humano sostenible</a:t>
            </a:r>
            <a:r>
              <a:rPr lang="es-GT" sz="1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 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79425" y="4725144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s-GT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Tomando en cuenta la naturaleza de las intervenciones en materia de Formación, Fomento y Difusión Artística, la atención a los proyectos de las escuelas en </a:t>
            </a:r>
            <a:r>
              <a:rPr lang="es-GT" dirty="0" smtClean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ese </a:t>
            </a:r>
            <a:r>
              <a:rPr lang="es-GT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ámbito, contribuyen indirectamente a la reducción de </a:t>
            </a:r>
            <a:r>
              <a:rPr lang="es-GT" dirty="0" smtClean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la brecha </a:t>
            </a:r>
            <a:r>
              <a:rPr lang="es-GT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entre grupos urbano/rural</a:t>
            </a:r>
            <a:r>
              <a:rPr lang="es-GT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r>
              <a:rPr lang="es-GT" sz="2400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353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850" y="188640"/>
            <a:ext cx="4762500" cy="1209675"/>
          </a:xfrm>
        </p:spPr>
        <p:txBody>
          <a:bodyPr/>
          <a:lstStyle/>
          <a:p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Necesidades Financieras</a:t>
            </a:r>
            <a:endParaRPr lang="es-G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95536" y="209113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Q.166.1</a:t>
            </a:r>
            <a:endParaRPr lang="es-GT" sz="1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475656" y="2080099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Q.168.1</a:t>
            </a:r>
            <a:endParaRPr lang="es-GT" sz="1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18782" y="197353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Q.180.8</a:t>
            </a:r>
            <a:endParaRPr lang="es-GT" sz="1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563888" y="187510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Q.186.7</a:t>
            </a:r>
            <a:endParaRPr lang="es-GT" sz="1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716016" y="184482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Q.190.4</a:t>
            </a:r>
            <a:endParaRPr lang="es-GT" sz="1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CuadroTexto 4"/>
          <p:cNvSpPr txBox="1">
            <a:spLocks noChangeArrowheads="1"/>
          </p:cNvSpPr>
          <p:nvPr/>
        </p:nvSpPr>
        <p:spPr bwMode="auto">
          <a:xfrm>
            <a:off x="179512" y="4554994"/>
            <a:ext cx="77057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GT" altLang="es-GT" sz="1800" dirty="0">
                <a:latin typeface="Times" panose="02020603050405020304" pitchFamily="18" charset="0"/>
                <a:cs typeface="Times" panose="02020603050405020304" pitchFamily="18" charset="0"/>
              </a:rPr>
              <a:t>Para responder a la demanda de la </a:t>
            </a:r>
            <a:r>
              <a:rPr lang="es-GT" altLang="es-GT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sociedad, en el período </a:t>
            </a:r>
            <a:br>
              <a:rPr lang="es-GT" altLang="es-GT" sz="1800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GT" altLang="es-GT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2018-2022, es </a:t>
            </a:r>
            <a:r>
              <a:rPr lang="es-GT" altLang="es-GT" sz="1800" dirty="0">
                <a:latin typeface="Times" panose="02020603050405020304" pitchFamily="18" charset="0"/>
                <a:cs typeface="Times" panose="02020603050405020304" pitchFamily="18" charset="0"/>
              </a:rPr>
              <a:t>categórico e imperativo contar con un incremento de </a:t>
            </a:r>
            <a:r>
              <a:rPr lang="es-GT" altLang="es-GT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24.3 </a:t>
            </a:r>
            <a:r>
              <a:rPr lang="es-GT" altLang="es-GT" sz="1800" dirty="0">
                <a:latin typeface="Times" panose="02020603050405020304" pitchFamily="18" charset="0"/>
                <a:cs typeface="Times" panose="02020603050405020304" pitchFamily="18" charset="0"/>
              </a:rPr>
              <a:t>millones de </a:t>
            </a:r>
            <a:r>
              <a:rPr lang="es-GT" altLang="es-GT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quetzales, correspondientes a un 15.0%.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GT" altLang="es-GT" sz="1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GT" altLang="es-GT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En 2018, el incremento solicitado corresponde </a:t>
            </a:r>
            <a:r>
              <a:rPr lang="es-GT" altLang="es-GT" sz="1800" dirty="0">
                <a:latin typeface="Times" panose="02020603050405020304" pitchFamily="18" charset="0"/>
                <a:cs typeface="Times" panose="02020603050405020304" pitchFamily="18" charset="0"/>
              </a:rPr>
              <a:t>a un </a:t>
            </a:r>
            <a:r>
              <a:rPr lang="es-GT" altLang="es-GT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15.3%, equivalentes a 22 millones, respecto al presupuesto </a:t>
            </a:r>
            <a:r>
              <a:rPr lang="es-GT" altLang="es-GT" sz="1800" dirty="0">
                <a:latin typeface="Times" panose="02020603050405020304" pitchFamily="18" charset="0"/>
                <a:cs typeface="Times" panose="02020603050405020304" pitchFamily="18" charset="0"/>
              </a:rPr>
              <a:t>asignado para el </a:t>
            </a:r>
            <a:r>
              <a:rPr lang="es-GT" altLang="es-GT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Ejercicio Fiscal 2017.</a:t>
            </a:r>
            <a:endParaRPr lang="es-GT" altLang="es-GT" sz="1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Llamada rectangular 6"/>
          <p:cNvSpPr/>
          <p:nvPr/>
        </p:nvSpPr>
        <p:spPr>
          <a:xfrm rot="5400000">
            <a:off x="6624228" y="1277407"/>
            <a:ext cx="720080" cy="2520280"/>
          </a:xfrm>
          <a:prstGeom prst="wedgeRectCallout">
            <a:avLst>
              <a:gd name="adj1" fmla="val -21936"/>
              <a:gd name="adj2" fmla="val 6379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GT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 estratégicas prioritarias</a:t>
            </a:r>
            <a:r>
              <a:rPr lang="es-GT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G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Llamada rectangular 15"/>
          <p:cNvSpPr/>
          <p:nvPr/>
        </p:nvSpPr>
        <p:spPr>
          <a:xfrm rot="5400000">
            <a:off x="6624228" y="2260119"/>
            <a:ext cx="720080" cy="2520280"/>
          </a:xfrm>
          <a:prstGeom prst="wedgeRectCallout">
            <a:avLst>
              <a:gd name="adj1" fmla="val -21936"/>
              <a:gd name="adj2" fmla="val 6379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GT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 permanentes</a:t>
            </a:r>
            <a:r>
              <a:rPr lang="es-GT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s-GT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7495350"/>
              </p:ext>
            </p:extLst>
          </p:nvPr>
        </p:nvGraphicFramePr>
        <p:xfrm>
          <a:off x="-108520" y="1066336"/>
          <a:ext cx="6120680" cy="3473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99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315913" y="572294"/>
            <a:ext cx="4397375" cy="5524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Necesidades Financieras</a:t>
            </a:r>
            <a:endParaRPr lang="es-G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Documento 19"/>
          <p:cNvSpPr/>
          <p:nvPr/>
        </p:nvSpPr>
        <p:spPr>
          <a:xfrm>
            <a:off x="4027488" y="2348880"/>
            <a:ext cx="3984625" cy="717550"/>
          </a:xfrm>
          <a:prstGeom prst="flowChart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presupuesto solicitado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Programa 11 en el 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contribuirá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</a:p>
        </p:txBody>
      </p:sp>
      <p:sp>
        <p:nvSpPr>
          <p:cNvPr id="21" name="Cerrar llave 20"/>
          <p:cNvSpPr/>
          <p:nvPr/>
        </p:nvSpPr>
        <p:spPr>
          <a:xfrm>
            <a:off x="3886200" y="3225799"/>
            <a:ext cx="392113" cy="337039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GT" dirty="0"/>
          </a:p>
        </p:txBody>
      </p:sp>
      <p:sp>
        <p:nvSpPr>
          <p:cNvPr id="22" name="Rectángulo 21"/>
          <p:cNvSpPr/>
          <p:nvPr/>
        </p:nvSpPr>
        <p:spPr>
          <a:xfrm>
            <a:off x="4430713" y="3225800"/>
            <a:ext cx="3395662" cy="9255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Incremento en la atención y número de beneficiarios en la Formación Fomento y Difusión de las Artes.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430713" y="4294188"/>
            <a:ext cx="3395662" cy="9255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Incremento en la cobertura de los servicios artísticos.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4430713" y="5384800"/>
            <a:ext cx="3395662" cy="12176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Conservación y restauración de los Centro Culturales: Miguel Ángel Asturias, Teatro de Bellas Artes, </a:t>
            </a:r>
          </a:p>
          <a:p>
            <a:pPr algn="just">
              <a:defRPr/>
            </a:pPr>
            <a:r>
              <a:rPr lang="es-G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Escuintla, Conservatorios y Escuelas de Arte.</a:t>
            </a:r>
          </a:p>
        </p:txBody>
      </p:sp>
      <p:sp>
        <p:nvSpPr>
          <p:cNvPr id="12333" name="Rectángulo 25"/>
          <p:cNvSpPr>
            <a:spLocks noChangeArrowheads="1"/>
          </p:cNvSpPr>
          <p:nvPr/>
        </p:nvSpPr>
        <p:spPr bwMode="auto">
          <a:xfrm>
            <a:off x="315913" y="1016521"/>
            <a:ext cx="769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GT" altLang="es-G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que el sector de las artes alcance el impacto social </a:t>
            </a:r>
            <a:r>
              <a:rPr lang="es-GT" altLang="es-GT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esperado </a:t>
            </a:r>
            <a:r>
              <a:rPr lang="es-GT" altLang="es-G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medio de los diferentes servicios, pero con especial atención a las prioridades identificadas, es importante mantener el presupuesto </a:t>
            </a:r>
            <a:r>
              <a:rPr lang="es-GT" altLang="es-GT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asignado </a:t>
            </a:r>
            <a:r>
              <a:rPr lang="es-GT" altLang="es-G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el </a:t>
            </a:r>
            <a:r>
              <a:rPr lang="es-GT" altLang="es-GT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Ejercicio Fiscal 2018 </a:t>
            </a:r>
            <a:r>
              <a:rPr lang="es-GT" altLang="es-G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cual asciende a Q </a:t>
            </a:r>
            <a:r>
              <a:rPr lang="es-GT" altLang="es-GT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166.1 millones, </a:t>
            </a:r>
            <a:r>
              <a:rPr lang="es-GT" altLang="es-G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cuales se distribuyen de la siguiente manera:</a:t>
            </a:r>
            <a:r>
              <a:rPr lang="es-GT" altLang="es-G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51520" y="3068960"/>
            <a:ext cx="26642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Recurso Humano</a:t>
            </a:r>
          </a:p>
          <a:p>
            <a:r>
              <a:rPr lang="es-GT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(Incluye Servicios no Personales)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025552" y="3183359"/>
            <a:ext cx="104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Q.70.2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51520" y="3760004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Materiales y Suministros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025552" y="3975447"/>
            <a:ext cx="1001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Q.3.8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51520" y="4542219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Propiedad, Planta y Equipo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915816" y="4757662"/>
            <a:ext cx="1111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Q.33.0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51520" y="5334307"/>
            <a:ext cx="34822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Otros Servicios </a:t>
            </a:r>
            <a:b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Básicos </a:t>
            </a:r>
            <a:b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GT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(Remozamiento, Mantenimiento, </a:t>
            </a:r>
          </a:p>
          <a:p>
            <a:r>
              <a:rPr lang="es-GT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Luz, Agua, Teléfono, etc.).</a:t>
            </a:r>
            <a:endParaRPr lang="es-GT" sz="7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025552" y="5733256"/>
            <a:ext cx="104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latin typeface="Times" panose="02020603050405020304" pitchFamily="18" charset="0"/>
                <a:cs typeface="Times" panose="02020603050405020304" pitchFamily="18" charset="0"/>
              </a:rPr>
              <a:t>Q.59.1</a:t>
            </a:r>
            <a:endParaRPr lang="es-GT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4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sz="4000" b="1" dirty="0">
                <a:latin typeface="Times" panose="02020603050405020304" pitchFamily="18" charset="0"/>
                <a:cs typeface="Times" panose="02020603050405020304" pitchFamily="18" charset="0"/>
              </a:rPr>
              <a:t>Modelo de gestión </a:t>
            </a:r>
            <a:r>
              <a:rPr lang="es-GT" sz="4000" b="1" dirty="0" smtClean="0">
                <a:latin typeface="Times" panose="02020603050405020304" pitchFamily="18" charset="0"/>
                <a:cs typeface="Times" panose="02020603050405020304" pitchFamily="18" charset="0"/>
              </a:rPr>
              <a:t>de operación </a:t>
            </a:r>
            <a:r>
              <a:rPr lang="es-GT" sz="4000" b="1" dirty="0">
                <a:latin typeface="Times" panose="02020603050405020304" pitchFamily="18" charset="0"/>
                <a:cs typeface="Times" panose="02020603050405020304" pitchFamily="18" charset="0"/>
              </a:rPr>
              <a:t>y de </a:t>
            </a:r>
            <a:r>
              <a:rPr lang="es-GT" sz="4000" b="1" dirty="0" smtClean="0">
                <a:latin typeface="Times" panose="02020603050405020304" pitchFamily="18" charset="0"/>
                <a:cs typeface="Times" panose="02020603050405020304" pitchFamily="18" charset="0"/>
              </a:rPr>
              <a:t>servicio </a:t>
            </a:r>
            <a:endParaRPr lang="es-GT" sz="4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5 Marcador de contenido"/>
          <p:cNvSpPr>
            <a:spLocks noGrp="1"/>
          </p:cNvSpPr>
          <p:nvPr>
            <p:ph idx="1"/>
          </p:nvPr>
        </p:nvSpPr>
        <p:spPr>
          <a:xfrm>
            <a:off x="107950" y="1412875"/>
            <a:ext cx="8135938" cy="5111750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0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Acciones Administrativas</a:t>
            </a:r>
          </a:p>
          <a:p>
            <a:pPr marL="0" indent="0" algn="just">
              <a:buNone/>
              <a:defRPr/>
            </a:pPr>
            <a:r>
              <a:rPr lang="es-GT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El Programa Formación, Fomento y Difusión de las Artes, de acuerdo a su diagnóstico, </a:t>
            </a:r>
            <a:r>
              <a:rPr lang="es-GT" sz="2000" b="1" dirty="0" smtClean="0">
                <a:latin typeface="Times" panose="02020603050405020304" pitchFamily="18" charset="0"/>
                <a:cs typeface="Times" panose="02020603050405020304" pitchFamily="18" charset="0"/>
              </a:rPr>
              <a:t>priorizará acciones en los 22 departamentos del país</a:t>
            </a:r>
            <a:r>
              <a:rPr lang="es-GT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; asimismo, realizará intervenciones a la infraestructura, con el objetivo de reparar, remozar y modernizar cada una de ellas. </a:t>
            </a:r>
            <a:r>
              <a:rPr lang="es-GT" sz="2000" dirty="0">
                <a:latin typeface="Times" panose="02020603050405020304" pitchFamily="18" charset="0"/>
                <a:cs typeface="Times" panose="02020603050405020304" pitchFamily="18" charset="0"/>
              </a:rPr>
              <a:t>Además, </a:t>
            </a:r>
            <a:r>
              <a:rPr lang="es-GT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se ampliará la </a:t>
            </a:r>
            <a:r>
              <a:rPr lang="es-GT" sz="2000" dirty="0">
                <a:latin typeface="Times" panose="02020603050405020304" pitchFamily="18" charset="0"/>
                <a:cs typeface="Times" panose="02020603050405020304" pitchFamily="18" charset="0"/>
              </a:rPr>
              <a:t>capacidad instalada a los 22 departamentos de la república, </a:t>
            </a:r>
            <a:endParaRPr lang="es-GT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GT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0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Modelo </a:t>
            </a:r>
            <a:r>
              <a:rPr lang="es-GT" sz="2000" b="1" u="sng" dirty="0">
                <a:latin typeface="Times" panose="02020603050405020304" pitchFamily="18" charset="0"/>
                <a:cs typeface="Times" panose="02020603050405020304" pitchFamily="18" charset="0"/>
              </a:rPr>
              <a:t>de </a:t>
            </a:r>
            <a:r>
              <a:rPr lang="es-GT" sz="20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Servicio</a:t>
            </a:r>
            <a:endParaRPr lang="es-GT" sz="2000" b="1" u="sng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s-GT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Dentro del modelo de servicio, se </a:t>
            </a:r>
            <a:r>
              <a:rPr lang="es-GT" sz="2000" b="1" dirty="0" smtClean="0">
                <a:latin typeface="Times" panose="02020603050405020304" pitchFamily="18" charset="0"/>
                <a:cs typeface="Times" panose="02020603050405020304" pitchFamily="18" charset="0"/>
              </a:rPr>
              <a:t>priorizará principalmente </a:t>
            </a:r>
            <a:r>
              <a:rPr lang="es-GT" sz="2000" b="1" dirty="0">
                <a:latin typeface="Times" panose="02020603050405020304" pitchFamily="18" charset="0"/>
                <a:cs typeface="Times" panose="02020603050405020304" pitchFamily="18" charset="0"/>
              </a:rPr>
              <a:t>a personas de 12 a 30 años de edad</a:t>
            </a:r>
            <a:r>
              <a:rPr lang="es-GT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. Para </a:t>
            </a:r>
            <a:r>
              <a:rPr lang="es-GT" sz="2000" dirty="0">
                <a:latin typeface="Times" panose="02020603050405020304" pitchFamily="18" charset="0"/>
                <a:cs typeface="Times" panose="02020603050405020304" pitchFamily="18" charset="0"/>
              </a:rPr>
              <a:t>la formación de nuevos </a:t>
            </a:r>
            <a:r>
              <a:rPr lang="es-GT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públicos, </a:t>
            </a:r>
            <a:r>
              <a:rPr lang="es-GT" sz="2000" b="1" dirty="0">
                <a:latin typeface="Times" panose="02020603050405020304" pitchFamily="18" charset="0"/>
                <a:cs typeface="Times" panose="02020603050405020304" pitchFamily="18" charset="0"/>
              </a:rPr>
              <a:t>se garantizará el mantenimiento, remozamiento, reparación y modernización de la infraestructura con que cuenta la DGA, </a:t>
            </a:r>
            <a:r>
              <a:rPr lang="es-GT" sz="2000" dirty="0">
                <a:latin typeface="Times" panose="02020603050405020304" pitchFamily="18" charset="0"/>
                <a:cs typeface="Times" panose="02020603050405020304" pitchFamily="18" charset="0"/>
              </a:rPr>
              <a:t>en beneficio de la sociedad, garantizando su </a:t>
            </a:r>
            <a:r>
              <a:rPr lang="es-GT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integridad física </a:t>
            </a:r>
            <a:r>
              <a:rPr lang="es-GT" sz="2000" dirty="0">
                <a:latin typeface="Times" panose="02020603050405020304" pitchFamily="18" charset="0"/>
                <a:cs typeface="Times" panose="02020603050405020304" pitchFamily="18" charset="0"/>
              </a:rPr>
              <a:t>y </a:t>
            </a:r>
            <a:r>
              <a:rPr lang="es-GT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el disfrute </a:t>
            </a:r>
            <a:r>
              <a:rPr lang="es-GT" sz="2000" dirty="0">
                <a:latin typeface="Times" panose="02020603050405020304" pitchFamily="18" charset="0"/>
                <a:cs typeface="Times" panose="02020603050405020304" pitchFamily="18" charset="0"/>
              </a:rPr>
              <a:t>de las diferentes expresiones artísticas.</a:t>
            </a:r>
          </a:p>
          <a:p>
            <a:pPr marL="0" indent="0" algn="just">
              <a:buNone/>
              <a:defRPr/>
            </a:pPr>
            <a:endParaRPr lang="es-GT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s-GT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Se promoverá </a:t>
            </a:r>
            <a:r>
              <a:rPr lang="es-GT" sz="2000" dirty="0">
                <a:latin typeface="Times" panose="02020603050405020304" pitchFamily="18" charset="0"/>
                <a:cs typeface="Times" panose="02020603050405020304" pitchFamily="18" charset="0"/>
              </a:rPr>
              <a:t>y </a:t>
            </a:r>
            <a:r>
              <a:rPr lang="es-GT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fortalecerá </a:t>
            </a:r>
            <a:r>
              <a:rPr lang="es-GT" sz="2000" dirty="0">
                <a:latin typeface="Times" panose="02020603050405020304" pitchFamily="18" charset="0"/>
                <a:cs typeface="Times" panose="02020603050405020304" pitchFamily="18" charset="0"/>
              </a:rPr>
              <a:t>el apoyo técnico, organizativo y reconocimiento a personas y organizaciones destacadas en las diversas disciplinas del arte, con el objetivo de incentivar la creatividad de la población en </a:t>
            </a:r>
            <a:r>
              <a:rPr lang="es-GT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general, </a:t>
            </a:r>
            <a:r>
              <a:rPr lang="es-GT" sz="2000" dirty="0">
                <a:latin typeface="Times" panose="02020603050405020304" pitchFamily="18" charset="0"/>
                <a:cs typeface="Times" panose="02020603050405020304" pitchFamily="18" charset="0"/>
              </a:rPr>
              <a:t>para conservar y fomentar la identidad artística nacional</a:t>
            </a:r>
          </a:p>
        </p:txBody>
      </p:sp>
    </p:spTree>
    <p:extLst>
      <p:ext uri="{BB962C8B-B14F-4D97-AF65-F5344CB8AC3E}">
        <p14:creationId xmlns:p14="http://schemas.microsoft.com/office/powerpoint/2010/main" val="38133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3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Conclusiones</a:t>
            </a:r>
            <a:endParaRPr lang="es-GT" sz="3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3 Marcador de contenido"/>
          <p:cNvSpPr>
            <a:spLocks noGrp="1"/>
          </p:cNvSpPr>
          <p:nvPr>
            <p:ph idx="1"/>
          </p:nvPr>
        </p:nvSpPr>
        <p:spPr>
          <a:xfrm>
            <a:off x="179388" y="1484313"/>
            <a:ext cx="8137525" cy="3889375"/>
          </a:xfrm>
        </p:spPr>
        <p:txBody>
          <a:bodyPr rtlCol="0">
            <a:normAutofit fontScale="70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La Dirección General de las Artes, es el ente rector del ámbito de la formación, fomento y difusión de las artes a nivel nacional, por lo que </a:t>
            </a:r>
            <a:r>
              <a:rPr lang="es-GT" b="1" dirty="0" smtClean="0">
                <a:latin typeface="Times" panose="02020603050405020304" pitchFamily="18" charset="0"/>
                <a:cs typeface="Times" panose="02020603050405020304" pitchFamily="18" charset="0"/>
              </a:rPr>
              <a:t>es imperativo el incremento de la prestación de los diferentes servicios que brinda a la sociedad guatemalteca, lo cual puede alcanzarse, siempre y cuando se disponga del presupuesto solicitado.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GT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Según datos estadísticos del Instituto Nacional de Estadística </a:t>
            </a:r>
            <a:r>
              <a:rPr lang="es-GT" dirty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INE), para el año 2018 se proyecta una población de  16,838,489 habitantes</a:t>
            </a:r>
            <a:r>
              <a:rPr lang="es-GT" dirty="0">
                <a:latin typeface="Times" panose="02020603050405020304" pitchFamily="18" charset="0"/>
                <a:cs typeface="Times" panose="02020603050405020304" pitchFamily="18" charset="0"/>
              </a:rPr>
              <a:t>; de aprobarse el presupuesto de </a:t>
            </a:r>
            <a:r>
              <a:rPr 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Q </a:t>
            </a:r>
            <a:r>
              <a:rPr lang="es-GT" dirty="0">
                <a:latin typeface="Times" panose="02020603050405020304" pitchFamily="18" charset="0"/>
                <a:cs typeface="Times" panose="02020603050405020304" pitchFamily="18" charset="0"/>
              </a:rPr>
              <a:t>166,102,046.00, que </a:t>
            </a:r>
            <a:r>
              <a:rPr 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requiere </a:t>
            </a:r>
            <a:r>
              <a:rPr lang="es-GT" dirty="0">
                <a:latin typeface="Times" panose="02020603050405020304" pitchFamily="18" charset="0"/>
                <a:cs typeface="Times" panose="02020603050405020304" pitchFamily="18" charset="0"/>
              </a:rPr>
              <a:t>la Dirección General de las </a:t>
            </a:r>
            <a:r>
              <a:rPr lang="es-GT" dirty="0" smtClean="0">
                <a:latin typeface="Times" panose="02020603050405020304" pitchFamily="18" charset="0"/>
                <a:cs typeface="Times" panose="02020603050405020304" pitchFamily="18" charset="0"/>
              </a:rPr>
              <a:t>Artes, el Estado guatemalteco en materia artística destinará Q 8.55 por habitante</a:t>
            </a:r>
            <a:r>
              <a:rPr lang="es-GT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s-GT" dirty="0" smtClean="0"/>
          </a:p>
          <a:p>
            <a:pPr marL="457200" lvl="1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GT" dirty="0" smtClean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5139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2855</TotalTime>
  <Words>2751</Words>
  <Application>Microsoft Office PowerPoint</Application>
  <PresentationFormat>Presentación en pantalla (4:3)</PresentationFormat>
  <Paragraphs>334</Paragraphs>
  <Slides>33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Arial</vt:lpstr>
      <vt:lpstr>Arial Narrow</vt:lpstr>
      <vt:lpstr>Calibri</vt:lpstr>
      <vt:lpstr>Segoe UI Black</vt:lpstr>
      <vt:lpstr>Times</vt:lpstr>
      <vt:lpstr>Times New Roman</vt:lpstr>
      <vt:lpstr>Wingdings</vt:lpstr>
      <vt:lpstr>Tema de Office</vt:lpstr>
      <vt:lpstr>Gráfico de Microsoft Excel</vt:lpstr>
      <vt:lpstr>Presentación de PowerPoint</vt:lpstr>
      <vt:lpstr>Presentación de PowerPoint</vt:lpstr>
      <vt:lpstr>Oferta Programática  Multianual</vt:lpstr>
      <vt:lpstr>Oferta Programática  Multianual</vt:lpstr>
      <vt:lpstr>Oferta Programática Multianual  </vt:lpstr>
      <vt:lpstr>Necesidades Financieras</vt:lpstr>
      <vt:lpstr>Necesidades Financieras</vt:lpstr>
      <vt:lpstr>Modelo de gestión de operación y de servicio </vt:lpstr>
      <vt:lpstr>Conclusiones</vt:lpstr>
      <vt:lpstr>Presentación de PowerPoint</vt:lpstr>
      <vt:lpstr>Priorización programática 2018-2022</vt:lpstr>
      <vt:lpstr>Oferta Programática Multianual </vt:lpstr>
      <vt:lpstr>Necesidades Financieras</vt:lpstr>
      <vt:lpstr>Necesidades Financieras</vt:lpstr>
      <vt:lpstr>Modelo de gestión de operación y de servicio </vt:lpstr>
      <vt:lpstr>Conclusiones</vt:lpstr>
      <vt:lpstr>Presentación de PowerPoint</vt:lpstr>
      <vt:lpstr>Oferta Programática  Multianual</vt:lpstr>
      <vt:lpstr>Oferta Programática  Multianual</vt:lpstr>
      <vt:lpstr>Número de Beneficiarios Multianual</vt:lpstr>
      <vt:lpstr>Necesidades Financieras</vt:lpstr>
      <vt:lpstr>Estimación de Necesidades Financieras</vt:lpstr>
      <vt:lpstr>Necesidades Financieras</vt:lpstr>
      <vt:lpstr>Modelo de gestión de  operación y de servicio </vt:lpstr>
      <vt:lpstr>Conclusiones</vt:lpstr>
      <vt:lpstr>Presentación de PowerPoint</vt:lpstr>
      <vt:lpstr>Oferta Programática  Multianual</vt:lpstr>
      <vt:lpstr>Priorización programática 2018-2022</vt:lpstr>
      <vt:lpstr>Priorización Programática 2018-2022</vt:lpstr>
      <vt:lpstr>Priorización Programática 2018-2022</vt:lpstr>
      <vt:lpstr>Presentación de PowerPoint</vt:lpstr>
      <vt:lpstr>Presentación de PowerPoint</vt:lpstr>
      <vt:lpstr>Conclusiones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Hiram Azel Letona Ramos</dc:creator>
  <cp:lastModifiedBy>Salvador Diaz Quiroa</cp:lastModifiedBy>
  <cp:revision>253</cp:revision>
  <cp:lastPrinted>2017-05-31T18:16:27Z</cp:lastPrinted>
  <dcterms:created xsi:type="dcterms:W3CDTF">2017-05-10T23:30:59Z</dcterms:created>
  <dcterms:modified xsi:type="dcterms:W3CDTF">2017-06-08T01:11:58Z</dcterms:modified>
</cp:coreProperties>
</file>